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60" r:id="rId5"/>
    <p:sldId id="258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963" autoAdjust="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B63ED-329A-42AB-AEAC-E9DC1573B827}" type="datetimeFigureOut">
              <a:rPr lang="ru-RU" smtClean="0"/>
              <a:t>27.04.2020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2F069-9AFB-46AC-8CDE-6FD6BB59B4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2F069-9AFB-46AC-8CDE-6FD6BB59B464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EDB0F-31D6-4F80-A1A1-0672754CE6C1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9898-A9F9-4D78-B434-FB68C97FD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novola.ru/files/gallery/1/69/9828d7b1dd23f93efbfd126f1c6b2657.jpg"/>
          <p:cNvPicPr>
            <a:picLocks noChangeAspect="1" noChangeArrowheads="1"/>
          </p:cNvPicPr>
          <p:nvPr/>
        </p:nvPicPr>
        <p:blipFill>
          <a:blip r:embed="rId2" cstate="print"/>
          <a:srcRect l="6592" r="6249" b="2269"/>
          <a:stretch>
            <a:fillRect/>
          </a:stretch>
        </p:blipFill>
        <p:spPr bwMode="auto">
          <a:xfrm>
            <a:off x="214282" y="285728"/>
            <a:ext cx="8501122" cy="63579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285860"/>
            <a:ext cx="6715172" cy="1000132"/>
          </a:xfr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к занятию</a:t>
            </a:r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Гравировка </a:t>
            </a:r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стекле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5143512"/>
            <a:ext cx="8358246" cy="128588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Разработала Щерба Анна Николаевна педагог дополнительного образования</a:t>
            </a:r>
          </a:p>
          <a:p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МАУДО ДДТ г. Балтийска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2852"/>
            <a:ext cx="90011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Овладение теоретическими знаниями и практическими умениями и навыками работы гравером, направленными на воспитание  художественно-эстетического вкуса и воспитание интереса к промыслам.</a:t>
            </a:r>
          </a:p>
          <a:p>
            <a:endParaRPr lang="ru-RU" dirty="0" smtClean="0"/>
          </a:p>
          <a:p>
            <a:r>
              <a:rPr lang="ru-RU" b="1" dirty="0" smtClean="0"/>
              <a:t>Задачи:</a:t>
            </a:r>
          </a:p>
          <a:p>
            <a:r>
              <a:rPr lang="ru-RU" dirty="0" smtClean="0"/>
              <a:t>Обучающие: обучить практическим навыкам работы гравёром.</a:t>
            </a:r>
          </a:p>
          <a:p>
            <a:r>
              <a:rPr lang="ru-RU" dirty="0" smtClean="0"/>
              <a:t>Развивающие:</a:t>
            </a:r>
          </a:p>
          <a:p>
            <a:r>
              <a:rPr lang="ru-RU" dirty="0" smtClean="0"/>
              <a:t>-развивать художественный вкус и ориентировать на качество </a:t>
            </a:r>
            <a:r>
              <a:rPr lang="ru-RU" dirty="0" err="1" smtClean="0"/>
              <a:t>издели</a:t>
            </a:r>
            <a:endParaRPr lang="ru-RU" dirty="0" smtClean="0"/>
          </a:p>
          <a:p>
            <a:r>
              <a:rPr lang="ru-RU" dirty="0" smtClean="0"/>
              <a:t>-формировать чувство самоконтроля</a:t>
            </a:r>
          </a:p>
          <a:p>
            <a:r>
              <a:rPr lang="ru-RU" dirty="0" smtClean="0"/>
              <a:t>-способствовать развитию художественно-творческих способностей детей, фантазии и зрительно-образного мышления.</a:t>
            </a:r>
          </a:p>
          <a:p>
            <a:r>
              <a:rPr lang="ru-RU" dirty="0" smtClean="0"/>
              <a:t>Воспитывающие:</a:t>
            </a:r>
          </a:p>
          <a:p>
            <a:r>
              <a:rPr lang="ru-RU" dirty="0" smtClean="0"/>
              <a:t>Воспитывать интерес новым профессиям, трудолюбие, </a:t>
            </a:r>
            <a:r>
              <a:rPr lang="ru-RU" dirty="0" err="1" smtClean="0"/>
              <a:t>старательность,эстетического</a:t>
            </a:r>
            <a:r>
              <a:rPr lang="ru-RU" dirty="0" smtClean="0"/>
              <a:t> вкуса, чувства уважения к труду</a:t>
            </a:r>
          </a:p>
          <a:p>
            <a:r>
              <a:rPr lang="ru-RU" b="1" dirty="0" smtClean="0"/>
              <a:t>Оснащение:</a:t>
            </a:r>
          </a:p>
          <a:p>
            <a:r>
              <a:rPr lang="ru-RU" dirty="0" smtClean="0"/>
              <a:t>-гравер, боры</a:t>
            </a:r>
          </a:p>
          <a:p>
            <a:r>
              <a:rPr lang="ru-RU" dirty="0" smtClean="0"/>
              <a:t>-стекло, зеркало</a:t>
            </a:r>
          </a:p>
          <a:p>
            <a:r>
              <a:rPr lang="ru-RU" dirty="0" smtClean="0"/>
              <a:t>-рисунок, карандаш, маркер</a:t>
            </a:r>
          </a:p>
          <a:p>
            <a:r>
              <a:rPr lang="ru-RU" dirty="0" smtClean="0"/>
              <a:t>-вода, губка, обезжиривающее средство, ватный диск</a:t>
            </a:r>
          </a:p>
          <a:p>
            <a:r>
              <a:rPr lang="ru-RU" dirty="0" smtClean="0"/>
              <a:t>-маска, очки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357561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1428735"/>
            <a:ext cx="878687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Механический </a:t>
            </a:r>
            <a:r>
              <a:rPr lang="ru-RU" b="1" dirty="0"/>
              <a:t>способ </a:t>
            </a:r>
            <a:r>
              <a:rPr lang="ru-RU" dirty="0"/>
              <a:t>заключается в </a:t>
            </a:r>
            <a:r>
              <a:rPr lang="ru-RU" dirty="0" smtClean="0"/>
              <a:t>удалении </a:t>
            </a:r>
            <a:r>
              <a:rPr lang="ru-RU" dirty="0"/>
              <a:t>верхнего слоя </a:t>
            </a:r>
            <a:r>
              <a:rPr lang="ru-RU" dirty="0" smtClean="0"/>
              <a:t>стекла ,металла </a:t>
            </a:r>
            <a:r>
              <a:rPr lang="ru-RU" dirty="0"/>
              <a:t>при помощи специального инструмента </a:t>
            </a:r>
            <a:r>
              <a:rPr lang="ru-RU" dirty="0" smtClean="0"/>
              <a:t>гравера</a:t>
            </a:r>
            <a:r>
              <a:rPr lang="ru-RU" dirty="0"/>
              <a:t> </a:t>
            </a:r>
            <a:r>
              <a:rPr lang="ru-RU" dirty="0" smtClean="0"/>
              <a:t>с насадками – борами.</a:t>
            </a:r>
          </a:p>
          <a:p>
            <a:r>
              <a:rPr lang="ru-RU" dirty="0" smtClean="0"/>
              <a:t> В </a:t>
            </a:r>
            <a:r>
              <a:rPr lang="ru-RU" dirty="0"/>
              <a:t>наборы с гравером входит множество </a:t>
            </a:r>
            <a:r>
              <a:rPr lang="ru-RU" dirty="0" smtClean="0"/>
              <a:t>насадок - боров, </a:t>
            </a:r>
            <a:r>
              <a:rPr lang="ru-RU" dirty="0"/>
              <a:t>меняя которые можно создавать на стекле настоящие шедевры.</a:t>
            </a:r>
          </a:p>
          <a:p>
            <a:r>
              <a:rPr lang="ru-RU" dirty="0" smtClean="0"/>
              <a:t>Наносить линии гравировки лучше в одном направлении – во всяком случае, по контуру. Если же речь идет о заштриховываемой поверхности, то от направления штриховки </a:t>
            </a:r>
            <a:r>
              <a:rPr lang="ru-RU" dirty="0"/>
              <a:t>зависит полнота картины. Меняя направления штриховки и насадки, можно добиваться игры теней и света на изображении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b="1" dirty="0"/>
              <a:t>Для химической гравировки </a:t>
            </a:r>
            <a:r>
              <a:rPr lang="ru-RU" dirty="0"/>
              <a:t>используется специальная паста для травления, которая так же деформирует верхний слой стекла, и оставляет после себя ровный матовый след. Этот вариант подходит в тех случаях, когда нужно создать сплошной узор без переходов и тонких </a:t>
            </a:r>
            <a:r>
              <a:rPr lang="ru-RU" dirty="0" smtClean="0"/>
              <a:t>линий. Но для работы детям не подходит из-за токсичности пасты и сложности выполнения.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5214950"/>
            <a:ext cx="87868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/>
              <a:t>Техника </a:t>
            </a:r>
            <a:r>
              <a:rPr lang="ru-RU" b="1" u="sng" dirty="0" smtClean="0"/>
              <a:t>безопасности</a:t>
            </a:r>
          </a:p>
          <a:p>
            <a:r>
              <a:rPr lang="ru-RU" u="sng" dirty="0" smtClean="0"/>
              <a:t>1.Работать  только в защитной маске и защитных очках.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42852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Гравировка</a:t>
            </a:r>
            <a:r>
              <a:rPr lang="ru-RU" dirty="0" smtClean="0"/>
              <a:t> – это нанесение любого </a:t>
            </a:r>
            <a:r>
              <a:rPr lang="ru-RU" dirty="0" smtClean="0"/>
              <a:t>рисунка, на любую твердую поверхность, </a:t>
            </a:r>
            <a:r>
              <a:rPr lang="ru-RU" dirty="0" smtClean="0"/>
              <a:t>путем удаления части материала из поверхности изделия  физическим или химическим, пескоструйным, лазерным способом. Для работы дома или с учащимися лучше применять механический способ.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админ\Saved Games\Desktop\050.JPG"/>
          <p:cNvPicPr>
            <a:picLocks noChangeAspect="1" noChangeArrowheads="1"/>
          </p:cNvPicPr>
          <p:nvPr/>
        </p:nvPicPr>
        <p:blipFill>
          <a:blip r:embed="rId2" cstate="print"/>
          <a:srcRect l="4469" b="11945"/>
          <a:stretch>
            <a:fillRect/>
          </a:stretch>
        </p:blipFill>
        <p:spPr bwMode="auto">
          <a:xfrm>
            <a:off x="5572132" y="0"/>
            <a:ext cx="3571868" cy="4390016"/>
          </a:xfrm>
          <a:prstGeom prst="rect">
            <a:avLst/>
          </a:prstGeom>
          <a:noFill/>
        </p:spPr>
      </p:pic>
      <p:pic>
        <p:nvPicPr>
          <p:cNvPr id="17413" name="Picture 5" descr="C:\Users\админ\Saved Games\Desktop\051.JPG"/>
          <p:cNvPicPr>
            <a:picLocks noChangeAspect="1" noChangeArrowheads="1"/>
          </p:cNvPicPr>
          <p:nvPr/>
        </p:nvPicPr>
        <p:blipFill>
          <a:blip r:embed="rId3" cstate="print"/>
          <a:srcRect l="22534" t="19477" r="10633" b="17045"/>
          <a:stretch>
            <a:fillRect/>
          </a:stretch>
        </p:blipFill>
        <p:spPr bwMode="auto">
          <a:xfrm>
            <a:off x="6035073" y="4500570"/>
            <a:ext cx="3108927" cy="2214578"/>
          </a:xfrm>
          <a:prstGeom prst="rect">
            <a:avLst/>
          </a:prstGeom>
          <a:noFill/>
        </p:spPr>
      </p:pic>
      <p:pic>
        <p:nvPicPr>
          <p:cNvPr id="17415" name="Picture 7" descr="ÐÑÐ°Ð²ÐµÑ Bort BCT-72L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357430"/>
            <a:ext cx="2381250" cy="2381250"/>
          </a:xfrm>
          <a:prstGeom prst="rect">
            <a:avLst/>
          </a:prstGeom>
          <a:noFill/>
        </p:spPr>
      </p:pic>
      <p:pic>
        <p:nvPicPr>
          <p:cNvPr id="17417" name="Picture 9" descr="ÐÐ°ÑÐ°Ð»Ð¾Ð³ ÐÐ¿Ð¿Ð°ÑÐ°Ñ Ð´Ð»Ñ Ð³ÑÐ°Ð²Ð¸ÑÐ¾Ð²ÐºÐ¸ Ð¸ Ð¼Ð°Ð½Ð¸ÐºÑÑÐ° STRONG 204+102L (Ð¾ÑÐ¸Ð³Ð¸Ð½Ð°Ð») Ð¾Ñ Ð¼Ð°Ð³Ð°Ð·Ð¸Ð½Ð° ÐÐ¾ÑÐ¼Ð°Ñ"/>
          <p:cNvPicPr>
            <a:picLocks noChangeAspect="1" noChangeArrowheads="1"/>
          </p:cNvPicPr>
          <p:nvPr/>
        </p:nvPicPr>
        <p:blipFill>
          <a:blip r:embed="rId5" cstate="print"/>
          <a:srcRect l="4439" t="16536" r="4919" b="23548"/>
          <a:stretch>
            <a:fillRect/>
          </a:stretch>
        </p:blipFill>
        <p:spPr bwMode="auto">
          <a:xfrm>
            <a:off x="1714480" y="3929066"/>
            <a:ext cx="4214842" cy="278608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2500306"/>
            <a:ext cx="1714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батарейках</a:t>
            </a:r>
            <a:endParaRPr lang="ru-RU" dirty="0"/>
          </a:p>
        </p:txBody>
      </p:sp>
      <p:pic>
        <p:nvPicPr>
          <p:cNvPr id="17421" name="Picture 13" descr="Ð£ Ð¿ÑÐ¾ÑÐµÑÑÐ¸Ð¾Ð½Ð°Ð»Ð¾Ð² ÐºÐ°Ð¶Ð´Ð°Ñ Ð½Ð°ÑÐ°Ð´ÐºÐ° Ð¿ÑÐµÐ´Ð½Ð°Ð·Ð½Ð°ÑÐµÐ½Ð° Ð´Ð»Ñ Ð¾Ð¿ÑÐµÐ´ÐµÐ»ÐµÐ½Ð½Ð¾Ð¹ Ð¾Ð¿ÐµÑÐ°ÑÐ¸Ð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3833" y="0"/>
            <a:ext cx="3836236" cy="221455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" y="214290"/>
            <a:ext cx="171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Инструменты и </a:t>
            </a:r>
          </a:p>
          <a:p>
            <a:r>
              <a:rPr lang="ru-RU" dirty="0"/>
              <a:t>н</a:t>
            </a:r>
            <a:r>
              <a:rPr lang="ru-RU" dirty="0" smtClean="0"/>
              <a:t>асадки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643306" y="250030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Гравёры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crollex.ru/wp-content/uploads/2015/11/gravirovka-stekla-1-768x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42852"/>
            <a:ext cx="4357686" cy="3268265"/>
          </a:xfrm>
          <a:prstGeom prst="rect">
            <a:avLst/>
          </a:prstGeom>
          <a:noFill/>
        </p:spPr>
      </p:pic>
      <p:pic>
        <p:nvPicPr>
          <p:cNvPr id="15366" name="Picture 6" descr="http://mywayglassengraving.com/wp-content/uploads/2012/10/conference-others-040.jpg"/>
          <p:cNvPicPr>
            <a:picLocks noChangeAspect="1" noChangeArrowheads="1"/>
          </p:cNvPicPr>
          <p:nvPr/>
        </p:nvPicPr>
        <p:blipFill>
          <a:blip r:embed="rId3" cstate="print"/>
          <a:srcRect l="6704" t="3274" r="9500" b="38891"/>
          <a:stretch>
            <a:fillRect/>
          </a:stretch>
        </p:blipFill>
        <p:spPr bwMode="auto">
          <a:xfrm>
            <a:off x="4493825" y="3429000"/>
            <a:ext cx="4650175" cy="3286124"/>
          </a:xfrm>
          <a:prstGeom prst="rect">
            <a:avLst/>
          </a:prstGeom>
          <a:noFill/>
        </p:spPr>
      </p:pic>
      <p:pic>
        <p:nvPicPr>
          <p:cNvPr id="15368" name="Picture 8" descr="https://i.ytimg.com/vi/M_7xMSxTuQ4/maxresdefault.jpg"/>
          <p:cNvPicPr>
            <a:picLocks noChangeAspect="1" noChangeArrowheads="1"/>
          </p:cNvPicPr>
          <p:nvPr/>
        </p:nvPicPr>
        <p:blipFill>
          <a:blip r:embed="rId4" cstate="print"/>
          <a:srcRect l="15820" t="18750" r="23828" b="18749"/>
          <a:stretch>
            <a:fillRect/>
          </a:stretch>
        </p:blipFill>
        <p:spPr bwMode="auto">
          <a:xfrm>
            <a:off x="142844" y="142852"/>
            <a:ext cx="4537504" cy="26432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2844" y="3214686"/>
            <a:ext cx="4929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5370" name="Picture 10" descr="https://sdelala-sama.ru/uploads/posts/2017-09/thumbs/1506286697_new_vaza_grav_04.jpg"/>
          <p:cNvPicPr>
            <a:picLocks noChangeAspect="1" noChangeArrowheads="1"/>
          </p:cNvPicPr>
          <p:nvPr/>
        </p:nvPicPr>
        <p:blipFill>
          <a:blip r:embed="rId5" cstate="print"/>
          <a:srcRect l="29923" t="19667" r="4078" b="19062"/>
          <a:stretch>
            <a:fillRect/>
          </a:stretch>
        </p:blipFill>
        <p:spPr bwMode="auto">
          <a:xfrm>
            <a:off x="0" y="3143248"/>
            <a:ext cx="4403755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2"/>
            <a:ext cx="871543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Выгравировать можно любой понравившийся вам рисунок,</a:t>
            </a:r>
          </a:p>
          <a:p>
            <a:r>
              <a:rPr lang="ru-RU" dirty="0" smtClean="0"/>
              <a:t> но новичкам нужно выбирать  не сложные геометрические  рисунки.</a:t>
            </a:r>
          </a:p>
          <a:p>
            <a:r>
              <a:rPr lang="ru-RU" dirty="0" smtClean="0"/>
              <a:t> Учится нужно на толстом стекле не менее 4мм и только когда </a:t>
            </a:r>
          </a:p>
          <a:p>
            <a:r>
              <a:rPr lang="ru-RU" dirty="0" smtClean="0"/>
              <a:t>«набили руку » можно использовать тонкостенные предметы: вазочки , фужеры и т. д</a:t>
            </a:r>
          </a:p>
          <a:p>
            <a:r>
              <a:rPr lang="ru-RU" b="1" u="sng" dirty="0" smtClean="0"/>
              <a:t>Механическая </a:t>
            </a:r>
            <a:r>
              <a:rPr lang="ru-RU" b="1" u="sng" dirty="0"/>
              <a:t>гравировка</a:t>
            </a:r>
            <a:r>
              <a:rPr lang="ru-RU" b="1" u="sng" dirty="0" smtClean="0"/>
              <a:t>.</a:t>
            </a:r>
          </a:p>
          <a:p>
            <a:r>
              <a:rPr lang="ru-RU" b="1" i="1" dirty="0" smtClean="0"/>
              <a:t>Для </a:t>
            </a:r>
            <a:r>
              <a:rPr lang="ru-RU" b="1" i="1" dirty="0"/>
              <a:t>работы </a:t>
            </a:r>
            <a:r>
              <a:rPr lang="ru-RU" b="1" i="1" dirty="0" smtClean="0"/>
              <a:t>потребуется:</a:t>
            </a:r>
            <a:r>
              <a:rPr lang="ru-RU" dirty="0" smtClean="0"/>
              <a:t>    набор </a:t>
            </a:r>
            <a:r>
              <a:rPr lang="ru-RU" dirty="0"/>
              <a:t>для гравировки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стекло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Рисунок -лучше брать графические изображения, маркер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вода</a:t>
            </a:r>
            <a:r>
              <a:rPr lang="ru-RU" dirty="0"/>
              <a:t>, </a:t>
            </a:r>
            <a:r>
              <a:rPr lang="ru-RU" dirty="0" smtClean="0"/>
              <a:t>губка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маска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защитные очки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</a:t>
            </a:r>
            <a:r>
              <a:rPr lang="ru-RU" dirty="0" smtClean="0"/>
              <a:t>безжиривающее средство</a:t>
            </a: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ватный </a:t>
            </a:r>
            <a:r>
              <a:rPr lang="ru-RU" dirty="0" smtClean="0"/>
              <a:t>диск</a:t>
            </a:r>
          </a:p>
          <a:p>
            <a:r>
              <a:rPr lang="ru-RU" b="1" dirty="0" smtClean="0"/>
              <a:t>Технология выполнения работы </a:t>
            </a:r>
            <a:r>
              <a:rPr lang="ru-RU" dirty="0" smtClean="0"/>
              <a:t>.</a:t>
            </a:r>
          </a:p>
          <a:p>
            <a:pPr marL="342900" indent="-342900">
              <a:buAutoNum type="arabicPeriod"/>
            </a:pPr>
            <a:r>
              <a:rPr lang="ru-RU" dirty="0" smtClean="0"/>
              <a:t>Обезжирить поверхность. </a:t>
            </a:r>
          </a:p>
          <a:p>
            <a:pPr marL="342900" indent="-342900"/>
            <a:r>
              <a:rPr lang="ru-RU" dirty="0" smtClean="0"/>
              <a:t>2. Прикрепить с изнанки  или нанести  рисунок</a:t>
            </a:r>
          </a:p>
          <a:p>
            <a:pPr marL="342900" indent="-342900"/>
            <a:r>
              <a:rPr lang="ru-RU" dirty="0" smtClean="0"/>
              <a:t>3. </a:t>
            </a:r>
            <a:r>
              <a:rPr lang="ru-RU" dirty="0"/>
              <a:t> </a:t>
            </a:r>
            <a:r>
              <a:rPr lang="ru-RU" dirty="0" smtClean="0"/>
              <a:t>Легкими </a:t>
            </a:r>
            <a:r>
              <a:rPr lang="ru-RU" dirty="0"/>
              <a:t>движениями наносить гравировку сначала по </a:t>
            </a:r>
            <a:r>
              <a:rPr lang="ru-RU" dirty="0" smtClean="0"/>
              <a:t>внутренним линиям изображения, </a:t>
            </a:r>
            <a:r>
              <a:rPr lang="ru-RU" dirty="0"/>
              <a:t>потом по </a:t>
            </a:r>
            <a:r>
              <a:rPr lang="ru-RU" dirty="0" smtClean="0"/>
              <a:t>внешним. Периодически  очищать насадки от стеклянной пыли.</a:t>
            </a:r>
            <a:endParaRPr lang="ru-RU" dirty="0"/>
          </a:p>
          <a:p>
            <a:pPr marL="342900" indent="-342900"/>
            <a:r>
              <a:rPr lang="ru-RU" dirty="0" smtClean="0"/>
              <a:t>4.По окончанию работы стереть мокрой губкой пыль и тщательно  промыть изделие.</a:t>
            </a:r>
          </a:p>
          <a:p>
            <a:pPr marL="342900" indent="-342900"/>
            <a:r>
              <a:rPr lang="ru-RU" b="1" dirty="0" smtClean="0"/>
              <a:t>Если гравировку производить на зеркале, поверхность нужно покрыть тонким слоем водоэмульсионной (вододисперсной) краски, а потом нанести рисунок через копирку или нарисовать  от  руки</a:t>
            </a:r>
            <a:r>
              <a:rPr lang="ru-RU" b="1" dirty="0" smtClean="0"/>
              <a:t>. Также можно нанести рисунок маркером или другими не стирающимися карандашами.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админ\Saved Games\Desktop\046.JPG"/>
          <p:cNvPicPr>
            <a:picLocks noChangeAspect="1" noChangeArrowheads="1"/>
          </p:cNvPicPr>
          <p:nvPr/>
        </p:nvPicPr>
        <p:blipFill>
          <a:blip r:embed="rId2" cstate="print"/>
          <a:srcRect l="16371" t="5099" r="12918" b="5156"/>
          <a:stretch>
            <a:fillRect/>
          </a:stretch>
        </p:blipFill>
        <p:spPr bwMode="auto">
          <a:xfrm>
            <a:off x="357158" y="214290"/>
            <a:ext cx="3714776" cy="6286544"/>
          </a:xfrm>
          <a:prstGeom prst="rect">
            <a:avLst/>
          </a:prstGeom>
          <a:noFill/>
        </p:spPr>
      </p:pic>
      <p:pic>
        <p:nvPicPr>
          <p:cNvPr id="4" name="Рисунок 3" descr="C:\Users\админ\Saved Games\Desktop\045.JPG"/>
          <p:cNvPicPr/>
          <p:nvPr/>
        </p:nvPicPr>
        <p:blipFill>
          <a:blip r:embed="rId3" cstate="print"/>
          <a:srcRect l="20337" b="13995"/>
          <a:stretch>
            <a:fillRect/>
          </a:stretch>
        </p:blipFill>
        <p:spPr bwMode="auto">
          <a:xfrm rot="5400000">
            <a:off x="3464706" y="821542"/>
            <a:ext cx="6500835" cy="4857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Saved Games\Desktop\045.JPG"/>
          <p:cNvPicPr/>
          <p:nvPr/>
        </p:nvPicPr>
        <p:blipFill>
          <a:blip r:embed="rId2" cstate="print"/>
          <a:srcRect l="20337" b="13995"/>
          <a:stretch>
            <a:fillRect/>
          </a:stretch>
        </p:blipFill>
        <p:spPr bwMode="auto">
          <a:xfrm rot="5400000">
            <a:off x="3569470" y="1002528"/>
            <a:ext cx="6577058" cy="457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124___11Г\IMG_3378.JPG"/>
          <p:cNvPicPr/>
          <p:nvPr/>
        </p:nvPicPr>
        <p:blipFill>
          <a:blip r:embed="rId3" cstate="print"/>
          <a:srcRect r="7283"/>
          <a:stretch>
            <a:fillRect/>
          </a:stretch>
        </p:blipFill>
        <p:spPr bwMode="auto">
          <a:xfrm>
            <a:off x="0" y="0"/>
            <a:ext cx="45005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ВСЕ ФОТО С ТЕЛЕФОНА\IMG_20180522_094436.jpg"/>
          <p:cNvPicPr/>
          <p:nvPr/>
        </p:nvPicPr>
        <p:blipFill>
          <a:blip r:embed="rId2" cstate="print"/>
          <a:srcRect b="19355"/>
          <a:stretch>
            <a:fillRect/>
          </a:stretch>
        </p:blipFill>
        <p:spPr bwMode="auto">
          <a:xfrm>
            <a:off x="0" y="571480"/>
            <a:ext cx="914400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ВСЕ ФОТО С ТЕЛЕФОНА\IMG_20180522_094424.jpg"/>
          <p:cNvPicPr>
            <a:picLocks noChangeAspect="1" noChangeArrowheads="1"/>
          </p:cNvPicPr>
          <p:nvPr/>
        </p:nvPicPr>
        <p:blipFill>
          <a:blip r:embed="rId2" cstate="print"/>
          <a:srcRect b="19791"/>
          <a:stretch>
            <a:fillRect/>
          </a:stretch>
        </p:blipFill>
        <p:spPr bwMode="auto">
          <a:xfrm>
            <a:off x="0" y="928670"/>
            <a:ext cx="9144000" cy="5500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417</Words>
  <Application>Microsoft Office PowerPoint</Application>
  <PresentationFormat>Экран (4:3)</PresentationFormat>
  <Paragraphs>53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к занятию Гравировка на стекле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Гравировка по стеклу</dc:title>
  <dc:creator>админ</dc:creator>
  <cp:lastModifiedBy>админ</cp:lastModifiedBy>
  <cp:revision>32</cp:revision>
  <dcterms:created xsi:type="dcterms:W3CDTF">2019-03-27T18:10:20Z</dcterms:created>
  <dcterms:modified xsi:type="dcterms:W3CDTF">2020-04-27T20:01:35Z</dcterms:modified>
</cp:coreProperties>
</file>