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67" r:id="rId3"/>
    <p:sldId id="258" r:id="rId4"/>
    <p:sldId id="257" r:id="rId5"/>
    <p:sldId id="262" r:id="rId6"/>
    <p:sldId id="265" r:id="rId7"/>
    <p:sldId id="263" r:id="rId8"/>
    <p:sldId id="264" r:id="rId9"/>
    <p:sldId id="259" r:id="rId10"/>
    <p:sldId id="260" r:id="rId11"/>
    <p:sldId id="26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5E5CA-1D5F-4B00-9F62-1CEBE808D84D}" type="datetimeFigureOut">
              <a:rPr lang="ru-RU" smtClean="0"/>
              <a:t>18.11.2022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C9A31-FEA4-43D8-ACF4-CA732858DE4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5514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C9A31-FEA4-43D8-ACF4-CA732858DE47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2463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C9A31-FEA4-43D8-ACF4-CA732858DE47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463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70780819-6835-4868-B08B-F6E9C208E170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9EFF49D-335D-4D60-AAEF-F9E7978D1CB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3867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5911F-F9E0-4ACC-937F-3F1BDBF3C5AC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F49D-335D-4D60-AAEF-F9E7978D1CB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778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5B2E7-357A-4DC0-BBAB-74AA9261ACE9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F49D-335D-4D60-AAEF-F9E7978D1CB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8006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6F012-CB02-425B-9B7E-2A385FD6609A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F49D-335D-4D60-AAEF-F9E7978D1CB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847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215C-C235-4951-97AD-9D8B42EDA500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F49D-335D-4D60-AAEF-F9E7978D1CB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915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706C9-591B-46B9-84C9-E433B97CE261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F49D-335D-4D60-AAEF-F9E7978D1CB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110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AFDC-9F6F-4C10-8D07-DFAFD3DB7492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F49D-335D-4D60-AAEF-F9E7978D1CB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3701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33399-329E-4E63-8A21-2FF291354911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F49D-335D-4D60-AAEF-F9E7978D1CB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3251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B5BB8-B6F5-4EB0-BF00-2F58C31FFDF2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F49D-335D-4D60-AAEF-F9E7978D1CB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1040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8715A-2634-40DD-8660-A072F51F813B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39EFF49D-335D-4D60-AAEF-F9E7978D1CB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2388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6C4C9227-8A65-4725-B062-A6596B1C3D9F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9EFF49D-335D-4D60-AAEF-F9E7978D1CB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45722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316FC5B9-26CF-46E7-AD8C-3CA9315C368F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39EFF49D-335D-4D60-AAEF-F9E7978D1CB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803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5" Type="http://schemas.openxmlformats.org/officeDocument/2006/relationships/slide" Target="slide4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5" Type="http://schemas.openxmlformats.org/officeDocument/2006/relationships/slide" Target="slide1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61855" y="1745673"/>
            <a:ext cx="5458690" cy="307077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Основы  формирования ответственного поведения обучающихся</a:t>
            </a:r>
            <a:endParaRPr lang="ru-RU" sz="1600" b="1" i="1" dirty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20421" y="635623"/>
            <a:ext cx="33205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МАОУ    СОШ  </a:t>
            </a:r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№</a:t>
            </a:r>
            <a:r>
              <a:rPr lang="ru-RU" sz="2800" b="1" i="1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15  </a:t>
            </a:r>
            <a:endParaRPr lang="ru-RU" sz="2800" b="1" i="1" dirty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832823" y="4085375"/>
            <a:ext cx="237570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Cambria" panose="02040503050406030204" pitchFamily="18" charset="0"/>
                <a:cs typeface="Times New Roman" pitchFamily="18" charset="0"/>
              </a:rPr>
              <a:t>Социальный педагог</a:t>
            </a:r>
          </a:p>
          <a:p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Cambria" panose="02040503050406030204" pitchFamily="18" charset="0"/>
                <a:cs typeface="Times New Roman" pitchFamily="18" charset="0"/>
              </a:rPr>
              <a:t> Э.А. Харитонова</a:t>
            </a:r>
            <a:endParaRPr lang="ru-RU" sz="2800" i="1" dirty="0">
              <a:latin typeface="Times New Roman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65919" y="5460961"/>
            <a:ext cx="2926080" cy="1397039"/>
          </a:xfrm>
        </p:spPr>
        <p:txBody>
          <a:bodyPr/>
          <a:lstStyle/>
          <a:p>
            <a:fld id="{39EFF49D-335D-4D60-AAEF-F9E7978D1CB6}" type="slidenum">
              <a:rPr lang="ru-RU" sz="5400" smtClean="0">
                <a:solidFill>
                  <a:schemeClr val="tx1">
                    <a:alpha val="25000"/>
                  </a:schemeClr>
                </a:solidFill>
              </a:rPr>
              <a:t>1</a:t>
            </a:fld>
            <a:endParaRPr lang="ru-RU" sz="6600" dirty="0">
              <a:solidFill>
                <a:schemeClr val="tx1">
                  <a:alpha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982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0" y="0"/>
            <a:ext cx="3980507" cy="195117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5531" y="1474118"/>
            <a:ext cx="23757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Ожидаемый результат</a:t>
            </a:r>
            <a:endParaRPr lang="ru-RU" sz="2800" u="sng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16200000">
            <a:off x="1471942" y="-751526"/>
            <a:ext cx="1036621" cy="3414666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гнутая вправо стрелка 8">
            <a:hlinkClick r:id="rId2" action="ppaction://hlinksldjump"/>
          </p:cNvPr>
          <p:cNvSpPr/>
          <p:nvPr/>
        </p:nvSpPr>
        <p:spPr>
          <a:xfrm>
            <a:off x="10393379" y="4830022"/>
            <a:ext cx="1457607" cy="1853316"/>
          </a:xfrm>
          <a:prstGeom prst="curved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95196" y="2610480"/>
            <a:ext cx="8701889" cy="396626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Развитие у обучающихся способности предвидеть последствия своего поведения, действий; понимание и выстраивание причинно-следственных связей между событиями, действиями, последствиями; готовность к законопослушанию</a:t>
            </a:r>
          </a:p>
        </p:txBody>
      </p:sp>
      <p:sp>
        <p:nvSpPr>
          <p:cNvPr id="13" name="Управляющая кнопка: справка 12">
            <a:hlinkClick r:id="rId3" action="ppaction://hlinksldjump" highlightClick="1"/>
          </p:cNvPr>
          <p:cNvSpPr/>
          <p:nvPr/>
        </p:nvSpPr>
        <p:spPr>
          <a:xfrm>
            <a:off x="10103667" y="437496"/>
            <a:ext cx="1448555" cy="1222217"/>
          </a:xfrm>
          <a:prstGeom prst="actionButtonHelp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65920" y="5460961"/>
            <a:ext cx="2926080" cy="1397039"/>
          </a:xfrm>
        </p:spPr>
        <p:txBody>
          <a:bodyPr/>
          <a:lstStyle/>
          <a:p>
            <a:fld id="{39EFF49D-335D-4D60-AAEF-F9E7978D1CB6}" type="slidenum">
              <a:rPr lang="ru-RU" sz="5400" smtClean="0">
                <a:solidFill>
                  <a:schemeClr val="tx1">
                    <a:alpha val="25000"/>
                  </a:schemeClr>
                </a:solidFill>
              </a:rPr>
              <a:t>10</a:t>
            </a:fld>
            <a:endParaRPr lang="ru-RU" dirty="0">
              <a:solidFill>
                <a:schemeClr val="tx1">
                  <a:alpha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616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гнутая вправо стрелка 5">
            <a:hlinkClick r:id="rId2" action="ppaction://hlinksldjump"/>
          </p:cNvPr>
          <p:cNvSpPr/>
          <p:nvPr/>
        </p:nvSpPr>
        <p:spPr>
          <a:xfrm>
            <a:off x="10266631" y="4694220"/>
            <a:ext cx="1457607" cy="1853316"/>
          </a:xfrm>
          <a:prstGeom prst="curved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67074" y="303959"/>
            <a:ext cx="348524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i="1" u="sng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Словарь</a:t>
            </a:r>
            <a:endParaRPr lang="ru-RU" sz="3600" u="sng" dirty="0"/>
          </a:p>
        </p:txBody>
      </p:sp>
      <p:sp>
        <p:nvSpPr>
          <p:cNvPr id="8" name="Управляющая кнопка: справка 7">
            <a:hlinkClick r:id="rId3" action="ppaction://hlinksldjump" highlightClick="1"/>
          </p:cNvPr>
          <p:cNvSpPr/>
          <p:nvPr/>
        </p:nvSpPr>
        <p:spPr>
          <a:xfrm>
            <a:off x="305524" y="303959"/>
            <a:ext cx="1061550" cy="905082"/>
          </a:xfrm>
          <a:prstGeom prst="actionButtonHelp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14989" y="1411955"/>
            <a:ext cx="967139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1. Модель</a:t>
            </a:r>
            <a:r>
              <a:rPr lang="en-US" sz="20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– </a:t>
            </a:r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совокупность схем, алгоритмов, форм обработки  информации, строгое выполнение которых в рамках поставленных целей и задач влечет к достижению желаемого результата.</a:t>
            </a:r>
          </a:p>
          <a:p>
            <a:pPr algn="just"/>
            <a:endParaRPr lang="ru-RU" sz="2000" b="1" i="1" dirty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2. Законопослушное поведение – подчинённое воле поведение личности, которое соответствует предписаниям правовых норм.</a:t>
            </a:r>
          </a:p>
          <a:p>
            <a:pPr algn="just"/>
            <a:endParaRPr lang="ru-RU" sz="2000" b="1" i="1" dirty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3. Социокультурное образовательное пространство – целостная система, образованная взаимовыгодным сотрудничеством различных ее элементов разных профессиональных сфер, оказывающая влияние на формирование образа поведения каждого элемента.</a:t>
            </a:r>
          </a:p>
          <a:p>
            <a:pPr algn="just"/>
            <a:endParaRPr lang="ru-RU" sz="2000" b="1" i="1" dirty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4. Блочно-модульная структура</a:t>
            </a:r>
            <a:r>
              <a:rPr lang="en-US" sz="20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– </a:t>
            </a:r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форма организации системы, предполагающий рассмотрение объемного материала как совокупность логически самостоятельных подсистем, функционально связанных между собой.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265920" y="5460961"/>
            <a:ext cx="2926080" cy="1397039"/>
          </a:xfrm>
        </p:spPr>
        <p:txBody>
          <a:bodyPr/>
          <a:lstStyle/>
          <a:p>
            <a:fld id="{39EFF49D-335D-4D60-AAEF-F9E7978D1CB6}" type="slidenum">
              <a:rPr lang="ru-RU" sz="5400" smtClean="0">
                <a:solidFill>
                  <a:schemeClr val="tx1">
                    <a:alpha val="25000"/>
                  </a:schemeClr>
                </a:solidFill>
              </a:rPr>
              <a:t>11</a:t>
            </a:fld>
            <a:endParaRPr lang="ru-RU" sz="5400" dirty="0">
              <a:solidFill>
                <a:schemeClr val="tx1">
                  <a:alpha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681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784348" y="2317687"/>
            <a:ext cx="4427144" cy="249875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rgbClr val="808080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Формирование и развитие законопослушного поведения обучающихся</a:t>
            </a:r>
            <a:endParaRPr lang="ru-RU" sz="1600" b="1" i="1" dirty="0">
              <a:solidFill>
                <a:srgbClr val="808080">
                  <a:lumMod val="75000"/>
                </a:srgb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-1" y="2591479"/>
            <a:ext cx="3784349" cy="195117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8211492" y="2591479"/>
            <a:ext cx="3980507" cy="195117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Стрелка вниз 6">
            <a:hlinkClick r:id="rId5" action="ppaction://hlinksldjump"/>
          </p:cNvPr>
          <p:cNvSpPr/>
          <p:nvPr/>
        </p:nvSpPr>
        <p:spPr>
          <a:xfrm>
            <a:off x="4807390" y="0"/>
            <a:ext cx="2136618" cy="2317687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Стрелка вниз 7">
            <a:hlinkClick r:id="rId6" action="ppaction://hlinksldjump"/>
          </p:cNvPr>
          <p:cNvSpPr/>
          <p:nvPr/>
        </p:nvSpPr>
        <p:spPr>
          <a:xfrm rot="10800000">
            <a:off x="4807390" y="4816443"/>
            <a:ext cx="2136618" cy="2041556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77513" y="635623"/>
            <a:ext cx="1922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>
                <a:solidFill>
                  <a:srgbClr val="808080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hlinkClick r:id="rId5" action="ppaction://hlinksldjump"/>
              </a:rPr>
              <a:t>Механизм</a:t>
            </a:r>
            <a:endParaRPr lang="ru-RU" sz="2800" b="1" i="1" u="sng" dirty="0">
              <a:solidFill>
                <a:srgbClr val="808080">
                  <a:lumMod val="75000"/>
                </a:srgb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87162" y="5837221"/>
            <a:ext cx="22182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>
                <a:solidFill>
                  <a:srgbClr val="808080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hlinkClick r:id="rId6" action="ppaction://hlinksldjump"/>
              </a:rPr>
              <a:t>Реализация</a:t>
            </a:r>
            <a:endParaRPr lang="ru-RU" sz="2800" u="sng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832823" y="4085375"/>
            <a:ext cx="23757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>
                <a:solidFill>
                  <a:srgbClr val="808080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hlinkClick r:id="rId4" action="ppaction://hlinksldjump"/>
              </a:rPr>
              <a:t>Ожидаемый</a:t>
            </a:r>
            <a:r>
              <a:rPr lang="ru-RU" sz="2800" b="1" i="1" u="sng" dirty="0">
                <a:solidFill>
                  <a:srgbClr val="808080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результат</a:t>
            </a:r>
            <a:endParaRPr lang="ru-RU" sz="2800" u="sng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2431646"/>
            <a:ext cx="2803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>
                <a:solidFill>
                  <a:srgbClr val="808080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hlinkClick r:id="rId3" action="ppaction://hlinksldjump"/>
              </a:rPr>
              <a:t>Целеполагание</a:t>
            </a:r>
            <a:endParaRPr lang="ru-RU" u="sng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Стрелка вниз 12">
            <a:hlinkClick r:id="rId5" action="ppaction://hlinksldjump"/>
          </p:cNvPr>
          <p:cNvSpPr/>
          <p:nvPr/>
        </p:nvSpPr>
        <p:spPr>
          <a:xfrm>
            <a:off x="5357387" y="276130"/>
            <a:ext cx="1036621" cy="1683944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Стрелка вниз 13">
            <a:hlinkClick r:id="rId6" action="ppaction://hlinksldjump"/>
          </p:cNvPr>
          <p:cNvSpPr/>
          <p:nvPr/>
        </p:nvSpPr>
        <p:spPr>
          <a:xfrm rot="10800000">
            <a:off x="5357385" y="5133315"/>
            <a:ext cx="1036621" cy="1502875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Стрелка вниз 14">
            <a:hlinkClick r:id="rId4" action="ppaction://hlinksldjump"/>
          </p:cNvPr>
          <p:cNvSpPr/>
          <p:nvPr/>
        </p:nvSpPr>
        <p:spPr>
          <a:xfrm rot="16200000">
            <a:off x="9683435" y="1859731"/>
            <a:ext cx="1036621" cy="3414666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Стрелка вниз 15">
            <a:hlinkClick r:id="rId3" action="ppaction://hlinksldjump"/>
          </p:cNvPr>
          <p:cNvSpPr/>
          <p:nvPr/>
        </p:nvSpPr>
        <p:spPr>
          <a:xfrm rot="16200000">
            <a:off x="1315771" y="1966700"/>
            <a:ext cx="1036621" cy="3161169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8" name="Управляющая кнопка: справка 17">
            <a:hlinkClick r:id="rId7" action="ppaction://hlinksldjump" highlightClick="1"/>
          </p:cNvPr>
          <p:cNvSpPr/>
          <p:nvPr/>
        </p:nvSpPr>
        <p:spPr>
          <a:xfrm>
            <a:off x="10103667" y="437496"/>
            <a:ext cx="1448555" cy="1222217"/>
          </a:xfrm>
          <a:prstGeom prst="actionButtonHelp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65919" y="5460961"/>
            <a:ext cx="2926080" cy="1397039"/>
          </a:xfrm>
        </p:spPr>
        <p:txBody>
          <a:bodyPr/>
          <a:lstStyle/>
          <a:p>
            <a:fld id="{39EFF49D-335D-4D60-AAEF-F9E7978D1CB6}" type="slidenum">
              <a:rPr lang="ru-RU" sz="5400" smtClean="0">
                <a:solidFill>
                  <a:prstClr val="black">
                    <a:alpha val="25000"/>
                  </a:prstClr>
                </a:solidFill>
              </a:rPr>
              <a:pPr/>
              <a:t>2</a:t>
            </a:fld>
            <a:endParaRPr lang="ru-RU" sz="6600" dirty="0">
              <a:solidFill>
                <a:prstClr val="black">
                  <a:alpha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859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492659" y="2617940"/>
            <a:ext cx="9571022" cy="368020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0" y="255685"/>
            <a:ext cx="3784349" cy="195117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" y="95852"/>
            <a:ext cx="2803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Целеполагание</a:t>
            </a:r>
            <a:endParaRPr lang="ru-RU" u="sng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16200000">
            <a:off x="1315772" y="-369094"/>
            <a:ext cx="1036621" cy="3161169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Выгнутая вправо стрелка 8">
            <a:hlinkClick r:id="rId2" action="ppaction://hlinksldjump"/>
          </p:cNvPr>
          <p:cNvSpPr/>
          <p:nvPr/>
        </p:nvSpPr>
        <p:spPr>
          <a:xfrm>
            <a:off x="10393379" y="4830022"/>
            <a:ext cx="1457607" cy="1853316"/>
          </a:xfrm>
          <a:prstGeom prst="curved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Управляющая кнопка: справка 9">
            <a:hlinkClick r:id="rId3" action="ppaction://hlinksldjump" highlightClick="1"/>
          </p:cNvPr>
          <p:cNvSpPr/>
          <p:nvPr/>
        </p:nvSpPr>
        <p:spPr>
          <a:xfrm>
            <a:off x="10103667" y="437496"/>
            <a:ext cx="1448555" cy="1222217"/>
          </a:xfrm>
          <a:prstGeom prst="actionButtonHelp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05065" y="529472"/>
            <a:ext cx="54848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Цель: создание и развитие условий формирования законопослушного поведения обучающихся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964" y="3135142"/>
            <a:ext cx="904441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1.Разработать механизм, обеспечивающий готовность обучающихся к законопослушанию.</a:t>
            </a:r>
          </a:p>
          <a:p>
            <a:pPr algn="just"/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2.Обеспечить обучающимся освоение разработанного механизма, реализуя кадровый потенциал школы.</a:t>
            </a:r>
          </a:p>
          <a:p>
            <a:pPr algn="just"/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3.Формировать через  интеграцию основного и дополнительного образования навыки законопослушного поведения в различных видах деятельности.</a:t>
            </a:r>
          </a:p>
          <a:p>
            <a:pPr algn="just"/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4.Реализовать потенциал социокультурного образовательного пространства для отработки законопослушного поведения обучающихся в различных жизненных ситуациях.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80698" y="2680575"/>
            <a:ext cx="13067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Задачи: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9265920" y="5460961"/>
            <a:ext cx="2926080" cy="1397039"/>
          </a:xfrm>
        </p:spPr>
        <p:txBody>
          <a:bodyPr/>
          <a:lstStyle/>
          <a:p>
            <a:fld id="{39EFF49D-335D-4D60-AAEF-F9E7978D1CB6}" type="slidenum">
              <a:rPr lang="ru-RU" sz="5400" smtClean="0">
                <a:solidFill>
                  <a:schemeClr val="tx1">
                    <a:alpha val="25000"/>
                  </a:schemeClr>
                </a:solidFill>
              </a:rPr>
              <a:t>3</a:t>
            </a:fld>
            <a:endParaRPr lang="ru-RU" sz="5400" dirty="0">
              <a:solidFill>
                <a:schemeClr val="tx1">
                  <a:alpha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532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9971" y="5649360"/>
            <a:ext cx="1866524" cy="11135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Получение знаний</a:t>
            </a: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2160760" y="4137432"/>
            <a:ext cx="2554588" cy="138518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Применение </a:t>
            </a: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8019862" y="81482"/>
            <a:ext cx="4030301" cy="208229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поведения</a:t>
            </a:r>
          </a:p>
        </p:txBody>
      </p:sp>
      <p:sp>
        <p:nvSpPr>
          <p:cNvPr id="10" name="Скругленный прямоугольник 9">
            <a:hlinkClick r:id="rId4" action="ppaction://hlinksldjump"/>
          </p:cNvPr>
          <p:cNvSpPr/>
          <p:nvPr/>
        </p:nvSpPr>
        <p:spPr>
          <a:xfrm>
            <a:off x="4715348" y="2218097"/>
            <a:ext cx="3152114" cy="172015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Анализ, оценка</a:t>
            </a:r>
          </a:p>
        </p:txBody>
      </p:sp>
      <p:sp>
        <p:nvSpPr>
          <p:cNvPr id="11" name="Стрелка углом 10"/>
          <p:cNvSpPr/>
          <p:nvPr/>
        </p:nvSpPr>
        <p:spPr>
          <a:xfrm>
            <a:off x="1278803" y="4731191"/>
            <a:ext cx="805757" cy="791421"/>
          </a:xfrm>
          <a:prstGeom prst="ben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трелка углом 11"/>
          <p:cNvSpPr/>
          <p:nvPr/>
        </p:nvSpPr>
        <p:spPr>
          <a:xfrm>
            <a:off x="6522267" y="552262"/>
            <a:ext cx="1412341" cy="1466659"/>
          </a:xfrm>
          <a:prstGeom prst="ben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трелка углом 16"/>
          <p:cNvSpPr/>
          <p:nvPr/>
        </p:nvSpPr>
        <p:spPr>
          <a:xfrm>
            <a:off x="3535809" y="2951426"/>
            <a:ext cx="1090563" cy="1095468"/>
          </a:xfrm>
          <a:prstGeom prst="ben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Стрелка углом 17"/>
          <p:cNvSpPr/>
          <p:nvPr/>
        </p:nvSpPr>
        <p:spPr>
          <a:xfrm rot="5400000" flipH="1">
            <a:off x="8014959" y="2245256"/>
            <a:ext cx="1466659" cy="1412341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4311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Стрелка углом 18"/>
          <p:cNvSpPr/>
          <p:nvPr/>
        </p:nvSpPr>
        <p:spPr>
          <a:xfrm rot="16200000" flipV="1">
            <a:off x="4789095" y="4049346"/>
            <a:ext cx="1095468" cy="1090563"/>
          </a:xfrm>
          <a:prstGeom prst="ben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Стрелка углом 19"/>
          <p:cNvSpPr/>
          <p:nvPr/>
        </p:nvSpPr>
        <p:spPr>
          <a:xfrm rot="16200000" flipV="1">
            <a:off x="2025930" y="5605982"/>
            <a:ext cx="791419" cy="805757"/>
          </a:xfrm>
          <a:prstGeom prst="ben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Выгнутая вправо стрелка 28">
            <a:hlinkClick r:id="rId5" action="ppaction://hlinksldjump"/>
          </p:cNvPr>
          <p:cNvSpPr/>
          <p:nvPr/>
        </p:nvSpPr>
        <p:spPr>
          <a:xfrm>
            <a:off x="10393379" y="4830022"/>
            <a:ext cx="1457607" cy="1853316"/>
          </a:xfrm>
          <a:prstGeom prst="curved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Управляющая кнопка: справка 15">
            <a:hlinkClick r:id="rId6" action="ppaction://hlinksldjump" highlightClick="1"/>
          </p:cNvPr>
          <p:cNvSpPr/>
          <p:nvPr/>
        </p:nvSpPr>
        <p:spPr>
          <a:xfrm>
            <a:off x="10393379" y="2809217"/>
            <a:ext cx="1448555" cy="1222217"/>
          </a:xfrm>
          <a:prstGeom prst="actionButtonHelp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0" y="0"/>
            <a:ext cx="2136618" cy="2317687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670123" y="635623"/>
            <a:ext cx="19275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Механизм</a:t>
            </a:r>
            <a:endParaRPr lang="ru-RU" sz="2800" u="sng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549997" y="276130"/>
            <a:ext cx="1036621" cy="1683944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65920" y="5460961"/>
            <a:ext cx="2926080" cy="1397039"/>
          </a:xfrm>
        </p:spPr>
        <p:txBody>
          <a:bodyPr/>
          <a:lstStyle/>
          <a:p>
            <a:fld id="{39EFF49D-335D-4D60-AAEF-F9E7978D1CB6}" type="slidenum">
              <a:rPr lang="ru-RU" sz="5400" smtClean="0">
                <a:solidFill>
                  <a:schemeClr val="tx1">
                    <a:alpha val="25000"/>
                  </a:schemeClr>
                </a:solidFill>
              </a:rPr>
              <a:t>4</a:t>
            </a:fld>
            <a:endParaRPr lang="ru-RU" sz="5400" dirty="0">
              <a:solidFill>
                <a:schemeClr val="tx1">
                  <a:alpha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995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0"/>
            <a:ext cx="2589291" cy="168394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Получение знаний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7379" y="2590324"/>
            <a:ext cx="8701889" cy="396626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данном этапе обучающиеся получают информацию о существующих нормах поведения, своих правах, обязанностях и законах, регламентирующих жизнь в современном обществе. Следует добиваться максимального осознания и усвоения полученных знаний.</a:t>
            </a:r>
            <a:endParaRPr lang="ru-RU" sz="3200" b="1" i="1" dirty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Выгнутая вправо стрелка 7">
            <a:hlinkClick r:id="rId2" action="ppaction://hlinksldjump"/>
          </p:cNvPr>
          <p:cNvSpPr/>
          <p:nvPr/>
        </p:nvSpPr>
        <p:spPr>
          <a:xfrm>
            <a:off x="10393379" y="4830022"/>
            <a:ext cx="1457607" cy="1853316"/>
          </a:xfrm>
          <a:prstGeom prst="curved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Управляющая кнопка: справка 8">
            <a:hlinkClick r:id="rId3" action="ppaction://hlinksldjump" highlightClick="1"/>
          </p:cNvPr>
          <p:cNvSpPr/>
          <p:nvPr/>
        </p:nvSpPr>
        <p:spPr>
          <a:xfrm>
            <a:off x="10103667" y="437496"/>
            <a:ext cx="1448555" cy="1222217"/>
          </a:xfrm>
          <a:prstGeom prst="actionButtonHelp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Двойная стрелка влево/вверх 2"/>
          <p:cNvSpPr/>
          <p:nvPr/>
        </p:nvSpPr>
        <p:spPr>
          <a:xfrm rot="16200000">
            <a:off x="3957313" y="-930527"/>
            <a:ext cx="2152828" cy="4599161"/>
          </a:xfrm>
          <a:prstGeom prst="leftUp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65920" y="5460961"/>
            <a:ext cx="2926080" cy="1397039"/>
          </a:xfrm>
        </p:spPr>
        <p:txBody>
          <a:bodyPr/>
          <a:lstStyle/>
          <a:p>
            <a:fld id="{39EFF49D-335D-4D60-AAEF-F9E7978D1CB6}" type="slidenum">
              <a:rPr lang="ru-RU" sz="5400" smtClean="0">
                <a:solidFill>
                  <a:schemeClr val="tx1">
                    <a:alpha val="25000"/>
                  </a:schemeClr>
                </a:solidFill>
              </a:rPr>
              <a:t>5</a:t>
            </a:fld>
            <a:endParaRPr lang="ru-RU" sz="5400" dirty="0">
              <a:solidFill>
                <a:schemeClr val="tx1">
                  <a:alpha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313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7341" y="2625505"/>
            <a:ext cx="9162237" cy="320492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5232" y="3007092"/>
            <a:ext cx="67153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«Применение» подразумевает использование полученных обучающимся в ходе первого этапа знаний. Практический аспект данного этапа вариативно приведен в модуле </a:t>
            </a:r>
            <a:endParaRPr lang="ru-RU" sz="2800" b="1" i="1" dirty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0"/>
            <a:ext cx="2589291" cy="168394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Применение</a:t>
            </a:r>
          </a:p>
        </p:txBody>
      </p:sp>
      <p:sp>
        <p:nvSpPr>
          <p:cNvPr id="7" name="Двойная стрелка влево/вверх 6"/>
          <p:cNvSpPr/>
          <p:nvPr/>
        </p:nvSpPr>
        <p:spPr>
          <a:xfrm rot="16200000">
            <a:off x="3957313" y="-930527"/>
            <a:ext cx="2152828" cy="4599161"/>
          </a:xfrm>
          <a:prstGeom prst="leftUp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Управляющая кнопка: справка 7">
            <a:hlinkClick r:id="rId2" action="ppaction://hlinksldjump" highlightClick="1"/>
          </p:cNvPr>
          <p:cNvSpPr/>
          <p:nvPr/>
        </p:nvSpPr>
        <p:spPr>
          <a:xfrm>
            <a:off x="10103667" y="437496"/>
            <a:ext cx="1448555" cy="1222217"/>
          </a:xfrm>
          <a:prstGeom prst="actionButtonHelp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низ 10">
            <a:hlinkClick r:id="rId3" action="ppaction://hlinksldjump"/>
          </p:cNvPr>
          <p:cNvSpPr/>
          <p:nvPr/>
        </p:nvSpPr>
        <p:spPr>
          <a:xfrm rot="10800000">
            <a:off x="7432960" y="3007092"/>
            <a:ext cx="2136618" cy="2263364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34555" y="4698952"/>
            <a:ext cx="22182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hlinkClick r:id="rId3" action="ppaction://hlinksldjump"/>
              </a:rPr>
              <a:t>Реализация</a:t>
            </a:r>
            <a:endParaRPr lang="ru-RU" sz="2800" u="sng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Стрелка вниз 12">
            <a:hlinkClick r:id="rId3" action="ppaction://hlinksldjump"/>
          </p:cNvPr>
          <p:cNvSpPr/>
          <p:nvPr/>
        </p:nvSpPr>
        <p:spPr>
          <a:xfrm rot="10800000">
            <a:off x="7982958" y="3397314"/>
            <a:ext cx="1036621" cy="166131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Выгнутая вправо стрелка 13">
            <a:hlinkClick r:id="rId4" action="ppaction://hlinksldjump"/>
          </p:cNvPr>
          <p:cNvSpPr/>
          <p:nvPr/>
        </p:nvSpPr>
        <p:spPr>
          <a:xfrm>
            <a:off x="10393379" y="4830022"/>
            <a:ext cx="1457607" cy="1853316"/>
          </a:xfrm>
          <a:prstGeom prst="curved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65920" y="5460961"/>
            <a:ext cx="2926080" cy="1397039"/>
          </a:xfrm>
        </p:spPr>
        <p:txBody>
          <a:bodyPr/>
          <a:lstStyle/>
          <a:p>
            <a:fld id="{39EFF49D-335D-4D60-AAEF-F9E7978D1CB6}" type="slidenum">
              <a:rPr lang="ru-RU" sz="5400" smtClean="0">
                <a:solidFill>
                  <a:schemeClr val="tx1">
                    <a:alpha val="25000"/>
                  </a:schemeClr>
                </a:solidFill>
              </a:rPr>
              <a:t>6</a:t>
            </a:fld>
            <a:endParaRPr lang="ru-RU" dirty="0">
              <a:solidFill>
                <a:schemeClr val="tx1">
                  <a:alpha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658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0"/>
            <a:ext cx="2589291" cy="168394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и оценка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1699" y="2508842"/>
            <a:ext cx="8701889" cy="423787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3200" b="1" i="1" dirty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Двойная стрелка влево/вверх 7"/>
          <p:cNvSpPr/>
          <p:nvPr/>
        </p:nvSpPr>
        <p:spPr>
          <a:xfrm rot="16200000">
            <a:off x="4021204" y="-994417"/>
            <a:ext cx="2025047" cy="4599161"/>
          </a:xfrm>
          <a:prstGeom prst="leftUp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Управляющая кнопка: справка 8">
            <a:hlinkClick r:id="rId2" action="ppaction://hlinksldjump" highlightClick="1"/>
          </p:cNvPr>
          <p:cNvSpPr/>
          <p:nvPr/>
        </p:nvSpPr>
        <p:spPr>
          <a:xfrm>
            <a:off x="10103667" y="437496"/>
            <a:ext cx="1448555" cy="1222217"/>
          </a:xfrm>
          <a:prstGeom prst="actionButtonHelp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1987" y="2660197"/>
            <a:ext cx="836131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и оценка своих действия является логическим следствием описанных ранее этапов. Обучающиеся анализируют события, действия, их последствия, устанавливают причинно-следственные связи и на основании имеющегося к этому этапу опыта осуществляют эмоционально-ценностную оценку.</a:t>
            </a:r>
          </a:p>
          <a:p>
            <a:pPr algn="just"/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итогам полученного результата обучающиеся определяют дальнейший план действий: переосмысление поведения при негативной или </a:t>
            </a:r>
            <a:r>
              <a:rPr lang="ru-RU" sz="2400" b="1" i="1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самоодобрение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 позитивной оценке.</a:t>
            </a:r>
          </a:p>
          <a:p>
            <a:endParaRPr lang="ru-RU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1" name="Выгнутая вправо стрелка 10">
            <a:hlinkClick r:id="rId3" action="ppaction://hlinksldjump"/>
          </p:cNvPr>
          <p:cNvSpPr/>
          <p:nvPr/>
        </p:nvSpPr>
        <p:spPr>
          <a:xfrm>
            <a:off x="10393379" y="4830022"/>
            <a:ext cx="1457607" cy="1853316"/>
          </a:xfrm>
          <a:prstGeom prst="curved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65920" y="5460961"/>
            <a:ext cx="2926080" cy="1397039"/>
          </a:xfrm>
        </p:spPr>
        <p:txBody>
          <a:bodyPr/>
          <a:lstStyle/>
          <a:p>
            <a:fld id="{39EFF49D-335D-4D60-AAEF-F9E7978D1CB6}" type="slidenum">
              <a:rPr lang="ru-RU" sz="5400" smtClean="0">
                <a:solidFill>
                  <a:schemeClr val="tx1">
                    <a:alpha val="25000"/>
                  </a:schemeClr>
                </a:solidFill>
              </a:rPr>
              <a:t>7</a:t>
            </a:fld>
            <a:endParaRPr lang="ru-RU" dirty="0">
              <a:solidFill>
                <a:schemeClr val="tx1">
                  <a:alpha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320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0"/>
            <a:ext cx="2589291" cy="168394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поведения</a:t>
            </a:r>
          </a:p>
        </p:txBody>
      </p:sp>
      <p:sp>
        <p:nvSpPr>
          <p:cNvPr id="7" name="Двойная стрелка влево/вверх 6"/>
          <p:cNvSpPr/>
          <p:nvPr/>
        </p:nvSpPr>
        <p:spPr>
          <a:xfrm rot="16200000">
            <a:off x="3957313" y="-930527"/>
            <a:ext cx="2152828" cy="4599161"/>
          </a:xfrm>
          <a:prstGeom prst="leftUp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справка 7">
            <a:hlinkClick r:id="rId2" action="ppaction://hlinksldjump" highlightClick="1"/>
          </p:cNvPr>
          <p:cNvSpPr/>
          <p:nvPr/>
        </p:nvSpPr>
        <p:spPr>
          <a:xfrm>
            <a:off x="10103667" y="437496"/>
            <a:ext cx="1448555" cy="1222217"/>
          </a:xfrm>
          <a:prstGeom prst="actionButtonHelp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7967" y="2667257"/>
            <a:ext cx="8376703" cy="344299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3200" b="1" i="1" dirty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56995" y="2932636"/>
            <a:ext cx="77786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«Выбор поведения» - завершающий этап целенаправленной деятельности. Обучающиеся на основании анализа, оценки и  переосмысления своих совершенных действий принимают решение о выборе соответствующей линии поведения для характерных жизненных ситуаций, что служит базовой составляющей законопослушного поведения гражданина в обществе.</a:t>
            </a:r>
            <a:endParaRPr lang="ru-RU" sz="2400" dirty="0"/>
          </a:p>
        </p:txBody>
      </p:sp>
      <p:sp>
        <p:nvSpPr>
          <p:cNvPr id="11" name="Выгнутая вправо стрелка 10">
            <a:hlinkClick r:id="rId3" action="ppaction://hlinksldjump"/>
          </p:cNvPr>
          <p:cNvSpPr/>
          <p:nvPr/>
        </p:nvSpPr>
        <p:spPr>
          <a:xfrm>
            <a:off x="10393379" y="4830022"/>
            <a:ext cx="1457607" cy="1853316"/>
          </a:xfrm>
          <a:prstGeom prst="curved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65920" y="5460961"/>
            <a:ext cx="2926080" cy="1397039"/>
          </a:xfrm>
        </p:spPr>
        <p:txBody>
          <a:bodyPr/>
          <a:lstStyle/>
          <a:p>
            <a:fld id="{39EFF49D-335D-4D60-AAEF-F9E7978D1CB6}" type="slidenum">
              <a:rPr lang="ru-RU" sz="5400" smtClean="0">
                <a:solidFill>
                  <a:schemeClr val="tx1">
                    <a:alpha val="25000"/>
                  </a:schemeClr>
                </a:solidFill>
              </a:rPr>
              <a:t>8</a:t>
            </a:fld>
            <a:endParaRPr lang="ru-RU" sz="5400" dirty="0">
              <a:solidFill>
                <a:schemeClr val="tx1">
                  <a:alpha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599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61981" y="2410472"/>
            <a:ext cx="9687208" cy="427286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0800000">
            <a:off x="1765495" y="0"/>
            <a:ext cx="2136618" cy="2263364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1131682"/>
            <a:ext cx="22182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Реализация</a:t>
            </a:r>
            <a:endParaRPr lang="ru-RU" sz="2800" u="sng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 rot="10800000">
            <a:off x="2315492" y="380243"/>
            <a:ext cx="1036621" cy="166131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гнутая вправо стрелка 8">
            <a:hlinkClick r:id="rId2" action="ppaction://hlinksldjump"/>
          </p:cNvPr>
          <p:cNvSpPr/>
          <p:nvPr/>
        </p:nvSpPr>
        <p:spPr>
          <a:xfrm>
            <a:off x="10393379" y="4830022"/>
            <a:ext cx="1457607" cy="1853316"/>
          </a:xfrm>
          <a:prstGeom prst="curved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Управляющая кнопка: справка 11">
            <a:hlinkClick r:id="rId3" action="ppaction://hlinksldjump" highlightClick="1"/>
          </p:cNvPr>
          <p:cNvSpPr/>
          <p:nvPr/>
        </p:nvSpPr>
        <p:spPr>
          <a:xfrm>
            <a:off x="10103667" y="437496"/>
            <a:ext cx="1448555" cy="1222217"/>
          </a:xfrm>
          <a:prstGeom prst="actionButtonHelp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48382" y="2396821"/>
            <a:ext cx="6343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Дисциплины учебного плана, тренинги;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8382" y="2801059"/>
            <a:ext cx="70405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Тематические классные часы, беседы, игры;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8382" y="3558587"/>
            <a:ext cx="80023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Встречи с представителями правовых структур;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48382" y="3195189"/>
            <a:ext cx="77142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Органы классного и школьного самоуправления;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48382" y="4325046"/>
            <a:ext cx="87276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Работа школьного пресс-центра (радио, газета, сайт);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265920" y="5484564"/>
            <a:ext cx="2926080" cy="1397039"/>
          </a:xfrm>
        </p:spPr>
        <p:txBody>
          <a:bodyPr/>
          <a:lstStyle/>
          <a:p>
            <a:fld id="{39EFF49D-335D-4D60-AAEF-F9E7978D1CB6}" type="slidenum">
              <a:rPr lang="ru-RU" sz="5400" smtClean="0">
                <a:solidFill>
                  <a:schemeClr val="tx1">
                    <a:alpha val="25000"/>
                  </a:schemeClr>
                </a:solidFill>
              </a:rPr>
              <a:t>9</a:t>
            </a:fld>
            <a:endParaRPr lang="ru-RU" sz="5400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8382" y="5432508"/>
            <a:ext cx="91384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Познавательные мероприятия, связанные с выходом обучающихся в общественные места, логистические и инфраструктурные узлы.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48382" y="3931961"/>
            <a:ext cx="80796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Олимпиады и конкурсы правовой направленности;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48382" y="4698420"/>
            <a:ext cx="89144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Социальное партнерство в рамках социокультурного образовательного пространства;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98543263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Метрополи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3A8A2BB7-7C5E-4EB2-B1F1-CFFF0F57E77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736</TotalTime>
  <Words>476</Words>
  <Application>Microsoft Office PowerPoint</Application>
  <PresentationFormat>Широкоэкранный</PresentationFormat>
  <Paragraphs>63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</vt:lpstr>
      <vt:lpstr>Times New Roman</vt:lpstr>
      <vt:lpstr>Метрополия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Антон Харитонов</dc:creator>
  <cp:lastModifiedBy>Элла Харитонова</cp:lastModifiedBy>
  <cp:revision>95</cp:revision>
  <dcterms:created xsi:type="dcterms:W3CDTF">2020-02-12T06:24:35Z</dcterms:created>
  <dcterms:modified xsi:type="dcterms:W3CDTF">2022-11-18T14:24:36Z</dcterms:modified>
</cp:coreProperties>
</file>