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</p:sldMasterIdLst>
  <p:notesMasterIdLst>
    <p:notesMasterId r:id="rId19"/>
  </p:notesMasterIdLst>
  <p:sldIdLst>
    <p:sldId id="262" r:id="rId5"/>
    <p:sldId id="287" r:id="rId6"/>
    <p:sldId id="260" r:id="rId7"/>
    <p:sldId id="268" r:id="rId8"/>
    <p:sldId id="272" r:id="rId9"/>
    <p:sldId id="273" r:id="rId10"/>
    <p:sldId id="277" r:id="rId11"/>
    <p:sldId id="265" r:id="rId12"/>
    <p:sldId id="297" r:id="rId13"/>
    <p:sldId id="299" r:id="rId14"/>
    <p:sldId id="263" r:id="rId15"/>
    <p:sldId id="296" r:id="rId16"/>
    <p:sldId id="298" r:id="rId17"/>
    <p:sldId id="295" r:id="rId18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588" autoAdjust="0"/>
    <p:restoredTop sz="98046" autoAdjust="0"/>
  </p:normalViewPr>
  <p:slideViewPr>
    <p:cSldViewPr>
      <p:cViewPr>
        <p:scale>
          <a:sx n="57" d="100"/>
          <a:sy n="57" d="100"/>
        </p:scale>
        <p:origin x="-1512" y="-4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5B4EF1EE-684C-482F-998D-F9E83390D8F2}" type="datetimeFigureOut">
              <a:rPr lang="ru-RU" smtClean="0"/>
              <a:pPr/>
              <a:t>24.01.2023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E9E1ECA3-20AA-4D9D-85D3-52CBBF79BE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10581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5046325" y="-12927013"/>
            <a:ext cx="18230850" cy="13674726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638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8817" y="4759643"/>
            <a:ext cx="5496181" cy="4493479"/>
          </a:xfrm>
          <a:noFill/>
          <a:ln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DF22E-ACCC-4332-A361-1A4380E6771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62A48-893A-43C4-9E30-34555D0723E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2977757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0778AA-1D65-4725-BCC4-DA14A2A70B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BE88C-9488-4682-8226-06E1AEFB120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9283911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F5BF4-2D06-4273-A0C2-30E05318471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D08CD-FB65-4468-827C-AC5F2FE1D20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6889260"/>
      </p:ext>
    </p:extLst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>
                <a:latin typeface="Arial" charset="0"/>
              </a:defRPr>
            </a:lvl1pPr>
          </a:lstStyle>
          <a:p>
            <a:pPr>
              <a:defRPr/>
            </a:pPr>
            <a:fld id="{0E26801B-CBF3-425F-9045-7B646D2B87EB}" type="datetimeFigureOut">
              <a:rPr lang="ru-RU"/>
              <a:pPr>
                <a:defRPr/>
              </a:pPr>
              <a:t>24.01.2023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5DA49F-EC14-42B8-B806-20D75D99E13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DF22E-ACCC-4332-A361-1A4380E6771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62A48-893A-43C4-9E30-34555D0723E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2977757"/>
      </p:ext>
    </p:extLst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2633CB-2AC5-4DD6-9A3E-FDAB24B2BD0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D28E8F-D5DC-44B0-A37F-7D0F371083C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6230918"/>
      </p:ext>
    </p:extLst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6D9720-F1B7-49A3-9000-0BEE90E0F0A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D78F33-B93B-43EA-8157-AF14D238701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7528215"/>
      </p:ext>
    </p:extLst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73879-EB07-443D-8977-6D8E4B46493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36166-40AA-4A93-B83E-2D028E596AA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5937730"/>
      </p:ext>
    </p:extLst>
  </p:cSld>
  <p:clrMapOvr>
    <a:masterClrMapping/>
  </p:clrMapOvr>
  <p:transition spd="slow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E74377-5BAE-4AAB-89F9-290AEB1F61A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A5CFF-6753-42F9-B86E-F91A05A0482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6922509"/>
      </p:ext>
    </p:extLst>
  </p:cSld>
  <p:clrMapOvr>
    <a:masterClrMapping/>
  </p:clrMapOvr>
  <p:transition spd="slow"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76EB85-9622-4B7D-AE1B-3726E4BA7F0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9234A-AA7B-4667-A6F5-4174B6AA6F0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0465538"/>
      </p:ext>
    </p:extLst>
  </p:cSld>
  <p:clrMapOvr>
    <a:masterClrMapping/>
  </p:clrMapOvr>
  <p:transition spd="slow"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7359C-2574-46CD-A4F1-7ADE781667B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3EDB4D-76AF-4A85-9D3D-65FC67150B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9250036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2633CB-2AC5-4DD6-9A3E-FDAB24B2BD0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D28E8F-D5DC-44B0-A37F-7D0F371083C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6230918"/>
      </p:ext>
    </p:extLst>
  </p:cSld>
  <p:clrMapOvr>
    <a:masterClrMapping/>
  </p:clrMapOvr>
  <p:transition spd="slow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5C71B-A0AC-400D-9A1D-375A6E22D02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E60054-E942-4CE1-B06E-F7EDBD76A9C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5624375"/>
      </p:ext>
    </p:extLst>
  </p:cSld>
  <p:clrMapOvr>
    <a:masterClrMapping/>
  </p:clrMapOvr>
  <p:transition spd="slow"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E3249-588F-4F59-A100-87AE6783BE4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3079FF-0AD7-4313-AAD6-DDA31F1E89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4780224"/>
      </p:ext>
    </p:extLst>
  </p:cSld>
  <p:clrMapOvr>
    <a:masterClrMapping/>
  </p:clrMapOvr>
  <p:transition spd="slow"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0778AA-1D65-4725-BCC4-DA14A2A70B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BE88C-9488-4682-8226-06E1AEFB120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9283911"/>
      </p:ext>
    </p:extLst>
  </p:cSld>
  <p:clrMapOvr>
    <a:masterClrMapping/>
  </p:clrMapOvr>
  <p:transition spd="slow">
    <p:wip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F5BF4-2D06-4273-A0C2-30E05318471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D08CD-FB65-4468-827C-AC5F2FE1D20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6889260"/>
      </p:ext>
    </p:extLst>
  </p:cSld>
  <p:clrMapOvr>
    <a:masterClrMapping/>
  </p:clrMapOvr>
  <p:transition spd="slow">
    <p:wip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DF22E-ACCC-4332-A361-1A4380E6771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62A48-893A-43C4-9E30-34555D0723E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2977757"/>
      </p:ext>
    </p:extLst>
  </p:cSld>
  <p:clrMapOvr>
    <a:masterClrMapping/>
  </p:clrMapOvr>
  <p:transition spd="slow">
    <p:wip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2633CB-2AC5-4DD6-9A3E-FDAB24B2BD0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D28E8F-D5DC-44B0-A37F-7D0F371083C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6230918"/>
      </p:ext>
    </p:extLst>
  </p:cSld>
  <p:clrMapOvr>
    <a:masterClrMapping/>
  </p:clrMapOvr>
  <p:transition spd="slow">
    <p:wip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6D9720-F1B7-49A3-9000-0BEE90E0F0A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D78F33-B93B-43EA-8157-AF14D238701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7528215"/>
      </p:ext>
    </p:extLst>
  </p:cSld>
  <p:clrMapOvr>
    <a:masterClrMapping/>
  </p:clrMapOvr>
  <p:transition spd="slow">
    <p:wip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73879-EB07-443D-8977-6D8E4B46493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36166-40AA-4A93-B83E-2D028E596AA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5937730"/>
      </p:ext>
    </p:extLst>
  </p:cSld>
  <p:clrMapOvr>
    <a:masterClrMapping/>
  </p:clrMapOvr>
  <p:transition spd="slow">
    <p:wip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E74377-5BAE-4AAB-89F9-290AEB1F61A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A5CFF-6753-42F9-B86E-F91A05A0482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6922509"/>
      </p:ext>
    </p:extLst>
  </p:cSld>
  <p:clrMapOvr>
    <a:masterClrMapping/>
  </p:clrMapOvr>
  <p:transition spd="slow">
    <p:wip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76EB85-9622-4B7D-AE1B-3726E4BA7F0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9234A-AA7B-4667-A6F5-4174B6AA6F0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0465538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6D9720-F1B7-49A3-9000-0BEE90E0F0A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D78F33-B93B-43EA-8157-AF14D238701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7528215"/>
      </p:ext>
    </p:extLst>
  </p:cSld>
  <p:clrMapOvr>
    <a:masterClrMapping/>
  </p:clrMapOvr>
  <p:transition spd="slow">
    <p:wip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7359C-2574-46CD-A4F1-7ADE781667B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3EDB4D-76AF-4A85-9D3D-65FC67150B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9250036"/>
      </p:ext>
    </p:extLst>
  </p:cSld>
  <p:clrMapOvr>
    <a:masterClrMapping/>
  </p:clrMapOvr>
  <p:transition spd="slow">
    <p:wip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5C71B-A0AC-400D-9A1D-375A6E22D02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E60054-E942-4CE1-B06E-F7EDBD76A9C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5624375"/>
      </p:ext>
    </p:extLst>
  </p:cSld>
  <p:clrMapOvr>
    <a:masterClrMapping/>
  </p:clrMapOvr>
  <p:transition spd="slow">
    <p:wip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E3249-588F-4F59-A100-87AE6783BE4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3079FF-0AD7-4313-AAD6-DDA31F1E89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4780224"/>
      </p:ext>
    </p:extLst>
  </p:cSld>
  <p:clrMapOvr>
    <a:masterClrMapping/>
  </p:clrMapOvr>
  <p:transition spd="slow">
    <p:wip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0778AA-1D65-4725-BCC4-DA14A2A70B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BE88C-9488-4682-8226-06E1AEFB120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9283911"/>
      </p:ext>
    </p:extLst>
  </p:cSld>
  <p:clrMapOvr>
    <a:masterClrMapping/>
  </p:clrMapOvr>
  <p:transition spd="slow">
    <p:wip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F5BF4-2D06-4273-A0C2-30E05318471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D08CD-FB65-4468-827C-AC5F2FE1D20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6889260"/>
      </p:ext>
    </p:extLst>
  </p:cSld>
  <p:clrMapOvr>
    <a:masterClrMapping/>
  </p:clrMapOvr>
  <p:transition spd="slow">
    <p:wip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DF22E-ACCC-4332-A361-1A4380E6771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62A48-893A-43C4-9E30-34555D0723E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2977757"/>
      </p:ext>
    </p:extLst>
  </p:cSld>
  <p:clrMapOvr>
    <a:masterClrMapping/>
  </p:clrMapOvr>
  <p:transition spd="slow">
    <p:wip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2633CB-2AC5-4DD6-9A3E-FDAB24B2BD0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D28E8F-D5DC-44B0-A37F-7D0F371083C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6230918"/>
      </p:ext>
    </p:extLst>
  </p:cSld>
  <p:clrMapOvr>
    <a:masterClrMapping/>
  </p:clrMapOvr>
  <p:transition spd="slow">
    <p:wip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6D9720-F1B7-49A3-9000-0BEE90E0F0A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D78F33-B93B-43EA-8157-AF14D238701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7528215"/>
      </p:ext>
    </p:extLst>
  </p:cSld>
  <p:clrMapOvr>
    <a:masterClrMapping/>
  </p:clrMapOvr>
  <p:transition spd="slow">
    <p:wip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73879-EB07-443D-8977-6D8E4B46493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36166-40AA-4A93-B83E-2D028E596AA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5937730"/>
      </p:ext>
    </p:extLst>
  </p:cSld>
  <p:clrMapOvr>
    <a:masterClrMapping/>
  </p:clrMapOvr>
  <p:transition spd="slow">
    <p:wip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E74377-5BAE-4AAB-89F9-290AEB1F61A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A5CFF-6753-42F9-B86E-F91A05A0482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6922509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73879-EB07-443D-8977-6D8E4B46493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36166-40AA-4A93-B83E-2D028E596AA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5937730"/>
      </p:ext>
    </p:extLst>
  </p:cSld>
  <p:clrMapOvr>
    <a:masterClrMapping/>
  </p:clrMapOvr>
  <p:transition spd="slow">
    <p:wip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76EB85-9622-4B7D-AE1B-3726E4BA7F0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9234A-AA7B-4667-A6F5-4174B6AA6F0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0465538"/>
      </p:ext>
    </p:extLst>
  </p:cSld>
  <p:clrMapOvr>
    <a:masterClrMapping/>
  </p:clrMapOvr>
  <p:transition spd="slow">
    <p:wip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7359C-2574-46CD-A4F1-7ADE781667B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3EDB4D-76AF-4A85-9D3D-65FC67150B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9250036"/>
      </p:ext>
    </p:extLst>
  </p:cSld>
  <p:clrMapOvr>
    <a:masterClrMapping/>
  </p:clrMapOvr>
  <p:transition spd="slow">
    <p:wip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5C71B-A0AC-400D-9A1D-375A6E22D02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E60054-E942-4CE1-B06E-F7EDBD76A9C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5624375"/>
      </p:ext>
    </p:extLst>
  </p:cSld>
  <p:clrMapOvr>
    <a:masterClrMapping/>
  </p:clrMapOvr>
  <p:transition spd="slow">
    <p:wip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E3249-588F-4F59-A100-87AE6783BE4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3079FF-0AD7-4313-AAD6-DDA31F1E89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4780224"/>
      </p:ext>
    </p:extLst>
  </p:cSld>
  <p:clrMapOvr>
    <a:masterClrMapping/>
  </p:clrMapOvr>
  <p:transition spd="slow">
    <p:wip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0778AA-1D65-4725-BCC4-DA14A2A70B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BE88C-9488-4682-8226-06E1AEFB120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9283911"/>
      </p:ext>
    </p:extLst>
  </p:cSld>
  <p:clrMapOvr>
    <a:masterClrMapping/>
  </p:clrMapOvr>
  <p:transition spd="slow">
    <p:wip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F5BF4-2D06-4273-A0C2-30E05318471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D08CD-FB65-4468-827C-AC5F2FE1D20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6889260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E74377-5BAE-4AAB-89F9-290AEB1F61A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A5CFF-6753-42F9-B86E-F91A05A0482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6922509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76EB85-9622-4B7D-AE1B-3726E4BA7F0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9234A-AA7B-4667-A6F5-4174B6AA6F0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0465538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7359C-2574-46CD-A4F1-7ADE781667B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3EDB4D-76AF-4A85-9D3D-65FC67150B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9250036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5C71B-A0AC-400D-9A1D-375A6E22D02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E60054-E942-4CE1-B06E-F7EDBD76A9C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5624375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E3249-588F-4F59-A100-87AE6783BE4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3079FF-0AD7-4313-AAD6-DDA31F1E89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4780224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F267D5E-5761-486E-AC17-D4A9B906696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748BEA9-6DA9-4A8F-AEA9-9A193AC3B17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7584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708" r:id="rId12"/>
  </p:sldLayoutIdLst>
  <p:transition spd="slow">
    <p:wip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F267D5E-5761-486E-AC17-D4A9B906696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748BEA9-6DA9-4A8F-AEA9-9A193AC3B17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7584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wip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F267D5E-5761-486E-AC17-D4A9B906696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748BEA9-6DA9-4A8F-AEA9-9A193AC3B17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7584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wip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F267D5E-5761-486E-AC17-D4A9B906696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748BEA9-6DA9-4A8F-AEA9-9A193AC3B17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7584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wip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"/>
            <a:ext cx="7846640" cy="4293096"/>
          </a:xfrm>
        </p:spPr>
        <p:txBody>
          <a:bodyPr>
            <a:normAutofit fontScale="90000"/>
          </a:bodyPr>
          <a:lstStyle/>
          <a:p>
            <a:r>
              <a:rPr lang="ru-RU" sz="1300" b="1" dirty="0" smtClean="0"/>
              <a:t/>
            </a:r>
            <a:br>
              <a:rPr lang="ru-RU" sz="1300" b="1" dirty="0" smtClean="0"/>
            </a:br>
            <a:r>
              <a:rPr lang="ru-RU" sz="1300" b="1" dirty="0"/>
              <a:t/>
            </a:r>
            <a:br>
              <a:rPr lang="ru-RU" sz="1300" b="1" dirty="0"/>
            </a:br>
            <a:r>
              <a:rPr lang="ru-RU" sz="1300" b="1" dirty="0" smtClean="0"/>
              <a:t/>
            </a:r>
            <a:br>
              <a:rPr lang="ru-RU" sz="1300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Уголок по нравственно-патриотическому воспитанию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подготовительной к школе группе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(из опыта работы)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-252536" y="0"/>
            <a:ext cx="10085388" cy="62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Aft>
                <a:spcPts val="750"/>
              </a:spcAft>
            </a:pPr>
            <a:r>
              <a:rPr lang="ru-RU" sz="1400" b="1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Муниципальное казенное дошкольное образовательное учреждение</a:t>
            </a:r>
          </a:p>
          <a:p>
            <a:pPr algn="ctr">
              <a:spcAft>
                <a:spcPts val="750"/>
              </a:spcAft>
            </a:pPr>
            <a:r>
              <a:rPr lang="ru-RU" sz="1400" b="1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детский сад «Колокольчик» с. Мухино Зуевский район Кировская область</a:t>
            </a:r>
            <a:endParaRPr lang="ru-RU" sz="1400" b="1" dirty="0">
              <a:solidFill>
                <a:srgbClr val="3333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4"/>
          <p:cNvSpPr>
            <a:spLocks noChangeArrowheads="1"/>
          </p:cNvSpPr>
          <p:nvPr/>
        </p:nvSpPr>
        <p:spPr bwMode="auto">
          <a:xfrm>
            <a:off x="-1462087" y="3356992"/>
            <a:ext cx="10606087" cy="3026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Aft>
                <a:spcPts val="750"/>
              </a:spcAft>
            </a:pPr>
            <a:endParaRPr lang="ru-RU" b="1" dirty="0">
              <a:solidFill>
                <a:srgbClr val="333333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spcAft>
                <a:spcPts val="750"/>
              </a:spcAft>
            </a:pPr>
            <a:endParaRPr lang="ru-RU" b="1" dirty="0">
              <a:solidFill>
                <a:srgbClr val="333333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spcAft>
                <a:spcPts val="750"/>
              </a:spcAft>
            </a:pPr>
            <a:endParaRPr lang="ru-RU" b="1" dirty="0">
              <a:solidFill>
                <a:srgbClr val="333333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spcAft>
                <a:spcPts val="750"/>
              </a:spcAft>
            </a:pPr>
            <a:endParaRPr lang="ru-RU" b="1" dirty="0">
              <a:solidFill>
                <a:srgbClr val="333333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spcAft>
                <a:spcPts val="750"/>
              </a:spcAf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Выполнила: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Лёзина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Е. Ю.,</a:t>
            </a:r>
          </a:p>
          <a:p>
            <a:pPr algn="r">
              <a:spcAft>
                <a:spcPts val="750"/>
              </a:spcAf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Воспитатель  МКДОУ «Колокольчик» </a:t>
            </a:r>
          </a:p>
          <a:p>
            <a:pPr algn="r">
              <a:spcAft>
                <a:spcPts val="750"/>
              </a:spcAf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с. Мухино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Aft>
                <a:spcPts val="750"/>
              </a:spcAf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2023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год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51839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260648"/>
            <a:ext cx="5486400" cy="566738"/>
          </a:xfrm>
        </p:spPr>
        <p:txBody>
          <a:bodyPr/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«Русская изба»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sony\Desktop\КАтя\SB4gLO9OTm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772816"/>
            <a:ext cx="6696744" cy="48245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3501008"/>
            <a:ext cx="183569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Стоит жилище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Деревянные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бочища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Внутри печь да дрова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Это русская изба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051720" y="949951"/>
            <a:ext cx="676875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Здесь дети узнают, как русские люди жили в старину, какой утварью пользовались, что умели, какую одежду носили.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54550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971600" y="3284984"/>
            <a:ext cx="7200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2" name="Picture 6" descr="https://sun9-74.userapi.com/impg/UNXtjiJ8kq3mDCXbmHwPx5fnw-Xu9UMafIjniw/PDKIUfVZdaI.jpg?size=1200x1600&amp;quality=95&amp;sign=570b59838bb1bfa9f3ce4bb76e5bec5e&amp;type=album"/>
          <p:cNvPicPr>
            <a:picLocks noChangeAspect="1" noChangeArrowheads="1"/>
          </p:cNvPicPr>
          <p:nvPr/>
        </p:nvPicPr>
        <p:blipFill>
          <a:blip r:embed="rId2" cstate="print"/>
          <a:srcRect l="-1639" t="26230" r="9836" b="11475"/>
          <a:stretch>
            <a:fillRect/>
          </a:stretch>
        </p:blipFill>
        <p:spPr bwMode="auto">
          <a:xfrm>
            <a:off x="107504" y="3573016"/>
            <a:ext cx="3528392" cy="3284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899592" y="0"/>
            <a:ext cx="79928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Материал для ознакомления с защитниками Отечества</a:t>
            </a:r>
            <a:endParaRPr lang="ru-RU" sz="2800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764704"/>
            <a:ext cx="2592288" cy="31461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https://sun9-57.userapi.com/impg/pj7kOcwUD9ngHyTzYNjEqgVKOAKiyUYGhwZaIw/z8P-Bv6V0yc.jpg?size=1200x1600&amp;quality=95&amp;sign=0bad2dcc0a9505baaa4b4753ce6c6505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5364088" y="836712"/>
            <a:ext cx="2952328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3968" y="3861048"/>
            <a:ext cx="4392488" cy="2996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8955714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 txBox="1">
            <a:spLocks/>
          </p:cNvSpPr>
          <p:nvPr/>
        </p:nvSpPr>
        <p:spPr bwMode="auto">
          <a:xfrm>
            <a:off x="2051720" y="476672"/>
            <a:ext cx="675573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>
            <a:normAutofit fontScale="47500" lnSpcReduction="20000"/>
          </a:bodyPr>
          <a:lstStyle>
            <a:lvl1pPr algn="ctr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algn="ctr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4400"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 algn="ctr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4400"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 algn="ctr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4400"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 algn="ctr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4400"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algn="ctr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algn="ctr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algn="ctr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algn="ctr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>
              <a:defRPr/>
            </a:pPr>
            <a:endParaRPr lang="ru-RU" altLang="ru-RU" sz="11200" b="1" i="1" kern="0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Picture 4" descr="https://sun9-49.userapi.com/impg/-276RckjIgnjMB9PALHO1KkRFesGPOgCqFOziQ/KSJj5WuqeSQ.jpg?size=1600x1200&amp;quality=95&amp;sign=84d908c699341646ee0d3f5879bfcd47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052736"/>
            <a:ext cx="3528392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https://sun9-53.userapi.com/impg/G9M96iTC1saTZ8a75YIFwGZQHYncvEYFmWisMg/iWkYhTtjexs.jpg?size=1200x1600&amp;quality=95&amp;sign=b6e3340d70b95ffac59a6a3d0c66289e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2708920"/>
            <a:ext cx="3203848" cy="4149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161589"/>
            <a:ext cx="3167336" cy="36964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864" y="3789040"/>
            <a:ext cx="2376264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1619672" y="0"/>
            <a:ext cx="71287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Весь материал, собранный в уголке, удобен, функционален, создан помочь воспитателям увлекательно и эффективно проводить работу по нравственно-патриотическому воспитанию дошкольников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 txBox="1">
            <a:spLocks/>
          </p:cNvSpPr>
          <p:nvPr/>
        </p:nvSpPr>
        <p:spPr bwMode="auto">
          <a:xfrm>
            <a:off x="1704702" y="289865"/>
            <a:ext cx="675573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>
            <a:normAutofit fontScale="47500" lnSpcReduction="20000"/>
          </a:bodyPr>
          <a:lstStyle>
            <a:lvl1pPr algn="ctr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algn="ctr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4400"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 algn="ctr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4400"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 algn="ctr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4400"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 algn="ctr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4400"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algn="ctr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algn="ctr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algn="ctr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algn="ctr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>
              <a:defRPr/>
            </a:pPr>
            <a:endParaRPr lang="ru-RU" altLang="ru-RU" sz="11200" b="1" i="1" kern="0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2420888"/>
            <a:ext cx="403244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Первые ростки патриотизма в будущем превратятся в огромную любовь к своей стране, своему народу, своей Родине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sony\Desktop\КАтя\sfRNYqWXaQ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64989"/>
            <a:ext cx="5004048" cy="64327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420888"/>
            <a:ext cx="8229600" cy="1847088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heel spokes="1"/>
    <p:sndAc>
      <p:endSnd/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1"/>
          <p:cNvSpPr txBox="1">
            <a:spLocks noChangeArrowheads="1"/>
          </p:cNvSpPr>
          <p:nvPr/>
        </p:nvSpPr>
        <p:spPr bwMode="auto">
          <a:xfrm>
            <a:off x="119714" y="121891"/>
            <a:ext cx="8507412" cy="8588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ctr"/>
          <a:lstStyle/>
          <a:p>
            <a:pPr marL="2057400" indent="-227013">
              <a:buSzPct val="100000"/>
              <a:tabLst>
                <a:tab pos="2057400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32925" algn="l"/>
                <a:tab pos="9882188" algn="l"/>
                <a:tab pos="10331450" algn="l"/>
                <a:tab pos="10780713" algn="l"/>
              </a:tabLst>
            </a:pPr>
            <a:r>
              <a:rPr lang="ru-RU" altLang="ru-RU" sz="3200" b="1" dirty="0">
                <a:solidFill>
                  <a:srgbClr val="CC0066"/>
                </a:solidFill>
                <a:latin typeface="Times New Roman" pitchFamily="18" charset="0"/>
              </a:rPr>
              <a:t>             </a:t>
            </a:r>
            <a:r>
              <a:rPr lang="ru-RU" altLang="ru-RU" sz="3200" b="1" dirty="0">
                <a:latin typeface="Times New Roman" pitchFamily="18" charset="0"/>
              </a:rPr>
              <a:t>Цели и задачи </a:t>
            </a:r>
            <a:endParaRPr lang="ru-RU" altLang="ru-RU" sz="3200" b="1" dirty="0">
              <a:ea typeface="SimSun" charset="-122"/>
            </a:endParaRPr>
          </a:p>
        </p:txBody>
      </p:sp>
      <p:sp>
        <p:nvSpPr>
          <p:cNvPr id="15363" name="Text Box 2"/>
          <p:cNvSpPr txBox="1">
            <a:spLocks noChangeArrowheads="1"/>
          </p:cNvSpPr>
          <p:nvPr/>
        </p:nvSpPr>
        <p:spPr bwMode="auto">
          <a:xfrm>
            <a:off x="107504" y="2348880"/>
            <a:ext cx="8957121" cy="53514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marL="457200" indent="-457200">
              <a:lnSpc>
                <a:spcPct val="8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561975" algn="l"/>
                <a:tab pos="1011238" algn="l"/>
                <a:tab pos="1460500" algn="l"/>
                <a:tab pos="1909763" algn="l"/>
                <a:tab pos="2359025" algn="l"/>
                <a:tab pos="2808288" algn="l"/>
                <a:tab pos="3257550" algn="l"/>
                <a:tab pos="3706813" algn="l"/>
                <a:tab pos="4156075" algn="l"/>
                <a:tab pos="4605338" algn="l"/>
                <a:tab pos="5054600" algn="l"/>
                <a:tab pos="5503863" algn="l"/>
                <a:tab pos="5953125" algn="l"/>
                <a:tab pos="6402388" algn="l"/>
                <a:tab pos="6851650" algn="l"/>
                <a:tab pos="7300913" algn="l"/>
                <a:tab pos="7750175" algn="l"/>
                <a:tab pos="8199438" algn="l"/>
                <a:tab pos="8648700" algn="l"/>
                <a:tab pos="9097963" algn="l"/>
              </a:tabLst>
            </a:pPr>
            <a:r>
              <a:rPr lang="ru-RU" altLang="ru-RU" sz="3200" b="1" i="1" dirty="0">
                <a:solidFill>
                  <a:srgbClr val="FF0000"/>
                </a:solidFill>
              </a:rPr>
              <a:t>  </a:t>
            </a:r>
            <a:r>
              <a:rPr lang="ru-RU" altLang="ru-RU" sz="2800" b="1" i="1" dirty="0" smtClean="0"/>
              <a:t>   </a:t>
            </a:r>
            <a:r>
              <a:rPr lang="ru-RU" altLang="ru-RU" sz="2800" b="1" dirty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indent="447675">
              <a:lnSpc>
                <a:spcPct val="8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561975" algn="l"/>
                <a:tab pos="1011238" algn="l"/>
                <a:tab pos="1460500" algn="l"/>
                <a:tab pos="1909763" algn="l"/>
                <a:tab pos="2359025" algn="l"/>
                <a:tab pos="2808288" algn="l"/>
                <a:tab pos="3257550" algn="l"/>
                <a:tab pos="3706813" algn="l"/>
                <a:tab pos="4156075" algn="l"/>
                <a:tab pos="4605338" algn="l"/>
                <a:tab pos="5054600" algn="l"/>
                <a:tab pos="5503863" algn="l"/>
                <a:tab pos="5953125" algn="l"/>
                <a:tab pos="6402388" algn="l"/>
                <a:tab pos="6851650" algn="l"/>
                <a:tab pos="7300913" algn="l"/>
                <a:tab pos="7750175" algn="l"/>
                <a:tab pos="8199438" algn="l"/>
                <a:tab pos="8648700" algn="l"/>
                <a:tab pos="9097963" algn="l"/>
              </a:tabLst>
            </a:pPr>
            <a:endParaRPr lang="ru-RU" altLang="ru-RU" sz="2400" i="1" dirty="0"/>
          </a:p>
          <a:p>
            <a:pPr indent="447675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561975" algn="l"/>
                <a:tab pos="1011238" algn="l"/>
                <a:tab pos="1460500" algn="l"/>
                <a:tab pos="1909763" algn="l"/>
                <a:tab pos="2359025" algn="l"/>
                <a:tab pos="2808288" algn="l"/>
                <a:tab pos="3257550" algn="l"/>
                <a:tab pos="3706813" algn="l"/>
                <a:tab pos="4156075" algn="l"/>
                <a:tab pos="4605338" algn="l"/>
                <a:tab pos="5054600" algn="l"/>
                <a:tab pos="5503863" algn="l"/>
                <a:tab pos="5953125" algn="l"/>
                <a:tab pos="6402388" algn="l"/>
                <a:tab pos="6851650" algn="l"/>
                <a:tab pos="7300913" algn="l"/>
                <a:tab pos="7750175" algn="l"/>
                <a:tab pos="8199438" algn="l"/>
                <a:tab pos="8648700" algn="l"/>
                <a:tab pos="9097963" algn="l"/>
              </a:tabLst>
            </a:pPr>
            <a:r>
              <a:rPr lang="ru-RU" altLang="ru-RU" sz="2400" b="1" dirty="0">
                <a:latin typeface="Times New Roman" pitchFamily="18" charset="0"/>
              </a:rPr>
              <a:t>  </a:t>
            </a:r>
            <a:r>
              <a:rPr lang="ru-RU" altLang="ru-RU" sz="2400" dirty="0">
                <a:latin typeface="Times New Roman" pitchFamily="18" charset="0"/>
              </a:rPr>
              <a:t>1. Формировать чувство привязанности к своему дому, детскому саду, друзьям в детском саду, своим </a:t>
            </a:r>
            <a:r>
              <a:rPr lang="ru-RU" altLang="ru-RU" sz="2400" dirty="0" smtClean="0">
                <a:latin typeface="Times New Roman" pitchFamily="18" charset="0"/>
              </a:rPr>
              <a:t>близким;</a:t>
            </a:r>
            <a:endParaRPr lang="ru-RU" altLang="ru-RU" sz="2400" dirty="0">
              <a:latin typeface="Times New Roman" pitchFamily="18" charset="0"/>
            </a:endParaRPr>
          </a:p>
          <a:p>
            <a:pPr indent="447675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561975" algn="l"/>
                <a:tab pos="1011238" algn="l"/>
                <a:tab pos="1460500" algn="l"/>
                <a:tab pos="1909763" algn="l"/>
                <a:tab pos="2359025" algn="l"/>
                <a:tab pos="2808288" algn="l"/>
                <a:tab pos="3257550" algn="l"/>
                <a:tab pos="3706813" algn="l"/>
                <a:tab pos="4156075" algn="l"/>
                <a:tab pos="4605338" algn="l"/>
                <a:tab pos="5054600" algn="l"/>
                <a:tab pos="5503863" algn="l"/>
                <a:tab pos="5953125" algn="l"/>
                <a:tab pos="6402388" algn="l"/>
                <a:tab pos="6851650" algn="l"/>
                <a:tab pos="7300913" algn="l"/>
                <a:tab pos="7750175" algn="l"/>
                <a:tab pos="8199438" algn="l"/>
                <a:tab pos="8648700" algn="l"/>
                <a:tab pos="9097963" algn="l"/>
              </a:tabLst>
            </a:pPr>
            <a:r>
              <a:rPr lang="ru-RU" altLang="ru-RU" sz="2400" dirty="0">
                <a:latin typeface="Times New Roman" pitchFamily="18" charset="0"/>
              </a:rPr>
              <a:t>  2. </a:t>
            </a:r>
            <a:r>
              <a:rPr lang="ru-RU" altLang="ru-RU" sz="2400" dirty="0" smtClean="0">
                <a:latin typeface="Times New Roman" pitchFamily="18" charset="0"/>
              </a:rPr>
              <a:t>Приобщать детей к традициям и обычаям своего народа;</a:t>
            </a:r>
            <a:endParaRPr lang="ru-RU" altLang="ru-RU" sz="2400" dirty="0">
              <a:latin typeface="Times New Roman" pitchFamily="18" charset="0"/>
            </a:endParaRPr>
          </a:p>
          <a:p>
            <a:pPr indent="447675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561975" algn="l"/>
                <a:tab pos="1011238" algn="l"/>
                <a:tab pos="1460500" algn="l"/>
                <a:tab pos="1909763" algn="l"/>
                <a:tab pos="2359025" algn="l"/>
                <a:tab pos="2808288" algn="l"/>
                <a:tab pos="3257550" algn="l"/>
                <a:tab pos="3706813" algn="l"/>
                <a:tab pos="4156075" algn="l"/>
                <a:tab pos="4605338" algn="l"/>
                <a:tab pos="5054600" algn="l"/>
                <a:tab pos="5503863" algn="l"/>
                <a:tab pos="5953125" algn="l"/>
                <a:tab pos="6402388" algn="l"/>
                <a:tab pos="6851650" algn="l"/>
                <a:tab pos="7300913" algn="l"/>
                <a:tab pos="7750175" algn="l"/>
                <a:tab pos="8199438" algn="l"/>
                <a:tab pos="8648700" algn="l"/>
                <a:tab pos="9097963" algn="l"/>
              </a:tabLst>
            </a:pPr>
            <a:r>
              <a:rPr lang="ru-RU" altLang="ru-RU" sz="2400" dirty="0">
                <a:latin typeface="Times New Roman" pitchFamily="18" charset="0"/>
              </a:rPr>
              <a:t>  3. Воспитание чувств патриотизма, уважения и благодарности к подвигу  соотечественников в годы Великой Отечественной Войны, к воинам Российской </a:t>
            </a:r>
            <a:r>
              <a:rPr lang="ru-RU" altLang="ru-RU" sz="2400" dirty="0" smtClean="0">
                <a:latin typeface="Times New Roman" pitchFamily="18" charset="0"/>
              </a:rPr>
              <a:t>Армии;</a:t>
            </a:r>
          </a:p>
          <a:p>
            <a:pPr indent="447675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561975" algn="l"/>
                <a:tab pos="1011238" algn="l"/>
                <a:tab pos="1460500" algn="l"/>
                <a:tab pos="1909763" algn="l"/>
                <a:tab pos="2359025" algn="l"/>
                <a:tab pos="2808288" algn="l"/>
                <a:tab pos="3257550" algn="l"/>
                <a:tab pos="3706813" algn="l"/>
                <a:tab pos="4156075" algn="l"/>
                <a:tab pos="4605338" algn="l"/>
                <a:tab pos="5054600" algn="l"/>
                <a:tab pos="5503863" algn="l"/>
                <a:tab pos="5953125" algn="l"/>
                <a:tab pos="6402388" algn="l"/>
                <a:tab pos="6851650" algn="l"/>
                <a:tab pos="7300913" algn="l"/>
                <a:tab pos="7750175" algn="l"/>
                <a:tab pos="8199438" algn="l"/>
                <a:tab pos="8648700" algn="l"/>
                <a:tab pos="9097963" algn="l"/>
              </a:tabLst>
            </a:pPr>
            <a:r>
              <a:rPr lang="ru-RU" altLang="ru-RU" sz="2400" dirty="0" smtClean="0">
                <a:latin typeface="Times New Roman" pitchFamily="18" charset="0"/>
              </a:rPr>
              <a:t>4. Формировать представления о России как о родной стране, о Москве –как о столице России.</a:t>
            </a:r>
            <a:endParaRPr lang="ru-RU" altLang="ru-RU" sz="2400" dirty="0">
              <a:latin typeface="Times New Roman" pitchFamily="18" charset="0"/>
            </a:endParaRPr>
          </a:p>
          <a:p>
            <a:pPr marL="457200" indent="-457200">
              <a:lnSpc>
                <a:spcPct val="8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561975" algn="l"/>
                <a:tab pos="1011238" algn="l"/>
                <a:tab pos="1460500" algn="l"/>
                <a:tab pos="1909763" algn="l"/>
                <a:tab pos="2359025" algn="l"/>
                <a:tab pos="2808288" algn="l"/>
                <a:tab pos="3257550" algn="l"/>
                <a:tab pos="3706813" algn="l"/>
                <a:tab pos="4156075" algn="l"/>
                <a:tab pos="4605338" algn="l"/>
                <a:tab pos="5054600" algn="l"/>
                <a:tab pos="5503863" algn="l"/>
                <a:tab pos="5953125" algn="l"/>
                <a:tab pos="6402388" algn="l"/>
                <a:tab pos="6851650" algn="l"/>
                <a:tab pos="7300913" algn="l"/>
                <a:tab pos="7750175" algn="l"/>
                <a:tab pos="8199438" algn="l"/>
                <a:tab pos="8648700" algn="l"/>
                <a:tab pos="9097963" algn="l"/>
              </a:tabLst>
            </a:pPr>
            <a:r>
              <a:rPr lang="ru-RU" altLang="ru-RU" sz="2800" dirty="0"/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35696" y="980728"/>
            <a:ext cx="7056784" cy="1027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7675" algn="just">
              <a:lnSpc>
                <a:spcPct val="8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561975" algn="l"/>
                <a:tab pos="1011238" algn="l"/>
                <a:tab pos="1460500" algn="l"/>
                <a:tab pos="1909763" algn="l"/>
                <a:tab pos="2359025" algn="l"/>
                <a:tab pos="2808288" algn="l"/>
                <a:tab pos="3257550" algn="l"/>
                <a:tab pos="3706813" algn="l"/>
                <a:tab pos="4156075" algn="l"/>
                <a:tab pos="4605338" algn="l"/>
                <a:tab pos="5054600" algn="l"/>
                <a:tab pos="5503863" algn="l"/>
                <a:tab pos="5953125" algn="l"/>
                <a:tab pos="6402388" algn="l"/>
                <a:tab pos="6851650" algn="l"/>
                <a:tab pos="7300913" algn="l"/>
                <a:tab pos="7750175" algn="l"/>
                <a:tab pos="8199438" algn="l"/>
                <a:tab pos="8648700" algn="l"/>
                <a:tab pos="9097963" algn="l"/>
              </a:tabLst>
            </a:pP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 воспитание  гуманной,  духовно -  нравственной  личности, достойных будущих  граждан России, патриотов своего Отечества.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764704"/>
            <a:ext cx="4860032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827584" y="0"/>
            <a:ext cx="79928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Свою работу по нравственно – патриотическому воспитанию мы начали  с создания в группе патриотического уголка</a:t>
            </a:r>
          </a:p>
        </p:txBody>
      </p:sp>
      <p:pic>
        <p:nvPicPr>
          <p:cNvPr id="5" name="Picture 4" descr="https://sun9-65.userapi.com/impg/cPdnm6uAkbX6b8jg7zlcQk9dNaNfXYFHRxqmzw/A7-UH-YjtKk.jpg?size=1200x1600&amp;quality=95&amp;sign=df2aa12bdf6a68f188aeead6fc7ab739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3734272"/>
            <a:ext cx="2342796" cy="3123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https://sun9-29.userapi.com/impg/RdfC6ZEYjaWUxsxkGyGfeJG-0sipAHafcEvTvQ/s36I2-A4V2c.jpg?size=1600x1200&amp;quality=95&amp;sign=3b072e563465841e6b1524cacb7bec2b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977680"/>
            <a:ext cx="3840428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 descr="https://sun9-87.userapi.com/impg/7F6XdWkwvgtg69LNUmTr8ceP2hNH_ShToPW9zw/oQIcFdIjJI0.jpg?size=1200x1600&amp;quality=95&amp;sign=4366a5847553b7ebb8c975dd41849b8f&amp;type=album"/>
          <p:cNvPicPr>
            <a:picLocks noChangeAspect="1" noChangeArrowheads="1"/>
          </p:cNvPicPr>
          <p:nvPr/>
        </p:nvPicPr>
        <p:blipFill>
          <a:blip r:embed="rId5" cstate="print"/>
          <a:srcRect t="34615" r="2564" b="13462"/>
          <a:stretch>
            <a:fillRect/>
          </a:stretch>
        </p:blipFill>
        <p:spPr bwMode="auto">
          <a:xfrm>
            <a:off x="6080485" y="4365104"/>
            <a:ext cx="3063515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467544" y="2348880"/>
            <a:ext cx="3275856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Направления патриотического уголка: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«Моя семья»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«Моя Родина – Россия»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«Русская культура»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«Защитники Отечества»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2374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31640" y="0"/>
            <a:ext cx="75608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Материал  по социально-нравственному воспитанию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348880"/>
            <a:ext cx="3024336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C:\Users\sony\Desktop\КАтя\11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4653136"/>
            <a:ext cx="3024336" cy="22048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sony\Desktop\КАтя\EmeDcnsu_t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918390"/>
            <a:ext cx="3096343" cy="41749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sony\Desktop\КАтя\PbsynMG4ZuU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98412" y="830346"/>
            <a:ext cx="2335232" cy="55852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955714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9512" y="1916832"/>
            <a:ext cx="849694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07704" y="260648"/>
            <a:ext cx="70567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dirty="0"/>
          </a:p>
        </p:txBody>
      </p:sp>
      <p:pic>
        <p:nvPicPr>
          <p:cNvPr id="7" name="Picture 4" descr="https://sun9-85.userapi.com/impg/_PC1FPvIYFLx6JE62iZLb7eJ3A5b6zhwn-lAAQ/yhyqCyWXLDI.jpg?size=1600x1200&amp;quality=95&amp;sign=934fcb62847ef7b6578a3d30d5142b72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412776"/>
            <a:ext cx="7128792" cy="5445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983464" y="188640"/>
            <a:ext cx="89052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Материал по ознакомлению 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 официальными символами страны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286883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82626" y="4508501"/>
            <a:ext cx="8461375" cy="811213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                                  </a:t>
            </a:r>
            <a:br>
              <a:rPr lang="ru-RU" sz="2400" b="1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dirty="0" smtClean="0"/>
              <a:t>      </a:t>
            </a:r>
            <a:endParaRPr lang="ru-RU" sz="2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979712" y="104904"/>
            <a:ext cx="65527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МАТЕРИАЛ ПО ОЗНАКОМЛЕНИЮ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ДЕТЕЙ С НАШЕЙ СТРАНОЙ </a:t>
            </a:r>
            <a:endParaRPr lang="ru-RU" sz="2000" b="1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74440"/>
            <a:ext cx="4244747" cy="3183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6" descr="https://sun9-88.userapi.com/impg/AsqxqhjWOvkk4lH_4KQn8YRyqxnPQBrsZ-FaSg/CbGVTDeL1ew.jpg?size=1200x1600&amp;quality=95&amp;sign=9cf937886388429649b0bce032ef79ec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3212976"/>
            <a:ext cx="2915816" cy="3645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6444208" y="1700808"/>
            <a:ext cx="24482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Альбом «Моя Россия»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1124744"/>
            <a:ext cx="3610766" cy="27887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8943874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980728"/>
            <a:ext cx="3600400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08920"/>
            <a:ext cx="5220072" cy="4032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1187624" y="116633"/>
            <a:ext cx="77048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itchFamily="18" charset="0"/>
              </a:rPr>
              <a:t>МАТЕРИАЛ ПО ОЗНАКОМЛЕНИЮ ДЕТЕЙ С НАШЕЙ СТРАНОЙ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92080" y="5301208"/>
            <a:ext cx="3456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Книжка-раскладушка «Моя Россия»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43926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860032" y="836712"/>
            <a:ext cx="3960440" cy="1584176"/>
          </a:xfrm>
        </p:spPr>
        <p:txBody>
          <a:bodyPr/>
          <a:lstStyle/>
          <a:p>
            <a:r>
              <a:rPr lang="ru-RU" sz="1600" b="0" dirty="0" smtClean="0"/>
              <a:t>.</a:t>
            </a:r>
            <a:endParaRPr lang="ru-RU" sz="1600" b="0" dirty="0"/>
          </a:p>
        </p:txBody>
      </p:sp>
      <p:pic>
        <p:nvPicPr>
          <p:cNvPr id="15362" name="Picture 2" descr="https://sun9-3.userapi.com/impg/OASnQgj0sGvzcqtZUAUHMEb4u4jVwkZaa_6qmQ/CHyJ__nTLF8.jpg?size=1200x1600&amp;quality=95&amp;sign=5f6333a12ed207b88863c036dcb070da&amp;type=album"/>
          <p:cNvPicPr>
            <a:picLocks noChangeAspect="1" noChangeArrowheads="1"/>
          </p:cNvPicPr>
          <p:nvPr/>
        </p:nvPicPr>
        <p:blipFill>
          <a:blip r:embed="rId2" cstate="print"/>
          <a:srcRect t="23437"/>
          <a:stretch>
            <a:fillRect/>
          </a:stretch>
        </p:blipFill>
        <p:spPr bwMode="auto">
          <a:xfrm>
            <a:off x="0" y="3770656"/>
            <a:ext cx="3024336" cy="3087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6" name="Picture 6" descr="https://sun9-62.userapi.com/impg/D3OQo2HYhlrmdRnP6_2c4xcx8LP1Qol6R1g9mw/MvKkKUHVzyY.jpg?size=1600x1200&amp;quality=95&amp;sign=dff12aa77e121f5c7ee68c7f8e96f7b7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1412776"/>
            <a:ext cx="3960440" cy="297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1115616" y="188640"/>
            <a:ext cx="80283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Материал по ознакомлению  с русской народной культурой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47656" y="4509120"/>
            <a:ext cx="3096344" cy="2348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6660232" y="4005064"/>
            <a:ext cx="2304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Настольно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печатная игра «Почини посуду»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9512" y="3212976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Настольно-печатная игра «Найди пару»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55776" y="1052736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Ширма «Народные промыслы России»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55714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860032" y="836713"/>
            <a:ext cx="3960440" cy="1584176"/>
          </a:xfrm>
        </p:spPr>
        <p:txBody>
          <a:bodyPr/>
          <a:lstStyle/>
          <a:p>
            <a:r>
              <a:rPr lang="ru-RU" sz="1600" b="0" dirty="0" smtClean="0"/>
              <a:t>.</a:t>
            </a:r>
            <a:endParaRPr lang="ru-RU" sz="1600" b="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484784"/>
            <a:ext cx="7560840" cy="5373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619672" y="692696"/>
            <a:ext cx="7668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Приобщение к истокам русской народной культуры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55714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1926</TotalTime>
  <Words>337</Words>
  <Application>Microsoft Office PowerPoint</Application>
  <PresentationFormat>Экран (4:3)</PresentationFormat>
  <Paragraphs>55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1_Тема Office</vt:lpstr>
      <vt:lpstr>2_Тема Office</vt:lpstr>
      <vt:lpstr>3_Тема Office</vt:lpstr>
      <vt:lpstr>4_Тема Office</vt:lpstr>
      <vt:lpstr>     Уголок по нравственно-патриотическому воспитанию в подготовительной к школе группе (из опыта работы)</vt:lpstr>
      <vt:lpstr>Слайд 2</vt:lpstr>
      <vt:lpstr>Слайд 3</vt:lpstr>
      <vt:lpstr>Слайд 4</vt:lpstr>
      <vt:lpstr>Слайд 5</vt:lpstr>
      <vt:lpstr>                                           </vt:lpstr>
      <vt:lpstr>Слайд 7</vt:lpstr>
      <vt:lpstr>.</vt:lpstr>
      <vt:lpstr>.</vt:lpstr>
      <vt:lpstr>«Русская изба»</vt:lpstr>
      <vt:lpstr>Слайд 11</vt:lpstr>
      <vt:lpstr>Слайд 12</vt:lpstr>
      <vt:lpstr>Слайд 13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Нравственно-патриотическое воспитание детей дошкольного возраста</dc:title>
  <dc:creator>Елена</dc:creator>
  <cp:lastModifiedBy>user</cp:lastModifiedBy>
  <cp:revision>139</cp:revision>
  <cp:lastPrinted>2018-04-12T00:04:47Z</cp:lastPrinted>
  <dcterms:created xsi:type="dcterms:W3CDTF">2018-04-03T05:26:25Z</dcterms:created>
  <dcterms:modified xsi:type="dcterms:W3CDTF">2023-01-24T16:32:01Z</dcterms:modified>
</cp:coreProperties>
</file>