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7" r:id="rId3"/>
    <p:sldId id="263" r:id="rId4"/>
    <p:sldId id="258" r:id="rId5"/>
    <p:sldId id="262" r:id="rId6"/>
    <p:sldId id="277" r:id="rId7"/>
    <p:sldId id="269" r:id="rId8"/>
    <p:sldId id="265" r:id="rId9"/>
    <p:sldId id="270" r:id="rId10"/>
    <p:sldId id="259" r:id="rId11"/>
    <p:sldId id="264" r:id="rId12"/>
    <p:sldId id="266" r:id="rId13"/>
    <p:sldId id="260" r:id="rId14"/>
    <p:sldId id="261" r:id="rId15"/>
    <p:sldId id="280" r:id="rId16"/>
    <p:sldId id="271" r:id="rId17"/>
    <p:sldId id="276" r:id="rId18"/>
    <p:sldId id="275" r:id="rId19"/>
    <p:sldId id="272" r:id="rId20"/>
    <p:sldId id="274" r:id="rId21"/>
    <p:sldId id="273" r:id="rId22"/>
    <p:sldId id="279"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09.01.2018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09.01.2018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0045" y="692696"/>
            <a:ext cx="5202075" cy="5832648"/>
          </a:xfrm>
        </p:spPr>
        <p:txBody>
          <a:bodyPr>
            <a:normAutofit/>
          </a:bodyPr>
          <a:lstStyle/>
          <a:p>
            <a:r>
              <a:rPr lang="ru-RU" sz="3600" i="1" dirty="0" smtClean="0"/>
              <a:t>Музыкально – обогащенная развивающая среда </a:t>
            </a:r>
            <a:br>
              <a:rPr lang="ru-RU" sz="3600" i="1" dirty="0" smtClean="0"/>
            </a:br>
            <a:r>
              <a:rPr lang="ru-RU" sz="3600" i="1" dirty="0" smtClean="0"/>
              <a:t>во второй младшей группе ДОУ</a:t>
            </a:r>
            <a:br>
              <a:rPr lang="ru-RU" sz="3600" i="1" dirty="0" smtClean="0"/>
            </a:br>
            <a:r>
              <a:rPr lang="ru-RU" sz="3600" i="1" dirty="0" smtClean="0"/>
              <a:t/>
            </a:r>
            <a:br>
              <a:rPr lang="ru-RU" sz="3600" i="1" dirty="0" smtClean="0"/>
            </a:br>
            <a:r>
              <a:rPr lang="ru-RU" sz="3600" i="1" dirty="0"/>
              <a:t/>
            </a:r>
            <a:br>
              <a:rPr lang="ru-RU" sz="3600" i="1" dirty="0"/>
            </a:br>
            <a:r>
              <a:rPr lang="ru-RU" sz="2400" dirty="0"/>
              <a:t>Р</a:t>
            </a:r>
            <a:r>
              <a:rPr lang="ru-RU" sz="2400" dirty="0" smtClean="0"/>
              <a:t>аботу выполнила </a:t>
            </a:r>
            <a:br>
              <a:rPr lang="ru-RU" sz="2400" dirty="0" smtClean="0"/>
            </a:br>
            <a:r>
              <a:rPr lang="ru-RU" sz="2400" dirty="0" smtClean="0"/>
              <a:t> Скиба Алла </a:t>
            </a:r>
            <a:r>
              <a:rPr lang="ru-RU" sz="2400" dirty="0" smtClean="0"/>
              <a:t>Владимировна воспитатель МДОУ «Таврический детский сад №1 «Солнышко»</a:t>
            </a:r>
            <a:endParaRPr lang="ru-RU" sz="2400" dirty="0"/>
          </a:p>
        </p:txBody>
      </p:sp>
    </p:spTree>
    <p:extLst>
      <p:ext uri="{BB962C8B-B14F-4D97-AF65-F5344CB8AC3E}">
        <p14:creationId xmlns:p14="http://schemas.microsoft.com/office/powerpoint/2010/main" xmlns="" val="39842327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0045" y="692696"/>
            <a:ext cx="5202075" cy="5832648"/>
          </a:xfrm>
        </p:spPr>
        <p:txBody>
          <a:bodyPr>
            <a:normAutofit/>
          </a:bodyPr>
          <a:lstStyle/>
          <a:p>
            <a:r>
              <a:rPr lang="ru-RU" sz="1600" dirty="0"/>
              <a:t>Музыкальное развитие очень важно для любого ребенка</a:t>
            </a:r>
            <a:r>
              <a:rPr lang="ru-RU" sz="1600" dirty="0" smtClean="0"/>
              <a:t>.</a:t>
            </a:r>
            <a:r>
              <a:rPr lang="ru-RU" sz="1600" dirty="0"/>
              <a:t> </a:t>
            </a:r>
            <a:r>
              <a:rPr lang="ru-RU" sz="1600" dirty="0" smtClean="0"/>
              <a:t>Оно способствует </a:t>
            </a:r>
            <a:r>
              <a:rPr lang="ru-RU" sz="1600" dirty="0"/>
              <a:t>целостному формированию личности ребенка. Во время слушания музыки происходит развитие центральной нервной системы, мышечного аппарата, облегчается процесс социализации, развивается художественное мышление, чувство прекрасного.</a:t>
            </a:r>
            <a:r>
              <a:rPr lang="ru-RU" sz="1600" dirty="0" smtClean="0"/>
              <a:t> Музыкальное развитие ребенка обусловлено не только занятиями с педагогом, но и возможностью самостоятельно играть, экспериментировать с музыкальными игрушками, свободно заниматься творческим </a:t>
            </a:r>
            <a:r>
              <a:rPr lang="ru-RU" sz="1600" dirty="0" err="1" smtClean="0"/>
              <a:t>музицировани­ем</a:t>
            </a:r>
            <a:r>
              <a:rPr lang="ru-RU" sz="1600" dirty="0" smtClean="0"/>
              <a:t>. Самостоятельная творческая деятельность ребенка возможна при условии создания специ­альной предметно-развивающей среды. Хорошо организованная музыкальная среда способствует поддержанию эмоционального благополучия де­тей и их эстетическому развитию. </a:t>
            </a:r>
            <a:br>
              <a:rPr lang="ru-RU" sz="1600" dirty="0" smtClean="0"/>
            </a:br>
            <a:r>
              <a:rPr lang="ru-RU" sz="1600" dirty="0" smtClean="0"/>
              <a:t>Необходимы оригинальность, простота, привлекательность, доступность, а также доста­точное количество ассортимента инструментов, дидактических пособий, демонстрационного материала, атрибутов и т.д.</a:t>
            </a:r>
            <a:br>
              <a:rPr lang="ru-RU" sz="1600" dirty="0" smtClean="0"/>
            </a:br>
            <a:endParaRPr lang="ru-RU" sz="1600" dirty="0"/>
          </a:p>
        </p:txBody>
      </p:sp>
    </p:spTree>
    <p:extLst>
      <p:ext uri="{BB962C8B-B14F-4D97-AF65-F5344CB8AC3E}">
        <p14:creationId xmlns:p14="http://schemas.microsoft.com/office/powerpoint/2010/main" xmlns="" val="9215755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0045" y="692696"/>
            <a:ext cx="4626011" cy="5400600"/>
          </a:xfrm>
        </p:spPr>
        <p:txBody>
          <a:bodyPr>
            <a:normAutofit/>
          </a:bodyPr>
          <a:lstStyle/>
          <a:p>
            <a:r>
              <a:rPr lang="ru-RU" sz="1600" dirty="0" smtClean="0"/>
              <a:t>Музыкальная предметно-развивающая среда в ДОУ организуется по трем основным блокам:</a:t>
            </a:r>
            <a:br>
              <a:rPr lang="ru-RU" sz="1600" dirty="0" smtClean="0"/>
            </a:br>
            <a:r>
              <a:rPr lang="ru-RU" sz="1600" dirty="0" smtClean="0"/>
              <a:t>1.Восприятие музыки</a:t>
            </a:r>
            <a:br>
              <a:rPr lang="ru-RU" sz="1600" dirty="0" smtClean="0"/>
            </a:br>
            <a:r>
              <a:rPr lang="ru-RU" sz="1600" dirty="0" smtClean="0"/>
              <a:t>2. Воспроизведение музыки</a:t>
            </a:r>
            <a:br>
              <a:rPr lang="ru-RU" sz="1600" dirty="0" smtClean="0"/>
            </a:br>
            <a:r>
              <a:rPr lang="ru-RU" sz="1600" dirty="0" smtClean="0"/>
              <a:t>3. Музыкально – творческая деятельность</a:t>
            </a:r>
            <a:endParaRPr lang="ru-RU" sz="1600" dirty="0"/>
          </a:p>
        </p:txBody>
      </p:sp>
      <p:pic>
        <p:nvPicPr>
          <p:cNvPr id="12290" name="Picture 2" descr="Картинки по запросу фото дети слушают музыку"/>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167137" y="250245"/>
            <a:ext cx="3396751" cy="2468307"/>
          </a:xfrm>
          <a:prstGeom prst="rect">
            <a:avLst/>
          </a:prstGeom>
          <a:noFill/>
          <a:extLst>
            <a:ext uri="{909E8E84-426E-40DD-AFC4-6F175D3DCCD1}">
              <a14:hiddenFill xmlns:a14="http://schemas.microsoft.com/office/drawing/2010/main" xmlns="">
                <a:solidFill>
                  <a:srgbClr val="FFFFFF"/>
                </a:solidFill>
              </a14:hiddenFill>
            </a:ext>
          </a:extLst>
        </p:spPr>
      </p:pic>
      <p:sp>
        <p:nvSpPr>
          <p:cNvPr id="3" name="AutoShape 4" descr="Картинки по запросу фото дети слушают музыку"/>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Картинки по запросу фото дети слушают музыку"/>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Картинки по запросу фото дети слушают музыку"/>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10" descr="Картинки по запросу фото дети слушают музыку"/>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12" descr="Картинки по запросу фото дети слушают музыку"/>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4" descr="Картинки по запросу фото дети слушают музыку"/>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16" descr="Картинки по запросу фото дети слушают музыку"/>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8" descr="Картинки по запросу фото дети слушают музыку"/>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308" name="Picture 20" descr="Картинки по запросу фото дети слушают музыку"/>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155" y="4111404"/>
            <a:ext cx="3312368" cy="27465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37006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251520" y="332656"/>
            <a:ext cx="4608512" cy="6192688"/>
          </a:xfrm>
        </p:spPr>
        <p:txBody>
          <a:bodyPr>
            <a:normAutofit/>
          </a:bodyPr>
          <a:lstStyle/>
          <a:p>
            <a:r>
              <a:rPr lang="ru-RU" sz="1800" b="1" i="1" dirty="0"/>
              <a:t>При создании музыкальных зон в ДОУ рекомендуется продумать</a:t>
            </a:r>
            <a:r>
              <a:rPr lang="ru-RU" sz="1800" b="1" i="1" dirty="0" smtClean="0"/>
              <a:t>:</a:t>
            </a:r>
            <a:br>
              <a:rPr lang="ru-RU" sz="1800" b="1" i="1" dirty="0" smtClean="0"/>
            </a:br>
            <a:r>
              <a:rPr lang="ru-RU" sz="1800" b="1" dirty="0" smtClean="0"/>
              <a:t/>
            </a:r>
            <a:br>
              <a:rPr lang="ru-RU" sz="1800" b="1" dirty="0" smtClean="0"/>
            </a:br>
            <a:r>
              <a:rPr lang="ru-RU" sz="1800" dirty="0"/>
              <a:t/>
            </a:r>
            <a:br>
              <a:rPr lang="ru-RU" sz="1800" dirty="0"/>
            </a:br>
            <a:r>
              <a:rPr lang="ru-RU" sz="1800" dirty="0"/>
              <a:t>1.Целесообразность размещения зоны, доступность оборудования для детей, хранение</a:t>
            </a:r>
            <a:r>
              <a:rPr lang="ru-RU" sz="1800" dirty="0" smtClean="0"/>
              <a:t>.</a:t>
            </a:r>
            <a:br>
              <a:rPr lang="ru-RU" sz="1800" dirty="0" smtClean="0"/>
            </a:br>
            <a:r>
              <a:rPr lang="ru-RU" sz="1800" dirty="0"/>
              <a:t/>
            </a:r>
            <a:br>
              <a:rPr lang="ru-RU" sz="1800" dirty="0"/>
            </a:br>
            <a:r>
              <a:rPr lang="ru-RU" sz="1800" dirty="0"/>
              <a:t>2.Разнообразие оборудования</a:t>
            </a:r>
            <a:r>
              <a:rPr lang="ru-RU" sz="1800" dirty="0" smtClean="0"/>
              <a:t>.</a:t>
            </a:r>
            <a:br>
              <a:rPr lang="ru-RU" sz="1800" dirty="0" smtClean="0"/>
            </a:br>
            <a:r>
              <a:rPr lang="ru-RU" sz="1800" dirty="0"/>
              <a:t/>
            </a:r>
            <a:br>
              <a:rPr lang="ru-RU" sz="1800" dirty="0"/>
            </a:br>
            <a:r>
              <a:rPr lang="ru-RU" sz="1800" dirty="0"/>
              <a:t>3.Учет возрастных особенностей детей</a:t>
            </a:r>
            <a:r>
              <a:rPr lang="ru-RU" sz="1800" dirty="0" smtClean="0"/>
              <a:t>.</a:t>
            </a:r>
            <a:br>
              <a:rPr lang="ru-RU" sz="1800" dirty="0" smtClean="0"/>
            </a:br>
            <a:r>
              <a:rPr lang="ru-RU" sz="1800" dirty="0"/>
              <a:t/>
            </a:r>
            <a:br>
              <a:rPr lang="ru-RU" sz="1800" dirty="0"/>
            </a:br>
            <a:r>
              <a:rPr lang="ru-RU" sz="1800" dirty="0"/>
              <a:t>4.Эстетическое оформление музыкальной зоны и пособий, находящихся там</a:t>
            </a:r>
            <a:r>
              <a:rPr lang="ru-RU" sz="1800" dirty="0" smtClean="0"/>
              <a:t>.</a:t>
            </a:r>
            <a:br>
              <a:rPr lang="ru-RU" sz="1800" dirty="0" smtClean="0"/>
            </a:br>
            <a:r>
              <a:rPr lang="ru-RU" sz="1800" dirty="0"/>
              <a:t/>
            </a:r>
            <a:br>
              <a:rPr lang="ru-RU" sz="1800" dirty="0"/>
            </a:br>
            <a:r>
              <a:rPr lang="ru-RU" sz="1800" dirty="0"/>
              <a:t>5.Возможность переноса оборудования в другие места.</a:t>
            </a:r>
            <a:br>
              <a:rPr lang="ru-RU" sz="1800" dirty="0"/>
            </a:br>
            <a:endParaRPr lang="ru-RU" sz="1800" dirty="0"/>
          </a:p>
        </p:txBody>
      </p:sp>
    </p:spTree>
    <p:extLst>
      <p:ext uri="{BB962C8B-B14F-4D97-AF65-F5344CB8AC3E}">
        <p14:creationId xmlns:p14="http://schemas.microsoft.com/office/powerpoint/2010/main" xmlns="" val="18390393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0045" y="188640"/>
            <a:ext cx="5346091" cy="6480720"/>
          </a:xfrm>
        </p:spPr>
        <p:txBody>
          <a:bodyPr>
            <a:noAutofit/>
          </a:bodyPr>
          <a:lstStyle/>
          <a:p>
            <a:r>
              <a:rPr lang="ru-RU" sz="1800" b="1" dirty="0"/>
              <a:t>Музыкальный зал </a:t>
            </a:r>
            <a:r>
              <a:rPr lang="ru-RU" sz="1800" dirty="0"/>
              <a:t>- среда эстетического развития, место постоянного общения ребенка с музыкой. Простор, яркость, красочность создают уют торжественной обстановки. Развивающая среда  музыкального зала ДОУ по содержанию </a:t>
            </a:r>
            <a:r>
              <a:rPr lang="ru-RU" sz="1800" dirty="0" smtClean="0"/>
              <a:t>должна соответствовать </a:t>
            </a:r>
            <a:r>
              <a:rPr lang="ru-RU" sz="1800" dirty="0"/>
              <a:t>реализуемым программам, по насыщенности и разнообразию </a:t>
            </a:r>
            <a:r>
              <a:rPr lang="ru-RU" sz="1800" dirty="0" smtClean="0"/>
              <a:t>обеспечивать </a:t>
            </a:r>
            <a:r>
              <a:rPr lang="ru-RU" sz="1800" dirty="0"/>
              <a:t>занятость каждого ребенка, эмоциональное благополучие и психологическую комфортность и </a:t>
            </a:r>
            <a:r>
              <a:rPr lang="ru-RU" sz="1800" dirty="0" smtClean="0"/>
              <a:t>соответствовать</a:t>
            </a:r>
            <a:r>
              <a:rPr lang="ru-RU" sz="1800" dirty="0"/>
              <a:t> </a:t>
            </a:r>
            <a:r>
              <a:rPr lang="ru-RU" sz="1800" i="1" dirty="0"/>
              <a:t> </a:t>
            </a:r>
            <a:r>
              <a:rPr lang="ru-RU" sz="1800" dirty="0"/>
              <a:t>принципам построения предметно-развивающей среды:</a:t>
            </a:r>
            <a:br>
              <a:rPr lang="ru-RU" sz="1800" dirty="0"/>
            </a:br>
            <a:r>
              <a:rPr lang="ru-RU" sz="1800" dirty="0"/>
              <a:t>дистанции, позиции при взаимодействии;</a:t>
            </a:r>
            <a:br>
              <a:rPr lang="ru-RU" sz="1800" dirty="0"/>
            </a:br>
            <a:r>
              <a:rPr lang="ru-RU" sz="1800" dirty="0"/>
              <a:t>активности, самостоятельности, творчества;</a:t>
            </a:r>
            <a:br>
              <a:rPr lang="ru-RU" sz="1800" dirty="0"/>
            </a:br>
            <a:r>
              <a:rPr lang="ru-RU" sz="1800" dirty="0"/>
              <a:t>стабильности - динамичности;</a:t>
            </a:r>
            <a:br>
              <a:rPr lang="ru-RU" sz="1800" dirty="0"/>
            </a:br>
            <a:r>
              <a:rPr lang="ru-RU" sz="1800" dirty="0"/>
              <a:t>эмоциональности, индивидуальной </a:t>
            </a:r>
            <a:r>
              <a:rPr lang="ru-RU" sz="1800" dirty="0" smtClean="0"/>
              <a:t/>
            </a:r>
            <a:br>
              <a:rPr lang="ru-RU" sz="1800" dirty="0" smtClean="0"/>
            </a:br>
            <a:r>
              <a:rPr lang="ru-RU" sz="1800" dirty="0" smtClean="0"/>
              <a:t>комфортности </a:t>
            </a:r>
            <a:r>
              <a:rPr lang="ru-RU" sz="1800" dirty="0"/>
              <a:t>и эмоционального </a:t>
            </a:r>
            <a:r>
              <a:rPr lang="ru-RU" sz="1800" dirty="0" smtClean="0"/>
              <a:t/>
            </a:r>
            <a:br>
              <a:rPr lang="ru-RU" sz="1800" dirty="0" smtClean="0"/>
            </a:br>
            <a:r>
              <a:rPr lang="ru-RU" sz="1800" dirty="0" smtClean="0"/>
              <a:t>благополучия </a:t>
            </a:r>
            <a:r>
              <a:rPr lang="ru-RU" sz="1800" dirty="0"/>
              <a:t>каждого ребенка и взрослого;</a:t>
            </a:r>
            <a:br>
              <a:rPr lang="ru-RU" sz="1800" dirty="0"/>
            </a:br>
            <a:r>
              <a:rPr lang="ru-RU" sz="1800" dirty="0"/>
              <a:t>сочетание привычных и неординарных </a:t>
            </a:r>
            <a:r>
              <a:rPr lang="ru-RU" sz="1800" dirty="0" smtClean="0"/>
              <a:t/>
            </a:r>
            <a:br>
              <a:rPr lang="ru-RU" sz="1800" dirty="0" smtClean="0"/>
            </a:br>
            <a:r>
              <a:rPr lang="ru-RU" sz="1800" dirty="0" smtClean="0"/>
              <a:t>элементов </a:t>
            </a:r>
            <a:r>
              <a:rPr lang="ru-RU" sz="1800" dirty="0"/>
              <a:t>в эстетической организации </a:t>
            </a:r>
            <a:r>
              <a:rPr lang="ru-RU" sz="1800" dirty="0" smtClean="0"/>
              <a:t>среды.</a:t>
            </a:r>
            <a:br>
              <a:rPr lang="ru-RU" sz="1800" dirty="0" smtClean="0"/>
            </a:br>
            <a:r>
              <a:rPr lang="ru-RU" sz="1800" dirty="0"/>
              <a:t/>
            </a:r>
            <a:br>
              <a:rPr lang="ru-RU" sz="1800" dirty="0"/>
            </a:br>
            <a:endParaRPr lang="ru-RU" sz="1800" dirty="0"/>
          </a:p>
        </p:txBody>
      </p:sp>
    </p:spTree>
    <p:extLst>
      <p:ext uri="{BB962C8B-B14F-4D97-AF65-F5344CB8AC3E}">
        <p14:creationId xmlns:p14="http://schemas.microsoft.com/office/powerpoint/2010/main" xmlns="" val="17513496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64845" y="116632"/>
            <a:ext cx="1292812" cy="2949802"/>
          </a:xfrm>
        </p:spPr>
        <p:txBody>
          <a:bodyPr>
            <a:normAutofit/>
          </a:bodyPr>
          <a:lstStyle/>
          <a:p>
            <a:r>
              <a:rPr lang="ru-RU" sz="1800" dirty="0" smtClean="0"/>
              <a:t>Игры с платочком</a:t>
            </a:r>
            <a:br>
              <a:rPr lang="ru-RU" sz="1800" dirty="0" smtClean="0"/>
            </a:br>
            <a:r>
              <a:rPr lang="ru-RU" sz="1800" dirty="0"/>
              <a:t/>
            </a:r>
            <a:br>
              <a:rPr lang="ru-RU" sz="1800" dirty="0"/>
            </a:br>
            <a:r>
              <a:rPr lang="ru-RU" sz="1800" dirty="0" smtClean="0"/>
              <a:t>2 младшая группа</a:t>
            </a:r>
            <a:endParaRPr lang="ru-RU" sz="1800" dirty="0"/>
          </a:p>
        </p:txBody>
      </p:sp>
      <p:pic>
        <p:nvPicPr>
          <p:cNvPr id="4" name="Picture 2" descr="F:\Сад\фото\DSC0144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427984" y="3224143"/>
            <a:ext cx="4846885" cy="3633857"/>
          </a:xfrm>
          <a:prstGeom prst="rect">
            <a:avLst/>
          </a:prstGeom>
          <a:noFill/>
          <a:extLst>
            <a:ext uri="{909E8E84-426E-40DD-AFC4-6F175D3DCCD1}">
              <a14:hiddenFill xmlns:a14="http://schemas.microsoft.com/office/drawing/2010/main" xmlns="">
                <a:solidFill>
                  <a:srgbClr val="FFFFFF"/>
                </a:solidFill>
              </a14:hiddenFill>
            </a:ext>
          </a:extLst>
        </p:spPr>
      </p:pic>
      <p:pic>
        <p:nvPicPr>
          <p:cNvPr id="9218" name="Picture 2" descr="F:\Сад\фото\DSCN6027.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247" y="24408"/>
            <a:ext cx="4426737" cy="3320052"/>
          </a:xfrm>
          <a:prstGeom prst="rect">
            <a:avLst/>
          </a:prstGeom>
          <a:noFill/>
          <a:extLst>
            <a:ext uri="{909E8E84-426E-40DD-AFC4-6F175D3DCCD1}">
              <a14:hiddenFill xmlns:a14="http://schemas.microsoft.com/office/drawing/2010/main" xmlns="">
                <a:solidFill>
                  <a:srgbClr val="FFFFFF"/>
                </a:solidFill>
              </a14:hiddenFill>
            </a:ext>
          </a:extLst>
        </p:spPr>
      </p:pic>
      <p:sp>
        <p:nvSpPr>
          <p:cNvPr id="7" name="Заголовок 1"/>
          <p:cNvSpPr txBox="1">
            <a:spLocks/>
          </p:cNvSpPr>
          <p:nvPr/>
        </p:nvSpPr>
        <p:spPr>
          <a:xfrm>
            <a:off x="2987824" y="3645024"/>
            <a:ext cx="1292812" cy="294980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1800" dirty="0" smtClean="0"/>
              <a:t>«Весенний хоровод»</a:t>
            </a:r>
          </a:p>
          <a:p>
            <a:endParaRPr lang="ru-RU" sz="1800" dirty="0"/>
          </a:p>
          <a:p>
            <a:r>
              <a:rPr lang="ru-RU" sz="1800" dirty="0" smtClean="0"/>
              <a:t>2 младшая группа</a:t>
            </a:r>
            <a:endParaRPr lang="ru-RU" sz="1800" dirty="0"/>
          </a:p>
        </p:txBody>
      </p:sp>
    </p:spTree>
    <p:extLst>
      <p:ext uri="{BB962C8B-B14F-4D97-AF65-F5344CB8AC3E}">
        <p14:creationId xmlns:p14="http://schemas.microsoft.com/office/powerpoint/2010/main" xmlns="" val="36956631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179512" y="260648"/>
            <a:ext cx="5688632" cy="6480720"/>
          </a:xfrm>
        </p:spPr>
        <p:txBody>
          <a:bodyPr>
            <a:normAutofit/>
          </a:bodyPr>
          <a:lstStyle/>
          <a:p>
            <a:r>
              <a:rPr lang="ru-RU" sz="1800" dirty="0" smtClean="0"/>
              <a:t>Художественно-эстетическая </a:t>
            </a:r>
            <a:r>
              <a:rPr lang="ru-RU" sz="1800" dirty="0"/>
              <a:t>развивающая среда и  оформление музыкального зала </a:t>
            </a:r>
            <a:r>
              <a:rPr lang="ru-RU" sz="1800" dirty="0" smtClean="0"/>
              <a:t> должна отвечать </a:t>
            </a:r>
            <a:r>
              <a:rPr lang="ru-RU" sz="1800" dirty="0"/>
              <a:t>содержанию проводимого в нем праздника, способствовать развитию у детей художественно-эстетического вкуса, а также создавать у всех радостное настроение и, предвосхищать событие. Особенностью развивающей предметно-пространственной среды в музыкальном зале является стационарная выставка детских рисунков, отражающая  событийную тематику ДОУ</a:t>
            </a:r>
            <a:r>
              <a:rPr lang="ru-RU" sz="1800" dirty="0" smtClean="0"/>
              <a:t>.</a:t>
            </a:r>
            <a:r>
              <a:rPr lang="ru-RU" sz="1600" dirty="0" smtClean="0"/>
              <a:t/>
            </a:r>
            <a:br>
              <a:rPr lang="ru-RU" sz="1600" dirty="0" smtClean="0"/>
            </a:br>
            <a:r>
              <a:rPr lang="ru-RU" sz="1600" dirty="0" smtClean="0"/>
              <a:t>                                                         </a:t>
            </a:r>
            <a:r>
              <a:rPr lang="ru-RU" sz="1600" i="1" dirty="0" smtClean="0"/>
              <a:t/>
            </a:r>
            <a:br>
              <a:rPr lang="ru-RU" sz="1600" i="1"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a:t/>
            </a:r>
            <a:br>
              <a:rPr lang="ru-RU" sz="1600" dirty="0"/>
            </a:br>
            <a:r>
              <a:rPr lang="ru-RU" sz="1600" dirty="0" smtClean="0"/>
              <a:t/>
            </a:r>
            <a:br>
              <a:rPr lang="ru-RU" sz="1600" dirty="0" smtClean="0"/>
            </a:br>
            <a:r>
              <a:rPr lang="ru-RU" sz="1600" dirty="0"/>
              <a:t/>
            </a:r>
            <a:br>
              <a:rPr lang="ru-RU" sz="1600" dirty="0"/>
            </a:br>
            <a:endParaRPr lang="ru-RU" sz="1600" dirty="0"/>
          </a:p>
        </p:txBody>
      </p:sp>
      <p:pic>
        <p:nvPicPr>
          <p:cNvPr id="3" name="Picture 2" descr="F:\Сад\фото\DSC04037[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23528" y="3645024"/>
            <a:ext cx="3888432" cy="2986486"/>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descr="C:\Users\User\Desktop\IMG_20191025_204439.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868144" y="2933906"/>
            <a:ext cx="2902322" cy="3697604"/>
          </a:xfrm>
          <a:prstGeom prst="rect">
            <a:avLst/>
          </a:prstGeom>
          <a:noFill/>
          <a:extLst>
            <a:ext uri="{909E8E84-426E-40DD-AFC4-6F175D3DCCD1}">
              <a14:hiddenFill xmlns:a14="http://schemas.microsoft.com/office/drawing/2010/main" xmlns="">
                <a:solidFill>
                  <a:srgbClr val="FFFFFF"/>
                </a:solidFill>
              </a14:hiddenFill>
            </a:ext>
          </a:extLst>
        </p:spPr>
      </p:pic>
      <p:sp>
        <p:nvSpPr>
          <p:cNvPr id="7" name="Заголовок 1"/>
          <p:cNvSpPr txBox="1">
            <a:spLocks/>
          </p:cNvSpPr>
          <p:nvPr/>
        </p:nvSpPr>
        <p:spPr>
          <a:xfrm>
            <a:off x="4355976" y="3645024"/>
            <a:ext cx="1512168" cy="2949802"/>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1600" i="1" dirty="0"/>
              <a:t>Оформление музыкального </a:t>
            </a:r>
            <a:r>
              <a:rPr lang="ru-RU" sz="1600" i="1" dirty="0" smtClean="0"/>
              <a:t>зала к праздникам</a:t>
            </a:r>
          </a:p>
          <a:p>
            <a:endParaRPr lang="ru-RU" sz="1600" i="1" dirty="0"/>
          </a:p>
          <a:p>
            <a:r>
              <a:rPr lang="ru-RU" sz="1600" dirty="0" smtClean="0"/>
              <a:t>«Осеннее путешествие»</a:t>
            </a:r>
          </a:p>
          <a:p>
            <a:endParaRPr lang="ru-RU" sz="1600" dirty="0"/>
          </a:p>
          <a:p>
            <a:r>
              <a:rPr lang="ru-RU" sz="1600" dirty="0" smtClean="0"/>
              <a:t>и</a:t>
            </a:r>
          </a:p>
          <a:p>
            <a:endParaRPr lang="ru-RU" sz="1800" dirty="0"/>
          </a:p>
          <a:p>
            <a:r>
              <a:rPr lang="ru-RU" sz="1600" dirty="0" smtClean="0"/>
              <a:t>«День народного единства»</a:t>
            </a:r>
            <a:endParaRPr lang="ru-RU" sz="1600" dirty="0"/>
          </a:p>
        </p:txBody>
      </p:sp>
    </p:spTree>
    <p:extLst>
      <p:ext uri="{BB962C8B-B14F-4D97-AF65-F5344CB8AC3E}">
        <p14:creationId xmlns:p14="http://schemas.microsoft.com/office/powerpoint/2010/main" xmlns="" val="2408956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107504" y="260648"/>
            <a:ext cx="5904655" cy="6480720"/>
          </a:xfrm>
        </p:spPr>
        <p:txBody>
          <a:bodyPr>
            <a:normAutofit fontScale="90000"/>
          </a:bodyPr>
          <a:lstStyle/>
          <a:p>
            <a:r>
              <a:rPr lang="ru-RU" sz="1600" b="1" i="1" dirty="0" smtClean="0"/>
              <a:t/>
            </a:r>
            <a:br>
              <a:rPr lang="ru-RU" sz="1600" b="1" i="1" dirty="0" smtClean="0"/>
            </a:br>
            <a:r>
              <a:rPr lang="ru-RU" sz="1600" b="1" i="1" dirty="0"/>
              <a:t/>
            </a:r>
            <a:br>
              <a:rPr lang="ru-RU" sz="1600" b="1" i="1" dirty="0"/>
            </a:br>
            <a:r>
              <a:rPr lang="ru-RU" sz="1600" b="1" i="1" dirty="0" smtClean="0"/>
              <a:t/>
            </a:r>
            <a:br>
              <a:rPr lang="ru-RU" sz="1600" b="1" i="1" dirty="0" smtClean="0"/>
            </a:br>
            <a:r>
              <a:rPr lang="ru-RU" sz="1600" b="1" i="1" dirty="0"/>
              <a:t/>
            </a:r>
            <a:br>
              <a:rPr lang="ru-RU" sz="1600" b="1" i="1" dirty="0"/>
            </a:br>
            <a:r>
              <a:rPr lang="ru-RU" sz="1600" b="1" i="1" dirty="0" smtClean="0"/>
              <a:t/>
            </a:r>
            <a:br>
              <a:rPr lang="ru-RU" sz="1600" b="1" i="1" dirty="0" smtClean="0"/>
            </a:br>
            <a:r>
              <a:rPr lang="ru-RU" sz="1600" b="1" i="1" dirty="0"/>
              <a:t/>
            </a:r>
            <a:br>
              <a:rPr lang="ru-RU" sz="1600" b="1" i="1" dirty="0"/>
            </a:br>
            <a:r>
              <a:rPr lang="ru-RU" sz="1600" b="1" i="1" dirty="0" smtClean="0"/>
              <a:t/>
            </a:r>
            <a:br>
              <a:rPr lang="ru-RU" sz="1600" b="1" i="1" dirty="0" smtClean="0"/>
            </a:br>
            <a:r>
              <a:rPr lang="ru-RU" sz="1600" b="1" i="1" dirty="0"/>
              <a:t/>
            </a:r>
            <a:br>
              <a:rPr lang="ru-RU" sz="1600" b="1" i="1" dirty="0"/>
            </a:br>
            <a:r>
              <a:rPr lang="ru-RU" sz="1600" b="1" i="1" dirty="0" smtClean="0"/>
              <a:t/>
            </a:r>
            <a:br>
              <a:rPr lang="ru-RU" sz="1600" b="1" i="1" dirty="0" smtClean="0"/>
            </a:br>
            <a:r>
              <a:rPr lang="ru-RU" sz="1800" b="1" i="1" dirty="0" smtClean="0"/>
              <a:t>Оснащение музыкального зала</a:t>
            </a:r>
            <a:r>
              <a:rPr lang="ru-RU" sz="1800" dirty="0"/>
              <a:t/>
            </a:r>
            <a:br>
              <a:rPr lang="ru-RU" sz="1800" dirty="0"/>
            </a:br>
            <a:r>
              <a:rPr lang="ru-RU" sz="1800" dirty="0" smtClean="0"/>
              <a:t>Библиотека </a:t>
            </a:r>
            <a:r>
              <a:rPr lang="ru-RU" sz="1800" dirty="0"/>
              <a:t>методической , нотной и периодической </a:t>
            </a:r>
            <a:r>
              <a:rPr lang="ru-RU" sz="1800" dirty="0" smtClean="0"/>
              <a:t>литературы</a:t>
            </a:r>
            <a:r>
              <a:rPr lang="ru-RU" sz="1800" dirty="0"/>
              <a:t/>
            </a:r>
            <a:br>
              <a:rPr lang="ru-RU" sz="1800" dirty="0"/>
            </a:br>
            <a:r>
              <a:rPr lang="ru-RU" sz="1800" dirty="0"/>
              <a:t>Музыкально-дидактические игры</a:t>
            </a:r>
            <a:br>
              <a:rPr lang="ru-RU" sz="1800" dirty="0"/>
            </a:br>
            <a:r>
              <a:rPr lang="ru-RU" sz="1800" dirty="0"/>
              <a:t>Акустическая стереосистема</a:t>
            </a:r>
            <a:br>
              <a:rPr lang="ru-RU" sz="1800" dirty="0"/>
            </a:br>
            <a:r>
              <a:rPr lang="ru-RU" sz="1800" dirty="0"/>
              <a:t>Ноутбук</a:t>
            </a:r>
            <a:br>
              <a:rPr lang="ru-RU" sz="1800" dirty="0"/>
            </a:br>
            <a:r>
              <a:rPr lang="ru-RU" sz="1800" dirty="0"/>
              <a:t>Микрофон</a:t>
            </a:r>
            <a:br>
              <a:rPr lang="ru-RU" sz="1800" dirty="0"/>
            </a:br>
            <a:r>
              <a:rPr lang="ru-RU" sz="1800" dirty="0"/>
              <a:t>Стационарный </a:t>
            </a:r>
            <a:r>
              <a:rPr lang="ru-RU" sz="1800" dirty="0" err="1"/>
              <a:t>мультипроектор</a:t>
            </a:r>
            <a:r>
              <a:rPr lang="ru-RU" sz="1800" dirty="0"/>
              <a:t/>
            </a:r>
            <a:br>
              <a:rPr lang="ru-RU" sz="1800" dirty="0"/>
            </a:br>
            <a:r>
              <a:rPr lang="ru-RU" sz="1800" dirty="0"/>
              <a:t>Экран</a:t>
            </a:r>
            <a:br>
              <a:rPr lang="ru-RU" sz="1800" dirty="0"/>
            </a:br>
            <a:r>
              <a:rPr lang="ru-RU" sz="1800" dirty="0"/>
              <a:t>Фортепиано</a:t>
            </a:r>
            <a:br>
              <a:rPr lang="ru-RU" sz="1800" dirty="0"/>
            </a:br>
            <a:r>
              <a:rPr lang="ru-RU" sz="1800" dirty="0"/>
              <a:t>Разнообразные  детские музыкальные инструменты</a:t>
            </a:r>
            <a:br>
              <a:rPr lang="ru-RU" sz="1800" dirty="0"/>
            </a:br>
            <a:r>
              <a:rPr lang="ru-RU" sz="1800" dirty="0"/>
              <a:t>Подборка СD-дисков с музыкальными произведениями и дидактическими играми</a:t>
            </a:r>
            <a:br>
              <a:rPr lang="ru-RU" sz="1800" dirty="0"/>
            </a:br>
            <a:r>
              <a:rPr lang="ru-RU" sz="1800" dirty="0"/>
              <a:t>Демонстрационные игрушки</a:t>
            </a:r>
            <a:br>
              <a:rPr lang="ru-RU" sz="1800" dirty="0"/>
            </a:br>
            <a:r>
              <a:rPr lang="ru-RU" sz="1800" dirty="0"/>
              <a:t>Различные виды театров</a:t>
            </a:r>
            <a:br>
              <a:rPr lang="ru-RU" sz="1800" dirty="0"/>
            </a:br>
            <a:r>
              <a:rPr lang="ru-RU" sz="1800" dirty="0"/>
              <a:t>Стационарная и переносная ширмы для кукольного театра</a:t>
            </a:r>
            <a:br>
              <a:rPr lang="ru-RU" sz="1800" dirty="0"/>
            </a:br>
            <a:r>
              <a:rPr lang="ru-RU" sz="1800" dirty="0"/>
              <a:t>Детские, взрослые танцевальные и театральные костюмы</a:t>
            </a:r>
            <a:br>
              <a:rPr lang="ru-RU" sz="1800" dirty="0"/>
            </a:br>
            <a:r>
              <a:rPr lang="ru-RU" sz="1800" dirty="0"/>
              <a:t>Театральные маски</a:t>
            </a:r>
            <a:br>
              <a:rPr lang="ru-RU" sz="1800" dirty="0"/>
            </a:br>
            <a:r>
              <a:rPr lang="ru-RU" sz="1800" dirty="0"/>
              <a:t>Раздаточный материал (погремушки, </a:t>
            </a:r>
            <a:r>
              <a:rPr lang="ru-RU" sz="1800" dirty="0" smtClean="0"/>
              <a:t>платочки, </a:t>
            </a:r>
            <a:r>
              <a:rPr lang="ru-RU" sz="1800" dirty="0"/>
              <a:t>ленты, </a:t>
            </a:r>
            <a:r>
              <a:rPr lang="ru-RU" sz="1800" dirty="0" smtClean="0"/>
              <a:t>султанчики, флажки  </a:t>
            </a:r>
            <a:r>
              <a:rPr lang="ru-RU" sz="1800" dirty="0"/>
              <a:t>и </a:t>
            </a:r>
            <a:r>
              <a:rPr lang="ru-RU" sz="1800" dirty="0" err="1"/>
              <a:t>др</a:t>
            </a:r>
            <a:r>
              <a:rPr lang="ru-RU" sz="1800" dirty="0"/>
              <a:t>,)</a:t>
            </a:r>
            <a:br>
              <a:rPr lang="ru-RU" sz="1800" dirty="0"/>
            </a:br>
            <a:r>
              <a:rPr lang="ru-RU" sz="1800" dirty="0"/>
              <a:t>Атрибуты, декорации для театральных постановок</a:t>
            </a:r>
            <a:br>
              <a:rPr lang="ru-RU" sz="1800" dirty="0"/>
            </a:br>
            <a:r>
              <a:rPr lang="ru-RU" sz="1800" dirty="0"/>
              <a:t>Атрибуты для оформления музыкального зала к праздникам</a:t>
            </a:r>
            <a:br>
              <a:rPr lang="ru-RU" sz="1800" dirty="0"/>
            </a:br>
            <a:r>
              <a:rPr lang="ru-RU" sz="1800" dirty="0"/>
              <a:t>Детские и взрослые стулья</a:t>
            </a:r>
            <a:br>
              <a:rPr lang="ru-RU" sz="1800" dirty="0"/>
            </a:br>
            <a:r>
              <a:rPr lang="ru-RU" sz="1800" dirty="0"/>
              <a:t>Стол музыкального руководителя</a:t>
            </a:r>
            <a:br>
              <a:rPr lang="ru-RU" sz="1800" dirty="0"/>
            </a:br>
            <a:r>
              <a:rPr lang="ru-RU" sz="1800" dirty="0"/>
              <a:t>Информационный стенд «Музыкальная </a:t>
            </a:r>
            <a:r>
              <a:rPr lang="ru-RU" sz="1800" dirty="0" smtClean="0"/>
              <a:t>мозаика»</a:t>
            </a:r>
            <a:r>
              <a:rPr lang="ru-RU" sz="900" dirty="0" smtClean="0"/>
              <a:t/>
            </a:r>
            <a:br>
              <a:rPr lang="ru-RU" sz="900" dirty="0" smtClean="0"/>
            </a:br>
            <a:r>
              <a:rPr lang="ru-RU" sz="900" dirty="0"/>
              <a:t/>
            </a:r>
            <a:br>
              <a:rPr lang="ru-RU" sz="900" dirty="0"/>
            </a:br>
            <a:r>
              <a:rPr lang="ru-RU" sz="900" dirty="0" smtClean="0"/>
              <a:t/>
            </a:r>
            <a:br>
              <a:rPr lang="ru-RU" sz="900" dirty="0" smtClean="0"/>
            </a:br>
            <a:r>
              <a:rPr lang="ru-RU" sz="900" dirty="0"/>
              <a:t/>
            </a:r>
            <a:br>
              <a:rPr lang="ru-RU" sz="900" dirty="0"/>
            </a:br>
            <a:r>
              <a:rPr lang="ru-RU" sz="900" dirty="0" smtClean="0"/>
              <a:t/>
            </a:r>
            <a:br>
              <a:rPr lang="ru-RU" sz="900" dirty="0" smtClean="0"/>
            </a:br>
            <a:r>
              <a:rPr lang="ru-RU" sz="900" dirty="0"/>
              <a:t/>
            </a:r>
            <a:br>
              <a:rPr lang="ru-RU" sz="900" dirty="0"/>
            </a:br>
            <a:r>
              <a:rPr lang="ru-RU" sz="900" dirty="0" smtClean="0"/>
              <a:t/>
            </a:r>
            <a:br>
              <a:rPr lang="ru-RU" sz="900" dirty="0" smtClean="0"/>
            </a:br>
            <a:r>
              <a:rPr lang="ru-RU" sz="900" dirty="0"/>
              <a:t/>
            </a:r>
            <a:br>
              <a:rPr lang="ru-RU" sz="900" dirty="0"/>
            </a:br>
            <a:r>
              <a:rPr lang="ru-RU" sz="900" dirty="0" smtClean="0"/>
              <a:t/>
            </a:r>
            <a:br>
              <a:rPr lang="ru-RU" sz="900" dirty="0" smtClean="0"/>
            </a:br>
            <a:r>
              <a:rPr lang="ru-RU" sz="900" dirty="0"/>
              <a:t/>
            </a:r>
            <a:br>
              <a:rPr lang="ru-RU" sz="900" dirty="0"/>
            </a:br>
            <a:r>
              <a:rPr lang="ru-RU" sz="900" dirty="0" smtClean="0"/>
              <a:t/>
            </a:r>
            <a:br>
              <a:rPr lang="ru-RU" sz="900" dirty="0" smtClean="0"/>
            </a:br>
            <a:r>
              <a:rPr lang="ru-RU" sz="900" dirty="0"/>
              <a:t/>
            </a:r>
            <a:br>
              <a:rPr lang="ru-RU" sz="900" dirty="0"/>
            </a:br>
            <a:r>
              <a:rPr lang="ru-RU" sz="900" dirty="0" smtClean="0"/>
              <a:t/>
            </a:r>
            <a:br>
              <a:rPr lang="ru-RU" sz="900" dirty="0" smtClean="0"/>
            </a:br>
            <a:r>
              <a:rPr lang="ru-RU" sz="900" dirty="0"/>
              <a:t/>
            </a:r>
            <a:br>
              <a:rPr lang="ru-RU" sz="900" dirty="0"/>
            </a:br>
            <a:r>
              <a:rPr lang="ru-RU" sz="900" dirty="0" smtClean="0"/>
              <a:t/>
            </a:r>
            <a:br>
              <a:rPr lang="ru-RU" sz="900" dirty="0" smtClean="0"/>
            </a:br>
            <a:r>
              <a:rPr lang="ru-RU" sz="900" dirty="0"/>
              <a:t/>
            </a:r>
            <a:br>
              <a:rPr lang="ru-RU" sz="900" dirty="0"/>
            </a:br>
            <a:endParaRPr lang="ru-RU" sz="900" dirty="0"/>
          </a:p>
        </p:txBody>
      </p:sp>
    </p:spTree>
    <p:extLst>
      <p:ext uri="{BB962C8B-B14F-4D97-AF65-F5344CB8AC3E}">
        <p14:creationId xmlns:p14="http://schemas.microsoft.com/office/powerpoint/2010/main" xmlns="" val="13649818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251521" y="692696"/>
            <a:ext cx="4464496" cy="5904656"/>
          </a:xfrm>
        </p:spPr>
        <p:txBody>
          <a:bodyPr>
            <a:normAutofit/>
          </a:bodyPr>
          <a:lstStyle/>
          <a:p>
            <a:r>
              <a:rPr lang="ru-RU" sz="1800" b="1" i="1" dirty="0" smtClean="0"/>
              <a:t>Оснащение групповой комнаты</a:t>
            </a:r>
            <a:br>
              <a:rPr lang="ru-RU" sz="1800" b="1" i="1" dirty="0" smtClean="0"/>
            </a:br>
            <a:r>
              <a:rPr lang="ru-RU" sz="1800" b="1" i="1" dirty="0"/>
              <a:t/>
            </a:r>
            <a:br>
              <a:rPr lang="ru-RU" sz="1800" b="1" i="1" dirty="0"/>
            </a:br>
            <a:r>
              <a:rPr lang="ru-RU" sz="1800" b="1" i="1" dirty="0" smtClean="0"/>
              <a:t/>
            </a:r>
            <a:br>
              <a:rPr lang="ru-RU" sz="1800" b="1" i="1" dirty="0" smtClean="0"/>
            </a:br>
            <a:r>
              <a:rPr lang="ru-RU" sz="1800" b="1" i="1" dirty="0" smtClean="0"/>
              <a:t/>
            </a:r>
            <a:br>
              <a:rPr lang="ru-RU" sz="1800" b="1" i="1" dirty="0" smtClean="0"/>
            </a:br>
            <a:r>
              <a:rPr lang="ru-RU" sz="1800" dirty="0" smtClean="0"/>
              <a:t>Различные </a:t>
            </a:r>
            <a:r>
              <a:rPr lang="ru-RU" sz="1800" dirty="0"/>
              <a:t>виды театров</a:t>
            </a:r>
            <a:br>
              <a:rPr lang="ru-RU" sz="1800" dirty="0"/>
            </a:br>
            <a:r>
              <a:rPr lang="ru-RU" sz="1800" dirty="0"/>
              <a:t>Детские театральные костюмы</a:t>
            </a:r>
            <a:br>
              <a:rPr lang="ru-RU" sz="1800" dirty="0"/>
            </a:br>
            <a:r>
              <a:rPr lang="ru-RU" sz="1800" dirty="0"/>
              <a:t>Музыкальный уголок (детские музыкальные инструменты, музыкально – дидактические игры, портреты композиторов, музыкальные игрушки, альбомы с иллюстрациями  по мотивам пройденного репертуара и др.)</a:t>
            </a:r>
            <a:br>
              <a:rPr lang="ru-RU" sz="1800" dirty="0"/>
            </a:br>
            <a:r>
              <a:rPr lang="ru-RU" sz="1800" dirty="0"/>
              <a:t>Звуковоспроизводящее </a:t>
            </a:r>
            <a:r>
              <a:rPr lang="ru-RU" sz="1800" dirty="0" smtClean="0"/>
              <a:t>устройство</a:t>
            </a:r>
            <a:br>
              <a:rPr lang="ru-RU" sz="1800" dirty="0" smtClean="0"/>
            </a:br>
            <a:r>
              <a:rPr lang="ru-RU" sz="1800" dirty="0"/>
              <a:t/>
            </a:r>
            <a:br>
              <a:rPr lang="ru-RU" sz="1800" dirty="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a:t/>
            </a:r>
            <a:br>
              <a:rPr lang="ru-RU" sz="1800" dirty="0"/>
            </a:br>
            <a:r>
              <a:rPr lang="ru-RU" sz="1800" dirty="0" smtClean="0"/>
              <a:t/>
            </a:r>
            <a:br>
              <a:rPr lang="ru-RU" sz="1800" dirty="0" smtClean="0"/>
            </a:br>
            <a:r>
              <a:rPr lang="ru-RU" sz="1800" i="1" dirty="0" smtClean="0"/>
              <a:t>музыкальный уголок 2 младшей группы</a:t>
            </a:r>
            <a:r>
              <a:rPr lang="ru-RU" sz="1800" i="1" dirty="0"/>
              <a:t/>
            </a:r>
            <a:br>
              <a:rPr lang="ru-RU" sz="1800" i="1" dirty="0"/>
            </a:br>
            <a:endParaRPr lang="ru-RU" sz="1800" i="1" dirty="0"/>
          </a:p>
        </p:txBody>
      </p:sp>
      <p:pic>
        <p:nvPicPr>
          <p:cNvPr id="10242" name="Picture 2" descr="C:\Users\User\Desktop\IMG_20191025_20480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32040" y="0"/>
            <a:ext cx="4204805"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872164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107505" y="3041070"/>
            <a:ext cx="4931282" cy="1252025"/>
          </a:xfrm>
        </p:spPr>
        <p:txBody>
          <a:bodyPr>
            <a:normAutofit fontScale="90000"/>
          </a:bodyPr>
          <a:lstStyle/>
          <a:p>
            <a:pPr algn="l"/>
            <a:r>
              <a:rPr lang="ru-RU" sz="1800" dirty="0" smtClean="0"/>
              <a:t>Платочки, листочки, ленты, юбки размещены в спортивном уголке (используются и на музыкальных занятиях; изготовлены родителями)</a:t>
            </a:r>
            <a:r>
              <a:rPr lang="ru-RU" sz="1800" dirty="0"/>
              <a:t/>
            </a:r>
            <a:br>
              <a:rPr lang="ru-RU" sz="1800" dirty="0"/>
            </a:br>
            <a:r>
              <a:rPr lang="ru-RU" sz="1800" dirty="0" smtClean="0"/>
              <a:t>Самостоятельно изготовленные игрушки – </a:t>
            </a:r>
            <a:r>
              <a:rPr lang="ru-RU" sz="1800" dirty="0" err="1" smtClean="0"/>
              <a:t>шумелки</a:t>
            </a:r>
            <a:r>
              <a:rPr lang="ru-RU" sz="1800" dirty="0" smtClean="0"/>
              <a:t/>
            </a:r>
            <a:br>
              <a:rPr lang="ru-RU" sz="1800" dirty="0" smtClean="0"/>
            </a:br>
            <a:r>
              <a:rPr lang="ru-RU" sz="1800" dirty="0" smtClean="0"/>
              <a:t> (с манной крупой, гречей, рисом, горохом)</a:t>
            </a:r>
            <a:endParaRPr lang="ru-RU" sz="1800" dirty="0"/>
          </a:p>
        </p:txBody>
      </p:sp>
      <p:pic>
        <p:nvPicPr>
          <p:cNvPr id="4" name="Picture 6" descr="Картинки по запросу предметно развивающая среда по музыкальному развитию во 2 младшей группе"/>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0234" y="4293096"/>
            <a:ext cx="4968552" cy="2564904"/>
          </a:xfrm>
          <a:prstGeom prst="rect">
            <a:avLst/>
          </a:prstGeom>
          <a:noFill/>
          <a:extLst>
            <a:ext uri="{909E8E84-426E-40DD-AFC4-6F175D3DCCD1}">
              <a14:hiddenFill xmlns:a14="http://schemas.microsoft.com/office/drawing/2010/main" xmlns="">
                <a:solidFill>
                  <a:srgbClr val="FFFFFF"/>
                </a:solidFill>
              </a14:hiddenFill>
            </a:ext>
          </a:extLst>
        </p:spPr>
      </p:pic>
      <p:pic>
        <p:nvPicPr>
          <p:cNvPr id="11266" name="Picture 2" descr="C:\Users\User\Desktop\IMG_20191025_205740.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436096" y="1"/>
            <a:ext cx="368142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11267" name="Picture 3" descr="C:\Users\User\Desktop\IMG_20191025_205843.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7504" y="116631"/>
            <a:ext cx="2160240" cy="2862095"/>
          </a:xfrm>
          <a:prstGeom prst="rect">
            <a:avLst/>
          </a:prstGeom>
          <a:noFill/>
          <a:extLst>
            <a:ext uri="{909E8E84-426E-40DD-AFC4-6F175D3DCCD1}">
              <a14:hiddenFill xmlns:a14="http://schemas.microsoft.com/office/drawing/2010/main" xmlns="">
                <a:solidFill>
                  <a:srgbClr val="FFFFFF"/>
                </a:solidFill>
              </a14:hiddenFill>
            </a:ext>
          </a:extLst>
        </p:spPr>
      </p:pic>
      <p:pic>
        <p:nvPicPr>
          <p:cNvPr id="11268" name="Picture 4" descr="C:\Users\User\Desktop\IMG_20191025_210037.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848131" y="116631"/>
            <a:ext cx="2083909" cy="286209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817731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0045" y="692696"/>
            <a:ext cx="4626011" cy="5400600"/>
          </a:xfrm>
        </p:spPr>
        <p:txBody>
          <a:bodyPr>
            <a:normAutofit fontScale="90000"/>
          </a:bodyPr>
          <a:lstStyle/>
          <a:p>
            <a:r>
              <a:rPr lang="ru-RU" sz="1800" b="1" i="1" dirty="0" smtClean="0"/>
              <a:t>Оснащение раздевальной комнаты</a:t>
            </a:r>
            <a:br>
              <a:rPr lang="ru-RU" sz="1800" b="1" i="1" dirty="0" smtClean="0"/>
            </a:br>
            <a:r>
              <a:rPr lang="ru-RU" sz="1800" dirty="0"/>
              <a:t/>
            </a:r>
            <a:br>
              <a:rPr lang="ru-RU" sz="1800" dirty="0"/>
            </a:br>
            <a:r>
              <a:rPr lang="ru-RU" sz="1800" dirty="0" smtClean="0"/>
              <a:t>Информационный уголок</a:t>
            </a:r>
            <a:br>
              <a:rPr lang="ru-RU" sz="1800" dirty="0" smtClean="0"/>
            </a:br>
            <a:r>
              <a:rPr lang="ru-RU" sz="1800" dirty="0"/>
              <a:t/>
            </a:r>
            <a:br>
              <a:rPr lang="ru-RU" sz="1800" dirty="0"/>
            </a:br>
            <a:r>
              <a:rPr lang="ru-RU" sz="1800" dirty="0"/>
              <a:t>Наглядно-информационный </a:t>
            </a:r>
            <a:r>
              <a:rPr lang="ru-RU" sz="1800" dirty="0" smtClean="0"/>
              <a:t>материал</a:t>
            </a:r>
            <a:br>
              <a:rPr lang="ru-RU" sz="1800" dirty="0" smtClean="0"/>
            </a:br>
            <a:r>
              <a:rPr lang="ru-RU" sz="1800" dirty="0" smtClean="0"/>
              <a:t/>
            </a:r>
            <a:br>
              <a:rPr lang="ru-RU" sz="1800" dirty="0" smtClean="0"/>
            </a:br>
            <a:r>
              <a:rPr lang="ru-RU" sz="1800" dirty="0" smtClean="0"/>
              <a:t>(Стенды, консультации, буклеты, плакаты для родителей)</a:t>
            </a:r>
            <a:r>
              <a:rPr lang="ru-RU" sz="1800" dirty="0"/>
              <a:t/>
            </a:r>
            <a:br>
              <a:rPr lang="ru-RU" sz="1800" dirty="0"/>
            </a:br>
            <a:r>
              <a:rPr lang="ru-RU" sz="1800" dirty="0" smtClean="0"/>
              <a:t/>
            </a:r>
            <a:br>
              <a:rPr lang="ru-RU" sz="18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r>
              <a:rPr lang="ru-RU" sz="1600" dirty="0" smtClean="0"/>
              <a:t/>
            </a:r>
            <a:br>
              <a:rPr lang="ru-RU" sz="1600" dirty="0" smtClean="0"/>
            </a:br>
            <a:r>
              <a:rPr lang="ru-RU" sz="1600" dirty="0"/>
              <a:t/>
            </a:r>
            <a:br>
              <a:rPr lang="ru-RU" sz="1600" dirty="0"/>
            </a:br>
            <a:endParaRPr lang="ru-RU" sz="1600" dirty="0"/>
          </a:p>
        </p:txBody>
      </p:sp>
      <p:pic>
        <p:nvPicPr>
          <p:cNvPr id="13314" name="Picture 2" descr="Картинки по запросу фото дети слушают музыку"/>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7544" y="3433398"/>
            <a:ext cx="4768196" cy="318357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850359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251520" y="188640"/>
            <a:ext cx="5616624" cy="6408712"/>
          </a:xfrm>
        </p:spPr>
        <p:txBody>
          <a:bodyPr>
            <a:normAutofit fontScale="90000"/>
          </a:bodyPr>
          <a:lstStyle/>
          <a:p>
            <a:r>
              <a:rPr lang="ru-RU" sz="1800" b="1" i="1" dirty="0"/>
              <a:t>Классификация оборудования для музыкальных зон:</a:t>
            </a:r>
            <a:r>
              <a:rPr lang="ru-RU" sz="1800" i="1" dirty="0"/>
              <a:t/>
            </a:r>
            <a:br>
              <a:rPr lang="ru-RU" sz="1800" i="1" dirty="0"/>
            </a:br>
            <a:r>
              <a:rPr lang="ru-RU" sz="1800" dirty="0"/>
              <a:t>1.Материал для творческих сюжетно-ролевых игр — мягкие игрушки, иллюстрации, бутафор­ские музыкальные инструменты, пособия типа лото и т.п. (бутафорские музыкальные игрушки предназначаются для создания игровой ситуации, при которой дети, фантазируя, представляют себя музыкантами.</a:t>
            </a:r>
            <a:br>
              <a:rPr lang="ru-RU" sz="1800" dirty="0"/>
            </a:br>
            <a:r>
              <a:rPr lang="ru-RU" sz="1800" dirty="0"/>
              <a:t>2.Детские музыкальные игрушки и инструменты для творческого </a:t>
            </a:r>
            <a:r>
              <a:rPr lang="ru-RU" sz="1800" dirty="0" err="1"/>
              <a:t>музицирования</a:t>
            </a:r>
            <a:r>
              <a:rPr lang="ru-RU" sz="1800" dirty="0"/>
              <a:t>:</a:t>
            </a:r>
            <a:br>
              <a:rPr lang="ru-RU" sz="1800" dirty="0"/>
            </a:br>
            <a:r>
              <a:rPr lang="ru-RU" sz="1800" dirty="0"/>
              <a:t>·       с хроматическим рядом, диатоническим </a:t>
            </a:r>
            <a:r>
              <a:rPr lang="ru-RU" sz="1800" dirty="0" err="1"/>
              <a:t>пентатоническим</a:t>
            </a:r>
            <a:r>
              <a:rPr lang="ru-RU" sz="1800" dirty="0"/>
              <a:t> рядом </a:t>
            </a:r>
            <a:r>
              <a:rPr lang="ru-RU" sz="1800" dirty="0" smtClean="0"/>
              <a:t/>
            </a:r>
            <a:br>
              <a:rPr lang="ru-RU" sz="1800" dirty="0" smtClean="0"/>
            </a:br>
            <a:r>
              <a:rPr lang="ru-RU" sz="1800" dirty="0" smtClean="0"/>
              <a:t>(</a:t>
            </a:r>
            <a:r>
              <a:rPr lang="ru-RU" sz="1800" dirty="0"/>
              <a:t>пианино, металлофон, аккордеон, флейта и др.);</a:t>
            </a:r>
            <a:br>
              <a:rPr lang="ru-RU" sz="1800" dirty="0"/>
            </a:br>
            <a:r>
              <a:rPr lang="ru-RU" sz="1800" dirty="0"/>
              <a:t>·       с фиксированной мелодией (шарманки, ор­ганчики);</a:t>
            </a:r>
            <a:br>
              <a:rPr lang="ru-RU" sz="1800" dirty="0"/>
            </a:br>
            <a:r>
              <a:rPr lang="ru-RU" sz="1800" dirty="0"/>
              <a:t>·       с одним фиксированным звуком (дудки):</a:t>
            </a:r>
            <a:br>
              <a:rPr lang="ru-RU" sz="1800" dirty="0"/>
            </a:br>
            <a:r>
              <a:rPr lang="ru-RU" sz="1800" dirty="0"/>
              <a:t>·  шумовые (бубны, погремушки, барабаны, маракасы и др.)</a:t>
            </a:r>
            <a:br>
              <a:rPr lang="ru-RU" sz="1800" dirty="0"/>
            </a:br>
            <a:r>
              <a:rPr lang="ru-RU" sz="1800" dirty="0"/>
              <a:t>3.Музыкально-дидактические игры и пособия:</a:t>
            </a:r>
            <a:br>
              <a:rPr lang="ru-RU" sz="1800" dirty="0"/>
            </a:br>
            <a:r>
              <a:rPr lang="ru-RU" sz="1800" dirty="0"/>
              <a:t>нотное лото, нотный стан, лесенка, </a:t>
            </a:r>
            <a:r>
              <a:rPr lang="ru-RU" sz="1800" dirty="0" smtClean="0"/>
              <a:t/>
            </a:r>
            <a:br>
              <a:rPr lang="ru-RU" sz="1800" dirty="0" smtClean="0"/>
            </a:br>
            <a:r>
              <a:rPr lang="ru-RU" sz="1800" dirty="0" smtClean="0"/>
              <a:t>геометрические </a:t>
            </a:r>
            <a:r>
              <a:rPr lang="ru-RU" sz="1800" dirty="0"/>
              <a:t>фигуры для условного обозначе­ния частей произведения и др. Эти пособия используются для развития сенсорных музы­кальных способностей, знакомства с элемен­тами нотой грамоты </a:t>
            </a:r>
            <a:r>
              <a:rPr lang="ru-RU" sz="1800" dirty="0" smtClean="0"/>
              <a:t/>
            </a:r>
            <a:br>
              <a:rPr lang="ru-RU" sz="1800" dirty="0" smtClean="0"/>
            </a:br>
            <a:r>
              <a:rPr lang="ru-RU" sz="1800" dirty="0" smtClean="0"/>
              <a:t>( </a:t>
            </a:r>
            <a:r>
              <a:rPr lang="ru-RU" sz="1800" dirty="0"/>
              <a:t>по пособию Н. А. Ветлугиной «Музыкальный букварь»).</a:t>
            </a:r>
            <a:br>
              <a:rPr lang="ru-RU" sz="1800" dirty="0"/>
            </a:br>
            <a:r>
              <a:rPr lang="ru-RU" sz="1800" dirty="0"/>
              <a:t>4. Аудиовизуальные пособия: диапозитивы, компакт-диски, фонограммы, аудио и видео­кассеты, видеодиски</a:t>
            </a:r>
            <a:r>
              <a:rPr lang="ru-RU" sz="1800" dirty="0" smtClean="0"/>
              <a:t>).</a:t>
            </a:r>
            <a:r>
              <a:rPr lang="ru-RU" sz="1800" dirty="0"/>
              <a:t/>
            </a:r>
            <a:br>
              <a:rPr lang="ru-RU" sz="1800" dirty="0"/>
            </a:br>
            <a:endParaRPr lang="ru-RU" sz="1800" dirty="0"/>
          </a:p>
        </p:txBody>
      </p:sp>
    </p:spTree>
    <p:extLst>
      <p:ext uri="{BB962C8B-B14F-4D97-AF65-F5344CB8AC3E}">
        <p14:creationId xmlns:p14="http://schemas.microsoft.com/office/powerpoint/2010/main" xmlns="" val="3615350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323528" y="332656"/>
            <a:ext cx="5184575" cy="6264696"/>
          </a:xfrm>
        </p:spPr>
        <p:txBody>
          <a:bodyPr>
            <a:normAutofit fontScale="90000"/>
          </a:bodyPr>
          <a:lstStyle/>
          <a:p>
            <a:r>
              <a:rPr lang="ru-RU" sz="1300" dirty="0"/>
              <a:t/>
            </a:r>
            <a:br>
              <a:rPr lang="ru-RU" sz="1300" dirty="0"/>
            </a:br>
            <a:r>
              <a:rPr lang="ru-RU" sz="1800" b="1" i="1" dirty="0" smtClean="0"/>
              <a:t>Перечень </a:t>
            </a:r>
            <a:r>
              <a:rPr lang="ru-RU" sz="1800" b="1" i="1" dirty="0"/>
              <a:t>материалов для детей от 2,5 до 4 лет </a:t>
            </a:r>
            <a:r>
              <a:rPr lang="ru-RU" sz="1800" b="1" i="1" dirty="0" smtClean="0"/>
              <a:t/>
            </a:r>
            <a:br>
              <a:rPr lang="ru-RU" sz="1800" b="1" i="1" dirty="0" smtClean="0"/>
            </a:br>
            <a:r>
              <a:rPr lang="ru-RU" sz="1800" b="1" i="1" dirty="0" smtClean="0"/>
              <a:t>(</a:t>
            </a:r>
            <a:r>
              <a:rPr lang="ru-RU" sz="1800" b="1" i="1" dirty="0"/>
              <a:t>1 и 2-я младшие группы):</a:t>
            </a:r>
            <a:r>
              <a:rPr lang="ru-RU" sz="1800" dirty="0"/>
              <a:t/>
            </a:r>
            <a:br>
              <a:rPr lang="ru-RU" sz="1800" dirty="0"/>
            </a:br>
            <a:r>
              <a:rPr lang="ru-RU" sz="1800" dirty="0"/>
              <a:t> </a:t>
            </a:r>
            <a:br>
              <a:rPr lang="ru-RU" sz="1800" dirty="0"/>
            </a:br>
            <a:r>
              <a:rPr lang="ru-RU" sz="1800" dirty="0"/>
              <a:t>•</a:t>
            </a:r>
            <a:r>
              <a:rPr lang="ru-RU" sz="1800" dirty="0" smtClean="0"/>
              <a:t>куклы-</a:t>
            </a:r>
            <a:r>
              <a:rPr lang="ru-RU" sz="1800" dirty="0"/>
              <a:t> </a:t>
            </a:r>
            <a:r>
              <a:rPr lang="ru-RU" sz="1800" dirty="0" smtClean="0"/>
              <a:t>неваляшки</a:t>
            </a:r>
            <a:r>
              <a:rPr lang="ru-RU" sz="1800" dirty="0"/>
              <a:t>;</a:t>
            </a:r>
            <a:br>
              <a:rPr lang="ru-RU" sz="1800" dirty="0"/>
            </a:br>
            <a:r>
              <a:rPr lang="ru-RU" sz="1800" dirty="0"/>
              <a:t>•образные музыкальные «поющие» или «тан­цующие» игрушки (петушок, котик, зайка и т.п.);</a:t>
            </a:r>
            <a:br>
              <a:rPr lang="ru-RU" sz="1800" dirty="0"/>
            </a:br>
            <a:r>
              <a:rPr lang="ru-RU" sz="1800" dirty="0"/>
              <a:t>•игрушки-инструменты с фиксированным звуком — органчики, шарманки;</a:t>
            </a:r>
            <a:br>
              <a:rPr lang="ru-RU" sz="1800" dirty="0"/>
            </a:br>
            <a:r>
              <a:rPr lang="ru-RU" sz="1800" dirty="0"/>
              <a:t>• игрушки-инструменты со звуком неопреде­ленной высоты: погремушки, колокольчики, бубен, барабан;</a:t>
            </a:r>
            <a:br>
              <a:rPr lang="ru-RU" sz="1800" dirty="0"/>
            </a:br>
            <a:r>
              <a:rPr lang="ru-RU" sz="1800" dirty="0"/>
              <a:t>• набор </a:t>
            </a:r>
            <a:r>
              <a:rPr lang="ru-RU" sz="1800" dirty="0" err="1"/>
              <a:t>неозвученных</a:t>
            </a:r>
            <a:r>
              <a:rPr lang="ru-RU" sz="1800" dirty="0"/>
              <a:t> образных инструментов (гармошки, дудочки, балалайки и т.д.);</a:t>
            </a:r>
            <a:br>
              <a:rPr lang="ru-RU" sz="1800" dirty="0"/>
            </a:br>
            <a:r>
              <a:rPr lang="ru-RU" sz="1800" dirty="0"/>
              <a:t>•атрибуты к музыкальным подвижным играм;</a:t>
            </a:r>
            <a:br>
              <a:rPr lang="ru-RU" sz="1800" dirty="0"/>
            </a:br>
            <a:r>
              <a:rPr lang="ru-RU" sz="1800" dirty="0"/>
              <a:t>•флажки, султанчики, платочки, яркие ленточ­ки с колечками, погремушки, осенние листоч­ки, снежинки и т.п. для детского танцевально­го творчества (по сезонам);</a:t>
            </a:r>
            <a:br>
              <a:rPr lang="ru-RU" sz="1800" dirty="0"/>
            </a:br>
            <a:r>
              <a:rPr lang="ru-RU" sz="1800" dirty="0"/>
              <a:t>•ширма настольная с перчаточными игрушками;</a:t>
            </a:r>
            <a:br>
              <a:rPr lang="ru-RU" sz="1800" dirty="0"/>
            </a:br>
            <a:r>
              <a:rPr lang="ru-RU" sz="1800" dirty="0"/>
              <a:t>•магнитофон и набор программных аудиоза­писей;</a:t>
            </a:r>
            <a:br>
              <a:rPr lang="ru-RU" sz="1800" dirty="0"/>
            </a:br>
            <a:r>
              <a:rPr lang="ru-RU" sz="1800" dirty="0"/>
              <a:t>•поющие и двигающиеся игрушки;</a:t>
            </a:r>
            <a:br>
              <a:rPr lang="ru-RU" sz="1800" dirty="0"/>
            </a:br>
            <a:r>
              <a:rPr lang="ru-RU" sz="1800" dirty="0"/>
              <a:t>•музыкальные картинки к песням, которые мо­гут быть выполнены на кубе и в виде большо­го альбома или отдельные красочные иллюс­трации.</a:t>
            </a:r>
            <a:br>
              <a:rPr lang="ru-RU" sz="1800" dirty="0"/>
            </a:br>
            <a:endParaRPr lang="ru-RU" sz="1800" dirty="0"/>
          </a:p>
        </p:txBody>
      </p:sp>
    </p:spTree>
    <p:extLst>
      <p:ext uri="{BB962C8B-B14F-4D97-AF65-F5344CB8AC3E}">
        <p14:creationId xmlns:p14="http://schemas.microsoft.com/office/powerpoint/2010/main" xmlns="" val="2255783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Заголовок 2"/>
          <p:cNvSpPr>
            <a:spLocks noGrp="1"/>
          </p:cNvSpPr>
          <p:nvPr>
            <p:ph type="ctrTitle"/>
          </p:nvPr>
        </p:nvSpPr>
        <p:spPr>
          <a:xfrm>
            <a:off x="251520" y="692696"/>
            <a:ext cx="4608512" cy="5040560"/>
          </a:xfrm>
        </p:spPr>
        <p:txBody>
          <a:bodyPr>
            <a:normAutofit/>
          </a:bodyPr>
          <a:lstStyle/>
          <a:p>
            <a:r>
              <a:rPr lang="ru-RU" sz="2000" dirty="0"/>
              <a:t>Соблюдение принципов организации музыкальной предметно-развивающей </a:t>
            </a:r>
            <a:r>
              <a:rPr lang="ru-RU" sz="2000" dirty="0" smtClean="0"/>
              <a:t>среды, целесообразность, системность, креативность  специалистов помогают  </a:t>
            </a:r>
            <a:r>
              <a:rPr lang="ru-RU" sz="2000" dirty="0"/>
              <a:t>добиться высоких результатов в певческих, ритмических, игровых </a:t>
            </a:r>
            <a:r>
              <a:rPr lang="ru-RU" sz="2000" dirty="0" smtClean="0"/>
              <a:t>навыках </a:t>
            </a:r>
            <a:r>
              <a:rPr lang="ru-RU" sz="2000" dirty="0"/>
              <a:t>детей, способствует формированию у дошкольников интереса </a:t>
            </a:r>
            <a:r>
              <a:rPr lang="ru-RU" sz="2000" dirty="0" smtClean="0"/>
              <a:t>к музыке</a:t>
            </a:r>
            <a:r>
              <a:rPr lang="ru-RU" sz="2000" dirty="0"/>
              <a:t>, развитию творческих способностей и формирует музыкальный вкус и начала музыкальной культуры.</a:t>
            </a:r>
            <a:r>
              <a:rPr lang="ru-RU" sz="2000" dirty="0" smtClean="0"/>
              <a:t>  </a:t>
            </a:r>
            <a:endParaRPr lang="ru-RU" sz="2000" dirty="0"/>
          </a:p>
        </p:txBody>
      </p:sp>
    </p:spTree>
    <p:extLst>
      <p:ext uri="{BB962C8B-B14F-4D97-AF65-F5344CB8AC3E}">
        <p14:creationId xmlns:p14="http://schemas.microsoft.com/office/powerpoint/2010/main" xmlns="" val="15464929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Заголовок 2"/>
          <p:cNvSpPr>
            <a:spLocks noGrp="1"/>
          </p:cNvSpPr>
          <p:nvPr>
            <p:ph type="ctrTitle"/>
          </p:nvPr>
        </p:nvSpPr>
        <p:spPr>
          <a:xfrm>
            <a:off x="251520" y="692696"/>
            <a:ext cx="4968552" cy="5832648"/>
          </a:xfrm>
        </p:spPr>
        <p:txBody>
          <a:bodyPr>
            <a:normAutofit/>
          </a:bodyPr>
          <a:lstStyle/>
          <a:p>
            <a:r>
              <a:rPr lang="ru-RU" sz="2000" dirty="0" smtClean="0"/>
              <a:t>На следующих слайдах представлен фотоотчет по проекту </a:t>
            </a:r>
            <a:br>
              <a:rPr lang="ru-RU" sz="2000" dirty="0" smtClean="0"/>
            </a:br>
            <a:r>
              <a:rPr lang="ru-RU" sz="2000" dirty="0" smtClean="0"/>
              <a:t>«Классическая музыка для детей», проведенному в МДОУ «Таврический детский сад №1 «Солнышко». </a:t>
            </a:r>
            <a:br>
              <a:rPr lang="ru-RU" sz="2000" dirty="0" smtClean="0"/>
            </a:br>
            <a:r>
              <a:rPr lang="ru-RU" sz="2000" dirty="0" smtClean="0"/>
              <a:t>В рамках проекта был проведен  цикл  мероприятий: посещение и занятия в музыкальной школе; рисование акварелью и гуашью под классическую музыку; совместное  с родителями изготовление бутафорских музыкальных инструментов (скрипки, гитары, балалайки, барабаны, пианино), а также различных «</a:t>
            </a:r>
            <a:r>
              <a:rPr lang="ru-RU" sz="2000" dirty="0" err="1" smtClean="0"/>
              <a:t>шумелок</a:t>
            </a:r>
            <a:r>
              <a:rPr lang="ru-RU" sz="2000" dirty="0" smtClean="0"/>
              <a:t>»; </a:t>
            </a:r>
            <a:br>
              <a:rPr lang="ru-RU" sz="2000" dirty="0" smtClean="0"/>
            </a:br>
            <a:r>
              <a:rPr lang="ru-RU" sz="2000" dirty="0" smtClean="0"/>
              <a:t>выставка работ; итоговое мероприятие – театрализация – музыкальный спектакль «</a:t>
            </a:r>
            <a:r>
              <a:rPr lang="ru-RU" sz="2000" dirty="0" err="1" smtClean="0"/>
              <a:t>Апрелечка</a:t>
            </a:r>
            <a:r>
              <a:rPr lang="ru-RU" sz="2000" dirty="0" smtClean="0"/>
              <a:t>».</a:t>
            </a:r>
            <a:br>
              <a:rPr lang="ru-RU" sz="2000" dirty="0" smtClean="0"/>
            </a:br>
            <a:r>
              <a:rPr lang="ru-RU" sz="2000" dirty="0" smtClean="0"/>
              <a:t>В проекте участвовали  дети средней, старшей и подготовительной групп.</a:t>
            </a:r>
            <a:endParaRPr lang="ru-RU" sz="2000" dirty="0"/>
          </a:p>
        </p:txBody>
      </p:sp>
    </p:spTree>
    <p:extLst>
      <p:ext uri="{BB962C8B-B14F-4D97-AF65-F5344CB8AC3E}">
        <p14:creationId xmlns:p14="http://schemas.microsoft.com/office/powerpoint/2010/main" xmlns="" val="3849676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5" descr="http://ds1.tav.obr55.ru/files/2018/04/DSCN8080.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48" y="404664"/>
            <a:ext cx="7453194" cy="558989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Заголовок 1"/>
          <p:cNvSpPr>
            <a:spLocks noGrp="1"/>
          </p:cNvSpPr>
          <p:nvPr>
            <p:ph type="title"/>
          </p:nvPr>
        </p:nvSpPr>
        <p:spPr>
          <a:xfrm>
            <a:off x="539552" y="5994560"/>
            <a:ext cx="8268072" cy="674800"/>
          </a:xfrm>
        </p:spPr>
        <p:txBody>
          <a:bodyPr>
            <a:normAutofit/>
          </a:bodyPr>
          <a:lstStyle/>
          <a:p>
            <a:r>
              <a:rPr lang="ru-RU" sz="1800" b="1" dirty="0" smtClean="0"/>
              <a:t>Герои музыкального спектакля «</a:t>
            </a:r>
            <a:r>
              <a:rPr lang="ru-RU" sz="1800" b="1" dirty="0" err="1" smtClean="0"/>
              <a:t>Апрелечка</a:t>
            </a:r>
            <a:r>
              <a:rPr lang="ru-RU" sz="1800" b="1" dirty="0" smtClean="0"/>
              <a:t>» </a:t>
            </a:r>
            <a:br>
              <a:rPr lang="ru-RU" sz="1800" b="1" dirty="0" smtClean="0"/>
            </a:br>
            <a:r>
              <a:rPr lang="ru-RU" sz="1800" b="1" dirty="0" smtClean="0"/>
              <a:t>цветы и травинки (дети старшей и подготовительной групп)</a:t>
            </a:r>
            <a:endParaRPr lang="ru-RU" sz="1800" b="1" dirty="0"/>
          </a:p>
        </p:txBody>
      </p:sp>
    </p:spTree>
    <p:extLst>
      <p:ext uri="{BB962C8B-B14F-4D97-AF65-F5344CB8AC3E}">
        <p14:creationId xmlns:p14="http://schemas.microsoft.com/office/powerpoint/2010/main" xmlns="" val="9708148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pic>
        <p:nvPicPr>
          <p:cNvPr id="6146" name="Picture 2" descr="http://ds1.tav.obr55.ru/files/2018/04/DSCN8076.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55576" y="404664"/>
            <a:ext cx="7655461"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Заголовок 1"/>
          <p:cNvSpPr>
            <a:spLocks noGrp="1"/>
          </p:cNvSpPr>
          <p:nvPr>
            <p:ph type="title"/>
          </p:nvPr>
        </p:nvSpPr>
        <p:spPr>
          <a:xfrm>
            <a:off x="539552" y="6093296"/>
            <a:ext cx="8268072" cy="576064"/>
          </a:xfrm>
        </p:spPr>
        <p:txBody>
          <a:bodyPr>
            <a:normAutofit fontScale="90000"/>
          </a:bodyPr>
          <a:lstStyle/>
          <a:p>
            <a:r>
              <a:rPr lang="ru-RU" sz="1800" b="1" dirty="0" smtClean="0"/>
              <a:t>Герои музыкального спектакля «</a:t>
            </a:r>
            <a:r>
              <a:rPr lang="ru-RU" sz="1800" b="1" dirty="0" err="1" smtClean="0"/>
              <a:t>Апрелечка</a:t>
            </a:r>
            <a:r>
              <a:rPr lang="ru-RU" sz="1800" b="1" dirty="0" smtClean="0"/>
              <a:t>» снежинки и льдинки (дети старшей группы)</a:t>
            </a:r>
            <a:endParaRPr lang="ru-RU" sz="1800" b="1" dirty="0"/>
          </a:p>
        </p:txBody>
      </p:sp>
    </p:spTree>
    <p:extLst>
      <p:ext uri="{BB962C8B-B14F-4D97-AF65-F5344CB8AC3E}">
        <p14:creationId xmlns:p14="http://schemas.microsoft.com/office/powerpoint/2010/main" xmlns="" val="4622909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539552" y="6093296"/>
            <a:ext cx="8268072" cy="576064"/>
          </a:xfrm>
        </p:spPr>
        <p:txBody>
          <a:bodyPr>
            <a:noAutofit/>
          </a:bodyPr>
          <a:lstStyle/>
          <a:p>
            <a:r>
              <a:rPr lang="ru-RU" sz="1800" b="1" dirty="0" smtClean="0"/>
              <a:t>Герои музыкального спектакля «</a:t>
            </a:r>
            <a:r>
              <a:rPr lang="ru-RU" sz="1800" b="1" dirty="0" err="1" smtClean="0"/>
              <a:t>Апрелечка</a:t>
            </a:r>
            <a:r>
              <a:rPr lang="ru-RU" sz="1800" b="1" dirty="0" smtClean="0"/>
              <a:t>» пчелки и бабочки </a:t>
            </a:r>
            <a:br>
              <a:rPr lang="ru-RU" sz="1800" b="1" dirty="0" smtClean="0"/>
            </a:br>
            <a:r>
              <a:rPr lang="ru-RU" sz="1800" b="1" dirty="0" smtClean="0"/>
              <a:t>(дети средней группы)</a:t>
            </a:r>
            <a:endParaRPr lang="ru-RU" sz="1800" b="1" dirty="0"/>
          </a:p>
        </p:txBody>
      </p:sp>
      <p:pic>
        <p:nvPicPr>
          <p:cNvPr id="4098" name="Picture 2" descr="http://ds1.tav.obr55.ru/files/2018/04/DSCN8078.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71600" y="260648"/>
            <a:ext cx="7620000" cy="5715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81046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2" descr="http://ds1.tav.obr55.ru/files/2018/04/DSCN8064.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39552" y="404664"/>
            <a:ext cx="8268072"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Заголовок 1"/>
          <p:cNvSpPr txBox="1">
            <a:spLocks/>
          </p:cNvSpPr>
          <p:nvPr/>
        </p:nvSpPr>
        <p:spPr>
          <a:xfrm>
            <a:off x="107504" y="6309320"/>
            <a:ext cx="8844136" cy="360040"/>
          </a:xfrm>
          <a:prstGeom prst="rect">
            <a:avLst/>
          </a:prstGeom>
        </p:spPr>
        <p:txBody>
          <a:bodyPr vert="horz" lIns="91440" tIns="45720" rIns="91440" bIns="45720" rtlCol="0" anchor="ctr">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1800" b="1" dirty="0" smtClean="0"/>
              <a:t>Рисование под классическую музыку (дети подготовительной группы)</a:t>
            </a:r>
            <a:endParaRPr lang="ru-RU" sz="1800" b="1" dirty="0"/>
          </a:p>
        </p:txBody>
      </p:sp>
    </p:spTree>
    <p:extLst>
      <p:ext uri="{BB962C8B-B14F-4D97-AF65-F5344CB8AC3E}">
        <p14:creationId xmlns:p14="http://schemas.microsoft.com/office/powerpoint/2010/main" xmlns="" val="18333734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107504" y="6309320"/>
            <a:ext cx="8844136" cy="360040"/>
          </a:xfrm>
        </p:spPr>
        <p:txBody>
          <a:bodyPr>
            <a:noAutofit/>
          </a:bodyPr>
          <a:lstStyle/>
          <a:p>
            <a:r>
              <a:rPr lang="ru-RU" sz="1800" b="1" dirty="0" smtClean="0"/>
              <a:t>Рисование под классическую музыку ( дети подготовительной группы)</a:t>
            </a:r>
            <a:endParaRPr lang="ru-RU" sz="1800" b="1" dirty="0"/>
          </a:p>
        </p:txBody>
      </p:sp>
      <p:pic>
        <p:nvPicPr>
          <p:cNvPr id="5122" name="Picture 2" descr="http://ds1.tav.obr55.ru/files/2018/04/DSCN807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98861" y="260648"/>
            <a:ext cx="7331968" cy="593102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976166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1043608" y="6021288"/>
            <a:ext cx="7056784" cy="648072"/>
          </a:xfrm>
        </p:spPr>
        <p:txBody>
          <a:bodyPr vert="horz">
            <a:normAutofit/>
          </a:bodyPr>
          <a:lstStyle/>
          <a:p>
            <a:r>
              <a:rPr lang="ru-RU" sz="1800" b="1" dirty="0" smtClean="0"/>
              <a:t>Выставка  работ проекта «Классическая музыка для детей» </a:t>
            </a:r>
            <a:br>
              <a:rPr lang="ru-RU" sz="1800" b="1" dirty="0" smtClean="0"/>
            </a:br>
            <a:r>
              <a:rPr lang="ru-RU" sz="1800" b="1" dirty="0" smtClean="0"/>
              <a:t>(</a:t>
            </a:r>
            <a:r>
              <a:rPr lang="ru-RU" sz="1800" b="1" dirty="0"/>
              <a:t>с</a:t>
            </a:r>
            <a:r>
              <a:rPr lang="ru-RU" sz="1800" b="1" dirty="0" smtClean="0"/>
              <a:t>редняя, старшая, подготовительная группы)</a:t>
            </a:r>
            <a:endParaRPr lang="ru-RU" sz="1800" b="1" dirty="0"/>
          </a:p>
        </p:txBody>
      </p:sp>
      <p:pic>
        <p:nvPicPr>
          <p:cNvPr id="7170" name="Picture 2" descr="http://ds1.tav.obr55.ru/files/2018/04/DSCN8086.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48420" y="162031"/>
            <a:ext cx="7632849" cy="590465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506307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Картинки по запросу фон для презентации по  музыке для детей скачать бесплатно"/>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55" y="0"/>
            <a:ext cx="9144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107504" y="404664"/>
            <a:ext cx="5616624" cy="6264696"/>
          </a:xfrm>
        </p:spPr>
        <p:txBody>
          <a:bodyPr>
            <a:normAutofit/>
          </a:bodyPr>
          <a:lstStyle/>
          <a:p>
            <a:r>
              <a:rPr lang="ru-RU" sz="3200" dirty="0" smtClean="0"/>
              <a:t/>
            </a:r>
            <a:br>
              <a:rPr lang="ru-RU" sz="3200" dirty="0" smtClean="0"/>
            </a:br>
            <a:r>
              <a:rPr lang="ru-RU" sz="3200" dirty="0"/>
              <a:t/>
            </a:r>
            <a:br>
              <a:rPr lang="ru-RU" sz="3200" dirty="0"/>
            </a:br>
            <a:r>
              <a:rPr lang="ru-RU" sz="3200" dirty="0" smtClean="0"/>
              <a:t/>
            </a:r>
            <a:br>
              <a:rPr lang="ru-RU" sz="3200" dirty="0" smtClean="0"/>
            </a:br>
            <a:r>
              <a:rPr lang="ru-RU" sz="3200" dirty="0" smtClean="0"/>
              <a:t>Спасибо за внимание!</a:t>
            </a:r>
            <a:endParaRPr lang="ru-RU" sz="3200" dirty="0"/>
          </a:p>
        </p:txBody>
      </p:sp>
    </p:spTree>
    <p:extLst>
      <p:ext uri="{BB962C8B-B14F-4D97-AF65-F5344CB8AC3E}">
        <p14:creationId xmlns:p14="http://schemas.microsoft.com/office/powerpoint/2010/main" xmlns="" val="383590470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450</TotalTime>
  <Words>266</Words>
  <Application>Microsoft Office PowerPoint</Application>
  <PresentationFormat>Экран (4:3)</PresentationFormat>
  <Paragraphs>32</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Тема Office</vt:lpstr>
      <vt:lpstr>Музыкально – обогащенная развивающая среда  во второй младшей группе ДОУ   Работу выполнила   Скиба Алла Владимировна воспитатель МДОУ «Таврический детский сад №1 «Солнышко»</vt:lpstr>
      <vt:lpstr>Музыкальное развитие очень важно для любого ребенка. Оно способствует целостному формированию личности ребенка. Во время слушания музыки происходит развитие центральной нервной системы, мышечного аппарата, облегчается процесс социализации, развивается художественное мышление, чувство прекрасного. Музыкальное развитие ребенка обусловлено не только занятиями с педагогом, но и возможностью самостоятельно играть, экспериментировать с музыкальными игрушками, свободно заниматься творческим музицировани­ем. Самостоятельная творческая деятельность ребенка возможна при условии создания специ­альной предметно-развивающей среды. Хорошо организованная музыкальная среда способствует поддержанию эмоционального благополучия де­тей и их эстетическому развитию.  Необходимы оригинальность, простота, привлекательность, доступность, а также доста­точное количество ассортимента инструментов, дидактических пособий, демонстрационного материала, атрибутов и т.д. </vt:lpstr>
      <vt:lpstr>Музыкальная предметно-развивающая среда в ДОУ организуется по трем основным блокам: 1.Восприятие музыки 2. Воспроизведение музыки 3. Музыкально – творческая деятельность</vt:lpstr>
      <vt:lpstr>При создании музыкальных зон в ДОУ рекомендуется продумать:   1.Целесообразность размещения зоны, доступность оборудования для детей, хранение.  2.Разнообразие оборудования.  3.Учет возрастных особенностей детей.  4.Эстетическое оформление музыкальной зоны и пособий, находящихся там.  5.Возможность переноса оборудования в другие места. </vt:lpstr>
      <vt:lpstr>Музыкальный зал - среда эстетического развития, место постоянного общения ребенка с музыкой. Простор, яркость, красочность создают уют торжественной обстановки. Развивающая среда  музыкального зала ДОУ по содержанию должна соответствовать реализуемым программам, по насыщенности и разнообразию обеспечивать занятость каждого ребенка, эмоциональное благополучие и психологическую комфортность и соответствовать  принципам построения предметно-развивающей среды: дистанции, позиции при взаимодействии; активности, самостоятельности, творчества; стабильности - динамичности; эмоциональности, индивидуальной  комфортности и эмоционального  благополучия каждого ребенка и взрослого; сочетание привычных и неординарных  элементов в эстетической организации среды.  </vt:lpstr>
      <vt:lpstr>Игры с платочком  2 младшая группа</vt:lpstr>
      <vt:lpstr>Художественно-эстетическая развивающая среда и  оформление музыкального зала  должна отвечать содержанию проводимого в нем праздника, способствовать развитию у детей художественно-эстетического вкуса, а также создавать у всех радостное настроение и, предвосхищать событие. Особенностью развивающей предметно-пространственной среды в музыкальном зале является стационарная выставка детских рисунков, отражающая  событийную тематику ДОУ.                                                                     </vt:lpstr>
      <vt:lpstr>         Оснащение музыкального зала Библиотека методической , нотной и периодической литературы Музыкально-дидактические игры Акустическая стереосистема Ноутбук Микрофон Стационарный мультипроектор Экран Фортепиано Разнообразные  детские музыкальные инструменты Подборка СD-дисков с музыкальными произведениями и дидактическими играми Демонстрационные игрушки Различные виды театров Стационарная и переносная ширмы для кукольного театра Детские, взрослые танцевальные и театральные костюмы Театральные маски Раздаточный материал (погремушки, платочки, ленты, султанчики, флажки  и др,) Атрибуты, декорации для театральных постановок Атрибуты для оформления музыкального зала к праздникам Детские и взрослые стулья Стол музыкального руководителя Информационный стенд «Музыкальная мозаика»                </vt:lpstr>
      <vt:lpstr>Оснащение групповой комнаты    Различные виды театров Детские театральные костюмы Музыкальный уголок (детские музыкальные инструменты, музыкально – дидактические игры, портреты композиторов, музыкальные игрушки, альбомы с иллюстрациями  по мотивам пройденного репертуара и др.) Звуковоспроизводящее устройство       музыкальный уголок 2 младшей группы </vt:lpstr>
      <vt:lpstr>Платочки, листочки, ленты, юбки размещены в спортивном уголке (используются и на музыкальных занятиях; изготовлены родителями) Самостоятельно изготовленные игрушки – шумелки  (с манной крупой, гречей, рисом, горохом)</vt:lpstr>
      <vt:lpstr>Оснащение раздевальной комнаты  Информационный уголок  Наглядно-информационный материал  (Стенды, консультации, буклеты, плакаты для родителей)              </vt:lpstr>
      <vt:lpstr>Классификация оборудования для музыкальных зон: 1.Материал для творческих сюжетно-ролевых игр — мягкие игрушки, иллюстрации, бутафор­ские музыкальные инструменты, пособия типа лото и т.п. (бутафорские музыкальные игрушки предназначаются для создания игровой ситуации, при которой дети, фантазируя, представляют себя музыкантами. 2.Детские музыкальные игрушки и инструменты для творческого музицирования: ·       с хроматическим рядом, диатоническим пентатоническим рядом  (пианино, металлофон, аккордеон, флейта и др.); ·       с фиксированной мелодией (шарманки, ор­ганчики); ·       с одним фиксированным звуком (дудки): ·  шумовые (бубны, погремушки, барабаны, маракасы и др.) 3.Музыкально-дидактические игры и пособия: нотное лото, нотный стан, лесенка,  геометрические фигуры для условного обозначе­ния частей произведения и др. Эти пособия используются для развития сенсорных музы­кальных способностей, знакомства с элемен­тами нотой грамоты  ( по пособию Н. А. Ветлугиной «Музыкальный букварь»). 4. Аудиовизуальные пособия: диапозитивы, компакт-диски, фонограммы, аудио и видео­кассеты, видеодиски). </vt:lpstr>
      <vt:lpstr> Перечень материалов для детей от 2,5 до 4 лет  (1 и 2-я младшие группы):   •куклы- неваляшки; •образные музыкальные «поющие» или «тан­цующие» игрушки (петушок, котик, зайка и т.п.); •игрушки-инструменты с фиксированным звуком — органчики, шарманки; • игрушки-инструменты со звуком неопреде­ленной высоты: погремушки, колокольчики, бубен, барабан; • набор неозвученных образных инструментов (гармошки, дудочки, балалайки и т.д.); •атрибуты к музыкальным подвижным играм; •флажки, султанчики, платочки, яркие ленточ­ки с колечками, погремушки, осенние листоч­ки, снежинки и т.п. для детского танцевально­го творчества (по сезонам); •ширма настольная с перчаточными игрушками; •магнитофон и набор программных аудиоза­писей; •поющие и двигающиеся игрушки; •музыкальные картинки к песням, которые мо­гут быть выполнены на кубе и в виде большо­го альбома или отдельные красочные иллюс­трации. </vt:lpstr>
      <vt:lpstr>Соблюдение принципов организации музыкальной предметно-развивающей среды, целесообразность, системность, креативность  специалистов помогают  добиться высоких результатов в певческих, ритмических, игровых навыках детей, способствует формированию у дошкольников интереса к музыке, развитию творческих способностей и формирует музыкальный вкус и начала музыкальной культуры.  </vt:lpstr>
      <vt:lpstr>На следующих слайдах представлен фотоотчет по проекту  «Классическая музыка для детей», проведенному в МДОУ «Таврический детский сад №1 «Солнышко».  В рамках проекта был проведен  цикл  мероприятий: посещение и занятия в музыкальной школе; рисование акварелью и гуашью под классическую музыку; совместное  с родителями изготовление бутафорских музыкальных инструментов (скрипки, гитары, балалайки, барабаны, пианино), а также различных «шумелок»;  выставка работ; итоговое мероприятие – театрализация – музыкальный спектакль «Апрелечка». В проекте участвовали  дети средней, старшей и подготовительной групп.</vt:lpstr>
      <vt:lpstr>Герои музыкального спектакля «Апрелечка»  цветы и травинки (дети старшей и подготовительной групп)</vt:lpstr>
      <vt:lpstr>Герои музыкального спектакля «Апрелечка» снежинки и льдинки (дети старшей группы)</vt:lpstr>
      <vt:lpstr>Герои музыкального спектакля «Апрелечка» пчелки и бабочки  (дети средней группы)</vt:lpstr>
      <vt:lpstr>Слайд 19</vt:lpstr>
      <vt:lpstr>Рисование под классическую музыку ( дети подготовительной группы)</vt:lpstr>
      <vt:lpstr>Выставка  работ проекта «Классическая музыка для детей»  (средняя, старшая, подготовительная группы)</vt:lpstr>
      <vt:lpstr>   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34</cp:revision>
  <dcterms:created xsi:type="dcterms:W3CDTF">2019-10-19T16:38:01Z</dcterms:created>
  <dcterms:modified xsi:type="dcterms:W3CDTF">2018-01-08T19:25:17Z</dcterms:modified>
</cp:coreProperties>
</file>