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13"/>
  </p:notesMasterIdLst>
  <p:sldIdLst>
    <p:sldId id="256" r:id="rId2"/>
    <p:sldId id="258" r:id="rId3"/>
    <p:sldId id="260" r:id="rId4"/>
    <p:sldId id="262" r:id="rId5"/>
    <p:sldId id="264" r:id="rId6"/>
    <p:sldId id="266" r:id="rId7"/>
    <p:sldId id="268" r:id="rId8"/>
    <p:sldId id="270" r:id="rId9"/>
    <p:sldId id="272" r:id="rId10"/>
    <p:sldId id="278" r:id="rId11"/>
    <p:sldId id="275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FE6E67-E622-41C6-A49C-9894FCB77F1D}" type="datetimeFigureOut">
              <a:rPr lang="ru-RU" smtClean="0"/>
              <a:pPr/>
              <a:t>14.04.2026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1582ED-F540-4262-BE72-0CACB2E0218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75817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582ED-F540-4262-BE72-0CACB2E02186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582ED-F540-4262-BE72-0CACB2E02186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582ED-F540-4262-BE72-0CACB2E02186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582ED-F540-4262-BE72-0CACB2E02186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582ED-F540-4262-BE72-0CACB2E02186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582ED-F540-4262-BE72-0CACB2E02186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582ED-F540-4262-BE72-0CACB2E02186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582ED-F540-4262-BE72-0CACB2E02186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582ED-F540-4262-BE72-0CACB2E02186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50FAB-7449-4B3C-8D9E-79B4AA9EB03C}" type="datetimeFigureOut">
              <a:rPr lang="ru-RU" smtClean="0"/>
              <a:pPr/>
              <a:t>14.04.2026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01EF1E-067A-4EDE-A0DF-340EE5B6D46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 spd="slow" advClick="0" advTm="5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A950FAB-7449-4B3C-8D9E-79B4AA9EB03C}" type="datetimeFigureOut">
              <a:rPr lang="ru-RU" smtClean="0"/>
              <a:pPr/>
              <a:t>14.04.2026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2D01EF1E-067A-4EDE-A0DF-340EE5B6D46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p:transition spd="slow" advClick="0" advTm="5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50FAB-7449-4B3C-8D9E-79B4AA9EB03C}" type="datetimeFigureOut">
              <a:rPr lang="ru-RU" smtClean="0"/>
              <a:pPr/>
              <a:t>14.04.2026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1EF1E-067A-4EDE-A0DF-340EE5B6D46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Click="0" advTm="5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50FAB-7449-4B3C-8D9E-79B4AA9EB03C}" type="datetimeFigureOut">
              <a:rPr lang="ru-RU" smtClean="0"/>
              <a:pPr/>
              <a:t>14.04.2026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1EF1E-067A-4EDE-A0DF-340EE5B6D46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 spd="slow" advClick="0" advTm="5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1EF1E-067A-4EDE-A0DF-340EE5B6D46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50FAB-7449-4B3C-8D9E-79B4AA9EB03C}" type="datetimeFigureOut">
              <a:rPr lang="ru-RU" smtClean="0"/>
              <a:pPr/>
              <a:t>14.04.2026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Click="0" advTm="5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50FAB-7449-4B3C-8D9E-79B4AA9EB03C}" type="datetimeFigureOut">
              <a:rPr lang="ru-RU" smtClean="0"/>
              <a:pPr/>
              <a:t>14.04.2026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1EF1E-067A-4EDE-A0DF-340EE5B6D46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p:transition spd="slow" advClick="0" advTm="5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50FAB-7449-4B3C-8D9E-79B4AA9EB03C}" type="datetimeFigureOut">
              <a:rPr lang="ru-RU" smtClean="0"/>
              <a:pPr/>
              <a:t>14.04.2026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1EF1E-067A-4EDE-A0DF-340EE5B6D46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5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A950FAB-7449-4B3C-8D9E-79B4AA9EB03C}" type="datetimeFigureOut">
              <a:rPr lang="ru-RU" smtClean="0"/>
              <a:pPr/>
              <a:t>14.04.2026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D01EF1E-067A-4EDE-A0DF-340EE5B6D46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 spd="slow" advClick="0" advTm="5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50FAB-7449-4B3C-8D9E-79B4AA9EB03C}" type="datetimeFigureOut">
              <a:rPr lang="ru-RU" smtClean="0"/>
              <a:pPr/>
              <a:t>14.04.2026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01EF1E-067A-4EDE-A0DF-340EE5B6D46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 spd="slow" advClick="0" advTm="5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50FAB-7449-4B3C-8D9E-79B4AA9EB03C}" type="datetimeFigureOut">
              <a:rPr lang="ru-RU" smtClean="0"/>
              <a:pPr/>
              <a:t>14.04.2026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1EF1E-067A-4EDE-A0DF-340EE5B6D46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5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50FAB-7449-4B3C-8D9E-79B4AA9EB03C}" type="datetimeFigureOut">
              <a:rPr lang="ru-RU" smtClean="0"/>
              <a:pPr/>
              <a:t>14.04.2026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1EF1E-067A-4EDE-A0DF-340EE5B6D46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5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A950FAB-7449-4B3C-8D9E-79B4AA9EB03C}" type="datetimeFigureOut">
              <a:rPr lang="ru-RU" smtClean="0"/>
              <a:pPr/>
              <a:t>14.04.2026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2D01EF1E-067A-4EDE-A0DF-340EE5B6D46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 advClick="0" advTm="5000">
    <p:dissolve/>
  </p:transition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&#1076;&#1086;&#1084;\Desktop\Deti-Online.com%20-%20&#1057;&#1086;&#1083;&#1086;&#1074;&#1077;&#1081;.mp3" TargetMode="Externa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3" Type="http://schemas.openxmlformats.org/officeDocument/2006/relationships/image" Target="../media/image3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gif"/><Relationship Id="rId11" Type="http://schemas.openxmlformats.org/officeDocument/2006/relationships/image" Target="../media/image6.jpeg"/><Relationship Id="rId5" Type="http://schemas.openxmlformats.org/officeDocument/2006/relationships/image" Target="../media/image7.jpeg"/><Relationship Id="rId10" Type="http://schemas.openxmlformats.org/officeDocument/2006/relationships/image" Target="../media/image12.jpeg"/><Relationship Id="rId4" Type="http://schemas.openxmlformats.org/officeDocument/2006/relationships/image" Target="../media/image4.jpeg"/><Relationship Id="rId9" Type="http://schemas.openxmlformats.org/officeDocument/2006/relationships/image" Target="../media/image11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3" Type="http://schemas.openxmlformats.org/officeDocument/2006/relationships/image" Target="../media/image3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gif"/><Relationship Id="rId11" Type="http://schemas.openxmlformats.org/officeDocument/2006/relationships/image" Target="../media/image6.jpeg"/><Relationship Id="rId5" Type="http://schemas.openxmlformats.org/officeDocument/2006/relationships/image" Target="../media/image7.jpeg"/><Relationship Id="rId10" Type="http://schemas.openxmlformats.org/officeDocument/2006/relationships/image" Target="../media/image12.jpeg"/><Relationship Id="rId4" Type="http://schemas.openxmlformats.org/officeDocument/2006/relationships/image" Target="../media/image4.jpeg"/><Relationship Id="rId9" Type="http://schemas.openxmlformats.org/officeDocument/2006/relationships/image" Target="../media/image11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3" Type="http://schemas.openxmlformats.org/officeDocument/2006/relationships/image" Target="../media/image3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gif"/><Relationship Id="rId11" Type="http://schemas.openxmlformats.org/officeDocument/2006/relationships/image" Target="../media/image6.jpeg"/><Relationship Id="rId5" Type="http://schemas.openxmlformats.org/officeDocument/2006/relationships/image" Target="../media/image7.jpeg"/><Relationship Id="rId10" Type="http://schemas.openxmlformats.org/officeDocument/2006/relationships/image" Target="../media/image12.jpeg"/><Relationship Id="rId4" Type="http://schemas.openxmlformats.org/officeDocument/2006/relationships/image" Target="../media/image4.jpeg"/><Relationship Id="rId9" Type="http://schemas.openxmlformats.org/officeDocument/2006/relationships/image" Target="../media/image11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3" Type="http://schemas.openxmlformats.org/officeDocument/2006/relationships/image" Target="../media/image3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gif"/><Relationship Id="rId11" Type="http://schemas.openxmlformats.org/officeDocument/2006/relationships/image" Target="../media/image6.jpeg"/><Relationship Id="rId5" Type="http://schemas.openxmlformats.org/officeDocument/2006/relationships/image" Target="../media/image7.jpeg"/><Relationship Id="rId10" Type="http://schemas.openxmlformats.org/officeDocument/2006/relationships/image" Target="../media/image12.jpeg"/><Relationship Id="rId4" Type="http://schemas.openxmlformats.org/officeDocument/2006/relationships/image" Target="../media/image4.jpeg"/><Relationship Id="rId9" Type="http://schemas.openxmlformats.org/officeDocument/2006/relationships/image" Target="../media/image11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3" Type="http://schemas.openxmlformats.org/officeDocument/2006/relationships/image" Target="../media/image3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gif"/><Relationship Id="rId11" Type="http://schemas.openxmlformats.org/officeDocument/2006/relationships/image" Target="../media/image6.jpeg"/><Relationship Id="rId5" Type="http://schemas.openxmlformats.org/officeDocument/2006/relationships/image" Target="../media/image7.jpeg"/><Relationship Id="rId10" Type="http://schemas.openxmlformats.org/officeDocument/2006/relationships/image" Target="../media/image12.jpeg"/><Relationship Id="rId4" Type="http://schemas.openxmlformats.org/officeDocument/2006/relationships/image" Target="../media/image4.jpeg"/><Relationship Id="rId9" Type="http://schemas.openxmlformats.org/officeDocument/2006/relationships/image" Target="../media/image11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3" Type="http://schemas.openxmlformats.org/officeDocument/2006/relationships/image" Target="../media/image3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gif"/><Relationship Id="rId11" Type="http://schemas.openxmlformats.org/officeDocument/2006/relationships/image" Target="../media/image6.jpeg"/><Relationship Id="rId5" Type="http://schemas.openxmlformats.org/officeDocument/2006/relationships/image" Target="../media/image7.jpeg"/><Relationship Id="rId10" Type="http://schemas.openxmlformats.org/officeDocument/2006/relationships/image" Target="../media/image12.jpeg"/><Relationship Id="rId4" Type="http://schemas.openxmlformats.org/officeDocument/2006/relationships/image" Target="../media/image4.jpeg"/><Relationship Id="rId9" Type="http://schemas.openxmlformats.org/officeDocument/2006/relationships/image" Target="../media/image11.w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3" Type="http://schemas.openxmlformats.org/officeDocument/2006/relationships/image" Target="../media/image3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gif"/><Relationship Id="rId11" Type="http://schemas.openxmlformats.org/officeDocument/2006/relationships/image" Target="../media/image6.jpeg"/><Relationship Id="rId5" Type="http://schemas.openxmlformats.org/officeDocument/2006/relationships/image" Target="../media/image7.jpeg"/><Relationship Id="rId10" Type="http://schemas.openxmlformats.org/officeDocument/2006/relationships/image" Target="../media/image12.jpeg"/><Relationship Id="rId4" Type="http://schemas.openxmlformats.org/officeDocument/2006/relationships/image" Target="../media/image4.jpeg"/><Relationship Id="rId9" Type="http://schemas.openxmlformats.org/officeDocument/2006/relationships/image" Target="../media/image11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&#1076;&#1086;&#1084;\Desktop\street4.mp3" TargetMode="External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7200" y="2285992"/>
            <a:ext cx="8305800" cy="857256"/>
          </a:xfrm>
          <a:ln>
            <a:noFill/>
          </a:ln>
        </p:spPr>
        <p:txBody>
          <a:bodyPr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ru-RU" sz="28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«Правила дорожного движения для дошкольников»</a:t>
            </a:r>
          </a:p>
          <a:p>
            <a:r>
              <a:rPr lang="ru-RU" sz="20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(По стихотворению С. </a:t>
            </a:r>
            <a:r>
              <a:rPr lang="ru-RU" sz="2000" b="1" cap="all" spc="0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михалкова</a:t>
            </a:r>
            <a:r>
              <a:rPr lang="ru-RU" sz="20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20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«Бездельник светофор»)</a:t>
            </a:r>
          </a:p>
          <a:p>
            <a:r>
              <a:rPr lang="ru-RU" sz="20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Цель. Познакомить детей с элементарными правилами    дорожного движения. </a:t>
            </a:r>
          </a:p>
          <a:p>
            <a:endParaRPr lang="ru-RU" b="1" cap="all" spc="0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ru-RU" b="1" cap="all" spc="0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Подготовила: воспитатель МБДОУ                    </a:t>
            </a:r>
          </a:p>
          <a:p>
            <a:r>
              <a:rPr lang="ru-RU" sz="1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«Детский сад «Солнышко» г.Бирюча»</a:t>
            </a:r>
          </a:p>
          <a:p>
            <a:r>
              <a:rPr lang="ru-RU" sz="1400" b="1" cap="all" spc="0" dirty="0" err="1" smtClean="0">
                <a:ln/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Сигулина</a:t>
            </a:r>
            <a:r>
              <a:rPr lang="ru-RU" sz="1400" b="1" cap="all" spc="0" dirty="0" smtClean="0">
                <a:ln/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cap="all" spc="0" dirty="0" smtClean="0">
                <a:ln/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И.Н., Ланина О.В.</a:t>
            </a:r>
            <a:endParaRPr lang="ru-RU" sz="1400" b="1" cap="all" spc="0" dirty="0" smtClean="0">
              <a:ln/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500042"/>
            <a:ext cx="8305800" cy="1500198"/>
          </a:xfrm>
          <a:ln>
            <a:solidFill>
              <a:schemeClr val="accent1"/>
            </a:solidFill>
          </a:ln>
        </p:spPr>
        <p:txBody>
          <a:bodyPr/>
          <a:lstStyle/>
          <a:p>
            <a:r>
              <a:rPr lang="ru-RU" sz="6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презентация</a:t>
            </a:r>
            <a:endParaRPr lang="ru-RU" sz="60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 advTm="5000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5312831.jpg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357158" y="571480"/>
            <a:ext cx="8572560" cy="5786454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3286124"/>
            <a:ext cx="3357586" cy="1643074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chemeClr val="tx1"/>
                </a:solidFill>
              </a:rPr>
              <a:t>В лесу, где все без  правил</a:t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Ходили до сих пор, </a:t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Однажды появился </a:t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Дорожный светофор.</a:t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Откуда-то с дороги </a:t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Принёс его Медведь. 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</a:endParaRPr>
          </a:p>
        </p:txBody>
      </p:sp>
      <p:pic>
        <p:nvPicPr>
          <p:cNvPr id="1027" name="Picture 3" descr="C:\Users\дом\AppData\Local\Microsoft\Windows\Temporary Internet Files\Content.IE5\E1VWZVFD\светофор2[1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71604" y="1000108"/>
            <a:ext cx="805806" cy="1285860"/>
          </a:xfrm>
          <a:prstGeom prst="rect">
            <a:avLst/>
          </a:prstGeom>
          <a:noFill/>
        </p:spPr>
      </p:pic>
      <p:pic>
        <p:nvPicPr>
          <p:cNvPr id="5" name="Deti-Online.com - Соловей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/>
          <a:stretch>
            <a:fillRect/>
          </a:stretch>
        </p:blipFill>
        <p:spPr>
          <a:xfrm>
            <a:off x="2786050" y="714356"/>
            <a:ext cx="357190" cy="357190"/>
          </a:xfrm>
          <a:prstGeom prst="rect">
            <a:avLst/>
          </a:prstGeom>
        </p:spPr>
      </p:pic>
      <p:pic>
        <p:nvPicPr>
          <p:cNvPr id="7" name="Рисунок 6" descr="a_40c253cb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00166" y="1000108"/>
            <a:ext cx="928694" cy="1285883"/>
          </a:xfrm>
          <a:prstGeom prst="rect">
            <a:avLst/>
          </a:prstGeom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5312831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57158" y="571480"/>
            <a:ext cx="8572560" cy="5786454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3286124"/>
            <a:ext cx="3357586" cy="1000132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chemeClr val="tx1"/>
                </a:solidFill>
              </a:rPr>
              <a:t> </a:t>
            </a:r>
            <a:r>
              <a:rPr lang="ru-RU" sz="2000" dirty="0" smtClean="0"/>
              <a:t> И звери прибежали </a:t>
            </a:r>
            <a:br>
              <a:rPr lang="ru-RU" sz="2000" dirty="0" smtClean="0"/>
            </a:br>
            <a:r>
              <a:rPr lang="ru-RU" sz="2000" dirty="0" smtClean="0"/>
              <a:t>На технику смотреть.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</a:endParaRPr>
          </a:p>
        </p:txBody>
      </p:sp>
      <p:pic>
        <p:nvPicPr>
          <p:cNvPr id="1027" name="Picture 3" descr="C:\Users\дом\AppData\Local\Microsoft\Windows\Temporary Internet Files\Content.IE5\E1VWZVFD\светофор2[1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71604" y="1000108"/>
            <a:ext cx="805806" cy="1285860"/>
          </a:xfrm>
          <a:prstGeom prst="rect">
            <a:avLst/>
          </a:prstGeom>
          <a:noFill/>
        </p:spPr>
      </p:pic>
      <p:pic>
        <p:nvPicPr>
          <p:cNvPr id="10" name="Рисунок 9" descr="Erinaceus_europaeus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071670" y="5464876"/>
            <a:ext cx="928694" cy="695824"/>
          </a:xfrm>
          <a:prstGeom prst="rect">
            <a:avLst/>
          </a:prstGeom>
        </p:spPr>
      </p:pic>
      <p:pic>
        <p:nvPicPr>
          <p:cNvPr id="2053" name="Picture 5" descr="C:\Users\дом\AppData\Local\Microsoft\Windows\Temporary Internet Files\Content.IE5\F4E8QDMG\gifs-animales-zorro[1]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286644" y="3929066"/>
            <a:ext cx="1445447" cy="1886038"/>
          </a:xfrm>
          <a:prstGeom prst="rect">
            <a:avLst/>
          </a:prstGeom>
          <a:noFill/>
        </p:spPr>
      </p:pic>
      <p:pic>
        <p:nvPicPr>
          <p:cNvPr id="2057" name="Picture 9" descr="C:\Users\дом\AppData\Local\Microsoft\Windows\Temporary Internet Files\Content.IE5\2AMD7EZ8\at__daiske_by_azany-d7mqppc[1]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000364" y="3786190"/>
            <a:ext cx="1860408" cy="1165856"/>
          </a:xfrm>
          <a:prstGeom prst="rect">
            <a:avLst/>
          </a:prstGeom>
          <a:noFill/>
        </p:spPr>
      </p:pic>
      <p:pic>
        <p:nvPicPr>
          <p:cNvPr id="2058" name="Picture 10" descr="C:\Users\дом\AppData\Local\Microsoft\Windows\Temporary Internet Files\Content.IE5\E1VWZVFD\owl-reading[1]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572396" y="928670"/>
            <a:ext cx="933324" cy="860214"/>
          </a:xfrm>
          <a:prstGeom prst="rect">
            <a:avLst/>
          </a:prstGeom>
          <a:noFill/>
        </p:spPr>
      </p:pic>
      <p:pic>
        <p:nvPicPr>
          <p:cNvPr id="2060" name="Picture 12" descr="C:\Program Files\Microsoft Office\MEDIA\CAGCAT10\j0304933.wm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071802" y="5037418"/>
            <a:ext cx="1000132" cy="916704"/>
          </a:xfrm>
          <a:prstGeom prst="rect">
            <a:avLst/>
          </a:prstGeom>
          <a:noFill/>
        </p:spPr>
      </p:pic>
      <p:pic>
        <p:nvPicPr>
          <p:cNvPr id="19" name="Рисунок 18" descr="mole-740x477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000760" y="4286256"/>
            <a:ext cx="753593" cy="485762"/>
          </a:xfrm>
          <a:prstGeom prst="rect">
            <a:avLst/>
          </a:prstGeom>
        </p:spPr>
      </p:pic>
      <p:pic>
        <p:nvPicPr>
          <p:cNvPr id="11" name="Рисунок 10" descr="a_40c253cb.jp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500166" y="1000108"/>
            <a:ext cx="928694" cy="1285883"/>
          </a:xfrm>
          <a:prstGeom prst="rect">
            <a:avLst/>
          </a:prstGeom>
        </p:spPr>
      </p:pic>
    </p:spTree>
  </p:cSld>
  <p:clrMapOvr>
    <a:masterClrMapping/>
  </p:clrMapOvr>
  <p:transition spd="slow" advClick="0" advTm="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5312831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57158" y="571480"/>
            <a:ext cx="8572560" cy="5786454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4357694"/>
            <a:ext cx="3357586" cy="1000132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chemeClr val="tx1"/>
                </a:solidFill>
              </a:rPr>
              <a:t> </a:t>
            </a:r>
            <a:r>
              <a:rPr lang="ru-RU" sz="2000" dirty="0" smtClean="0"/>
              <a:t> И первым начал Ёжик: </a:t>
            </a:r>
            <a:br>
              <a:rPr lang="ru-RU" sz="2000" dirty="0" smtClean="0"/>
            </a:br>
            <a:r>
              <a:rPr lang="ru-RU" sz="2000" dirty="0" smtClean="0"/>
              <a:t>- Какая ерунда! </a:t>
            </a:r>
            <a:br>
              <a:rPr lang="ru-RU" sz="2000" dirty="0" smtClean="0"/>
            </a:br>
            <a:r>
              <a:rPr lang="ru-RU" sz="2000" dirty="0" smtClean="0"/>
              <a:t>Нужны для светофора </a:t>
            </a:r>
            <a:br>
              <a:rPr lang="ru-RU" sz="2000" dirty="0" smtClean="0"/>
            </a:br>
            <a:r>
              <a:rPr lang="ru-RU" sz="2000" dirty="0" smtClean="0"/>
              <a:t>И ток, и провода.</a:t>
            </a:r>
            <a:br>
              <a:rPr lang="ru-RU" sz="2000" dirty="0" smtClean="0"/>
            </a:br>
            <a:r>
              <a:rPr lang="ru-RU" sz="2000" dirty="0" smtClean="0"/>
              <a:t>А если он не будет </a:t>
            </a:r>
            <a:br>
              <a:rPr lang="ru-RU" sz="2000" dirty="0" smtClean="0"/>
            </a:br>
            <a:r>
              <a:rPr lang="ru-RU" sz="2000" dirty="0" smtClean="0"/>
              <a:t>Как следует гореть, </a:t>
            </a:r>
            <a:br>
              <a:rPr lang="ru-RU" sz="2000" dirty="0" smtClean="0"/>
            </a:br>
            <a:r>
              <a:rPr lang="ru-RU" sz="2000" dirty="0" smtClean="0"/>
              <a:t>То нам на эту штуку </a:t>
            </a:r>
            <a:br>
              <a:rPr lang="ru-RU" sz="2000" dirty="0" smtClean="0"/>
            </a:br>
            <a:r>
              <a:rPr lang="ru-RU" sz="2000" dirty="0" smtClean="0"/>
              <a:t>Не стоит и смотреть!</a:t>
            </a:r>
            <a:br>
              <a:rPr lang="ru-RU" sz="2000" dirty="0" smtClean="0"/>
            </a:br>
            <a:endParaRPr lang="ru-RU" sz="2000" b="1" dirty="0">
              <a:solidFill>
                <a:schemeClr val="tx1"/>
              </a:solidFill>
              <a:latin typeface="Times New Roman" pitchFamily="18" charset="0"/>
            </a:endParaRPr>
          </a:p>
        </p:txBody>
      </p:sp>
      <p:pic>
        <p:nvPicPr>
          <p:cNvPr id="1027" name="Picture 3" descr="C:\Users\дом\AppData\Local\Microsoft\Windows\Temporary Internet Files\Content.IE5\E1VWZVFD\светофор2[1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71604" y="1000108"/>
            <a:ext cx="805806" cy="1285860"/>
          </a:xfrm>
          <a:prstGeom prst="rect">
            <a:avLst/>
          </a:prstGeom>
          <a:noFill/>
        </p:spPr>
      </p:pic>
      <p:pic>
        <p:nvPicPr>
          <p:cNvPr id="10" name="Рисунок 9" descr="Erinaceus_europaeus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071670" y="5464875"/>
            <a:ext cx="928694" cy="695824"/>
          </a:xfrm>
          <a:prstGeom prst="rect">
            <a:avLst/>
          </a:prstGeom>
        </p:spPr>
      </p:pic>
      <p:pic>
        <p:nvPicPr>
          <p:cNvPr id="2053" name="Picture 5" descr="C:\Users\дом\AppData\Local\Microsoft\Windows\Temporary Internet Files\Content.IE5\F4E8QDMG\gifs-animales-zorro[1]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286644" y="3929066"/>
            <a:ext cx="1445447" cy="1886038"/>
          </a:xfrm>
          <a:prstGeom prst="rect">
            <a:avLst/>
          </a:prstGeom>
          <a:noFill/>
        </p:spPr>
      </p:pic>
      <p:pic>
        <p:nvPicPr>
          <p:cNvPr id="2057" name="Picture 9" descr="C:\Users\дом\AppData\Local\Microsoft\Windows\Temporary Internet Files\Content.IE5\2AMD7EZ8\at__daiske_by_azany-d7mqppc[1]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000364" y="3786190"/>
            <a:ext cx="1860408" cy="1165856"/>
          </a:xfrm>
          <a:prstGeom prst="rect">
            <a:avLst/>
          </a:prstGeom>
          <a:noFill/>
        </p:spPr>
      </p:pic>
      <p:pic>
        <p:nvPicPr>
          <p:cNvPr id="2058" name="Picture 10" descr="C:\Users\дом\AppData\Local\Microsoft\Windows\Temporary Internet Files\Content.IE5\E1VWZVFD\owl-reading[1]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572396" y="928670"/>
            <a:ext cx="933324" cy="860214"/>
          </a:xfrm>
          <a:prstGeom prst="rect">
            <a:avLst/>
          </a:prstGeom>
          <a:noFill/>
        </p:spPr>
      </p:pic>
      <p:pic>
        <p:nvPicPr>
          <p:cNvPr id="2060" name="Picture 12" descr="C:\Program Files\Microsoft Office\MEDIA\CAGCAT10\j0304933.wm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071802" y="5037418"/>
            <a:ext cx="1000132" cy="916704"/>
          </a:xfrm>
          <a:prstGeom prst="rect">
            <a:avLst/>
          </a:prstGeom>
          <a:noFill/>
        </p:spPr>
      </p:pic>
      <p:pic>
        <p:nvPicPr>
          <p:cNvPr id="19" name="Рисунок 18" descr="mole-740x477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000760" y="4286256"/>
            <a:ext cx="753593" cy="485762"/>
          </a:xfrm>
          <a:prstGeom prst="rect">
            <a:avLst/>
          </a:prstGeom>
        </p:spPr>
      </p:pic>
      <p:pic>
        <p:nvPicPr>
          <p:cNvPr id="11" name="Рисунок 10" descr="a_40c253cb.jp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500166" y="1000108"/>
            <a:ext cx="928694" cy="1285883"/>
          </a:xfrm>
          <a:prstGeom prst="rect">
            <a:avLst/>
          </a:prstGeom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82 -0.00764 C -0.02256 -0.00717 -0.03715 -0.00486 -0.05173 -0.00393 C -0.06492 0.00255 -0.07864 0.00162 -0.09218 0.00162 " pathEditMode="fixed" rAng="0" ptsTypes="ffA">
                                      <p:cBhvr>
                                        <p:cTn id="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00" y="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5312831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57158" y="571480"/>
            <a:ext cx="8572560" cy="5786454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4357694"/>
            <a:ext cx="3357586" cy="1000132"/>
          </a:xfrm>
        </p:spPr>
        <p:txBody>
          <a:bodyPr>
            <a:noAutofit/>
          </a:bodyPr>
          <a:lstStyle/>
          <a:p>
            <a:r>
              <a:rPr lang="ru-RU" sz="2000" dirty="0" smtClean="0"/>
              <a:t>- Я с Ёжиком согласен! -</a:t>
            </a:r>
            <a:br>
              <a:rPr lang="ru-RU" sz="2000" dirty="0" smtClean="0"/>
            </a:br>
            <a:r>
              <a:rPr lang="ru-RU" sz="2000" dirty="0" smtClean="0"/>
              <a:t>Сказал зевая Волк.- </a:t>
            </a:r>
            <a:br>
              <a:rPr lang="ru-RU" sz="2000" dirty="0" smtClean="0"/>
            </a:br>
            <a:r>
              <a:rPr lang="ru-RU" sz="2000" dirty="0" smtClean="0"/>
              <a:t>- А если б он работал, </a:t>
            </a:r>
            <a:br>
              <a:rPr lang="ru-RU" sz="2000" dirty="0" smtClean="0"/>
            </a:br>
            <a:r>
              <a:rPr lang="ru-RU" sz="2000" dirty="0" smtClean="0"/>
              <a:t>Какой в нём был бы толк?</a:t>
            </a:r>
            <a:br>
              <a:rPr lang="ru-RU" sz="2000" dirty="0" smtClean="0"/>
            </a:br>
            <a:r>
              <a:rPr lang="ru-RU" sz="2000" dirty="0" smtClean="0"/>
              <a:t>Когда гоню я зайца, </a:t>
            </a:r>
            <a:br>
              <a:rPr lang="ru-RU" sz="2000" dirty="0" smtClean="0"/>
            </a:br>
            <a:r>
              <a:rPr lang="ru-RU" sz="2000" dirty="0" smtClean="0"/>
              <a:t>Мне просто смысла нет </a:t>
            </a:r>
            <a:br>
              <a:rPr lang="ru-RU" sz="2000" dirty="0" smtClean="0"/>
            </a:br>
            <a:r>
              <a:rPr lang="ru-RU" sz="2000" dirty="0" smtClean="0"/>
              <a:t>Бежать на свет зелёный, </a:t>
            </a:r>
            <a:br>
              <a:rPr lang="ru-RU" sz="2000" dirty="0" smtClean="0"/>
            </a:br>
            <a:r>
              <a:rPr lang="ru-RU" sz="2000" dirty="0" smtClean="0"/>
              <a:t>Стоять на красный свет!</a:t>
            </a:r>
            <a:br>
              <a:rPr lang="ru-RU" sz="2000" dirty="0" smtClean="0"/>
            </a:br>
            <a:endParaRPr lang="ru-RU" sz="2000" b="1" dirty="0">
              <a:solidFill>
                <a:schemeClr val="tx1"/>
              </a:solidFill>
              <a:latin typeface="Times New Roman" pitchFamily="18" charset="0"/>
            </a:endParaRPr>
          </a:p>
        </p:txBody>
      </p:sp>
      <p:pic>
        <p:nvPicPr>
          <p:cNvPr id="1027" name="Picture 3" descr="C:\Users\дом\AppData\Local\Microsoft\Windows\Temporary Internet Files\Content.IE5\E1VWZVFD\светофор2[1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71604" y="1000108"/>
            <a:ext cx="805806" cy="1285860"/>
          </a:xfrm>
          <a:prstGeom prst="rect">
            <a:avLst/>
          </a:prstGeom>
          <a:noFill/>
        </p:spPr>
      </p:pic>
      <p:pic>
        <p:nvPicPr>
          <p:cNvPr id="10" name="Рисунок 9" descr="Erinaceus_europaeus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071670" y="5464875"/>
            <a:ext cx="928694" cy="695824"/>
          </a:xfrm>
          <a:prstGeom prst="rect">
            <a:avLst/>
          </a:prstGeom>
        </p:spPr>
      </p:pic>
      <p:pic>
        <p:nvPicPr>
          <p:cNvPr id="2053" name="Picture 5" descr="C:\Users\дом\AppData\Local\Microsoft\Windows\Temporary Internet Files\Content.IE5\F4E8QDMG\gifs-animales-zorro[1]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286644" y="3929066"/>
            <a:ext cx="1445447" cy="1886038"/>
          </a:xfrm>
          <a:prstGeom prst="rect">
            <a:avLst/>
          </a:prstGeom>
          <a:noFill/>
        </p:spPr>
      </p:pic>
      <p:pic>
        <p:nvPicPr>
          <p:cNvPr id="2057" name="Picture 9" descr="C:\Users\дом\AppData\Local\Microsoft\Windows\Temporary Internet Files\Content.IE5\2AMD7EZ8\at__daiske_by_azany-d7mqppc[1]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000364" y="3786190"/>
            <a:ext cx="1857388" cy="1163963"/>
          </a:xfrm>
          <a:prstGeom prst="rect">
            <a:avLst/>
          </a:prstGeom>
          <a:noFill/>
        </p:spPr>
      </p:pic>
      <p:pic>
        <p:nvPicPr>
          <p:cNvPr id="2058" name="Picture 10" descr="C:\Users\дом\AppData\Local\Microsoft\Windows\Temporary Internet Files\Content.IE5\E1VWZVFD\owl-reading[1]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572396" y="928670"/>
            <a:ext cx="933324" cy="860214"/>
          </a:xfrm>
          <a:prstGeom prst="rect">
            <a:avLst/>
          </a:prstGeom>
          <a:noFill/>
        </p:spPr>
      </p:pic>
      <p:pic>
        <p:nvPicPr>
          <p:cNvPr id="2060" name="Picture 12" descr="C:\Program Files\Microsoft Office\MEDIA\CAGCAT10\j0304933.wm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071801" y="5037416"/>
            <a:ext cx="1000133" cy="916705"/>
          </a:xfrm>
          <a:prstGeom prst="rect">
            <a:avLst/>
          </a:prstGeom>
          <a:noFill/>
        </p:spPr>
      </p:pic>
      <p:pic>
        <p:nvPicPr>
          <p:cNvPr id="19" name="Рисунок 18" descr="mole-740x477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000760" y="4286256"/>
            <a:ext cx="753593" cy="485762"/>
          </a:xfrm>
          <a:prstGeom prst="rect">
            <a:avLst/>
          </a:prstGeom>
        </p:spPr>
      </p:pic>
      <p:pic>
        <p:nvPicPr>
          <p:cNvPr id="11" name="Рисунок 10" descr="a_40c253cb.jp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500166" y="1000108"/>
            <a:ext cx="928694" cy="1285883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3.7037E-7 C 0.00642 -0.00046 0.01285 -0.00046 0.01927 -0.00116 C 0.02378 -0.00162 0.0276 -0.00694 0.03194 -0.00741 C 0.03802 -0.0081 0.04427 -0.00833 0.05052 -0.0088 C 0.05503 -0.00833 0.05989 -0.00995 0.06389 -0.00625 C 0.06719 -0.00324 0.06927 0.00069 0.07274 0.00255 C 0.07309 0.00393 0.07291 0.00556 0.07344 0.00648 C 0.07465 0.00856 0.07795 0.01134 0.07795 0.01157 C 0.0816 0.02037 0.07969 0.0169 0.08316 0.02268 C 0.0842 0.02801 0.08541 0.03032 0.08767 0.03403 C 0.08802 0.03588 0.0908 0.04792 0.09132 0.04907 C 0.09392 0.0544 0.09357 0.04954 0.09357 0.05301 " pathEditMode="relative" rAng="0" ptsTypes="fffffffffffA">
                                      <p:cBhvr>
                                        <p:cTn id="6" dur="3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00" y="2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5312831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57158" y="571480"/>
            <a:ext cx="8572560" cy="5786454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3143248"/>
            <a:ext cx="3357586" cy="1500198"/>
          </a:xfrm>
        </p:spPr>
        <p:txBody>
          <a:bodyPr>
            <a:noAutofit/>
          </a:bodyPr>
          <a:lstStyle/>
          <a:p>
            <a:r>
              <a:rPr lang="ru-RU" sz="2000" dirty="0" smtClean="0"/>
              <a:t> - И я,- сказал Зайчишка, -</a:t>
            </a:r>
            <a:br>
              <a:rPr lang="ru-RU" sz="2000" dirty="0" smtClean="0"/>
            </a:br>
            <a:r>
              <a:rPr lang="ru-RU" sz="2000" dirty="0" smtClean="0"/>
              <a:t>Когда уже бегу,</a:t>
            </a:r>
            <a:br>
              <a:rPr lang="ru-RU" sz="2000" dirty="0" smtClean="0"/>
            </a:br>
            <a:r>
              <a:rPr lang="ru-RU" sz="2000" dirty="0" smtClean="0"/>
              <a:t>Следить за светофором, </a:t>
            </a:r>
            <a:br>
              <a:rPr lang="ru-RU" sz="2000" dirty="0" smtClean="0"/>
            </a:br>
            <a:r>
              <a:rPr lang="ru-RU" sz="2000" dirty="0" smtClean="0"/>
              <a:t>Простите, не могу! </a:t>
            </a:r>
            <a:br>
              <a:rPr lang="ru-RU" sz="2000" dirty="0" smtClean="0"/>
            </a:br>
            <a:endParaRPr lang="ru-RU" sz="2000" b="1" dirty="0">
              <a:solidFill>
                <a:schemeClr val="tx1"/>
              </a:solidFill>
              <a:latin typeface="Times New Roman" pitchFamily="18" charset="0"/>
            </a:endParaRPr>
          </a:p>
        </p:txBody>
      </p:sp>
      <p:pic>
        <p:nvPicPr>
          <p:cNvPr id="1027" name="Picture 3" descr="C:\Users\дом\AppData\Local\Microsoft\Windows\Temporary Internet Files\Content.IE5\E1VWZVFD\светофор2[1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71604" y="1000108"/>
            <a:ext cx="805806" cy="1285860"/>
          </a:xfrm>
          <a:prstGeom prst="rect">
            <a:avLst/>
          </a:prstGeom>
          <a:noFill/>
        </p:spPr>
      </p:pic>
      <p:pic>
        <p:nvPicPr>
          <p:cNvPr id="10" name="Рисунок 9" descr="Erinaceus_europaeus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071670" y="5464876"/>
            <a:ext cx="928693" cy="695823"/>
          </a:xfrm>
          <a:prstGeom prst="rect">
            <a:avLst/>
          </a:prstGeom>
        </p:spPr>
      </p:pic>
      <p:pic>
        <p:nvPicPr>
          <p:cNvPr id="2053" name="Picture 5" descr="C:\Users\дом\AppData\Local\Microsoft\Windows\Temporary Internet Files\Content.IE5\F4E8QDMG\gifs-animales-zorro[1]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286644" y="3929066"/>
            <a:ext cx="1445447" cy="1886038"/>
          </a:xfrm>
          <a:prstGeom prst="rect">
            <a:avLst/>
          </a:prstGeom>
          <a:noFill/>
        </p:spPr>
      </p:pic>
      <p:pic>
        <p:nvPicPr>
          <p:cNvPr id="2057" name="Picture 9" descr="C:\Users\дом\AppData\Local\Microsoft\Windows\Temporary Internet Files\Content.IE5\2AMD7EZ8\at__daiske_by_azany-d7mqppc[1]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000364" y="3786190"/>
            <a:ext cx="1857388" cy="1163963"/>
          </a:xfrm>
          <a:prstGeom prst="rect">
            <a:avLst/>
          </a:prstGeom>
          <a:noFill/>
        </p:spPr>
      </p:pic>
      <p:pic>
        <p:nvPicPr>
          <p:cNvPr id="2058" name="Picture 10" descr="C:\Users\дом\AppData\Local\Microsoft\Windows\Temporary Internet Files\Content.IE5\E1VWZVFD\owl-reading[1]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572396" y="928670"/>
            <a:ext cx="933324" cy="860214"/>
          </a:xfrm>
          <a:prstGeom prst="rect">
            <a:avLst/>
          </a:prstGeom>
          <a:noFill/>
        </p:spPr>
      </p:pic>
      <p:pic>
        <p:nvPicPr>
          <p:cNvPr id="2060" name="Picture 12" descr="C:\Program Files\Microsoft Office\MEDIA\CAGCAT10\j0304933.wm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071802" y="5037418"/>
            <a:ext cx="1000132" cy="916704"/>
          </a:xfrm>
          <a:prstGeom prst="rect">
            <a:avLst/>
          </a:prstGeom>
          <a:noFill/>
        </p:spPr>
      </p:pic>
      <p:pic>
        <p:nvPicPr>
          <p:cNvPr id="19" name="Рисунок 18" descr="mole-740x477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000760" y="4286256"/>
            <a:ext cx="753593" cy="485762"/>
          </a:xfrm>
          <a:prstGeom prst="rect">
            <a:avLst/>
          </a:prstGeom>
        </p:spPr>
      </p:pic>
      <p:pic>
        <p:nvPicPr>
          <p:cNvPr id="11" name="Рисунок 10" descr="a_40c253cb.jp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500166" y="1000108"/>
            <a:ext cx="928694" cy="1285883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66667E-6 -7.40741E-6 C 0.00417 -0.00348 0.0033 -0.00904 0.00851 -0.01112 C 0.01112 -0.01714 0.01685 -0.01783 0.02171 -0.02015 C 0.02553 -0.01945 0.03126 -0.01899 0.0349 -0.01621 C 0.04393 -0.00927 0.03716 -0.01251 0.04341 -0.00996 C 0.04462 -0.00741 0.04584 -0.00487 0.04705 -0.00232 C 0.04775 -0.00116 0.04896 0.00138 0.04896 0.00138 C 0.05174 -0.00417 0.05105 -0.01135 0.05469 -0.01621 C 0.05695 -0.01922 0.06025 -0.02015 0.0632 -0.0213 C 0.06771 -0.02547 0.06858 -0.02501 0.07448 -0.02385 C 0.07848 -0.022 0.07709 -0.01922 0.08108 -0.0176 C 0.08178 -0.01621 0.08212 -0.01459 0.08299 -0.01366 C 0.08473 -0.01181 0.08855 -0.0088 0.08855 -0.0088 C 0.09063 -0.00116 0.08872 -0.00579 0.09046 -0.0088 C 0.09115 -0.00996 0.09237 -0.01042 0.09341 -0.01112 C 0.09393 -0.01366 0.09341 -0.01737 0.09514 -0.01876 C 0.09705 -0.02038 0.10087 -0.02385 0.10087 -0.02385 C 0.10678 -0.02339 0.11285 -0.02339 0.11876 -0.02246 C 0.12066 -0.02223 0.12448 -0.02015 0.12448 -0.02015 C 0.1257 -0.01482 0.12726 -0.01413 0.13108 -0.01251 C 0.13733 -0.00695 0.13594 -0.01019 0.13768 -0.00487 " pathEditMode="relative" ptsTypes="ffffffffffffffffffffA">
                                      <p:cBhvr>
                                        <p:cTn id="6" dur="3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5312831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57158" y="571480"/>
            <a:ext cx="8572560" cy="5786454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3143248"/>
            <a:ext cx="3357586" cy="1500198"/>
          </a:xfrm>
        </p:spPr>
        <p:txBody>
          <a:bodyPr>
            <a:noAutofit/>
          </a:bodyPr>
          <a:lstStyle/>
          <a:p>
            <a:r>
              <a:rPr lang="ru-RU" sz="2000" dirty="0" smtClean="0"/>
              <a:t>- У нас,- Лиса сказала,-</a:t>
            </a:r>
            <a:br>
              <a:rPr lang="ru-RU" sz="2000" dirty="0" smtClean="0"/>
            </a:br>
            <a:r>
              <a:rPr lang="ru-RU" sz="2000" dirty="0" smtClean="0"/>
              <a:t>Порядки здесь свои,</a:t>
            </a:r>
            <a:br>
              <a:rPr lang="ru-RU" sz="2000" dirty="0" smtClean="0"/>
            </a:br>
            <a:r>
              <a:rPr lang="ru-RU" sz="2000" dirty="0" smtClean="0"/>
              <a:t>И нам на перекрёстке </a:t>
            </a:r>
            <a:br>
              <a:rPr lang="ru-RU" sz="2000" dirty="0" smtClean="0"/>
            </a:br>
            <a:r>
              <a:rPr lang="ru-RU" sz="2000" dirty="0" smtClean="0"/>
              <a:t>Не нужен пост ГАИ! </a:t>
            </a:r>
            <a:br>
              <a:rPr lang="ru-RU" sz="2000" dirty="0" smtClean="0"/>
            </a:br>
            <a:endParaRPr lang="ru-RU" sz="2000" b="1" dirty="0">
              <a:solidFill>
                <a:schemeClr val="tx1"/>
              </a:solidFill>
              <a:latin typeface="Times New Roman" pitchFamily="18" charset="0"/>
            </a:endParaRPr>
          </a:p>
        </p:txBody>
      </p:sp>
      <p:pic>
        <p:nvPicPr>
          <p:cNvPr id="1027" name="Picture 3" descr="C:\Users\дом\AppData\Local\Microsoft\Windows\Temporary Internet Files\Content.IE5\E1VWZVFD\светофор2[1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71604" y="1000108"/>
            <a:ext cx="805806" cy="1285860"/>
          </a:xfrm>
          <a:prstGeom prst="rect">
            <a:avLst/>
          </a:prstGeom>
          <a:noFill/>
        </p:spPr>
      </p:pic>
      <p:pic>
        <p:nvPicPr>
          <p:cNvPr id="10" name="Рисунок 9" descr="Erinaceus_europaeus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071670" y="5464875"/>
            <a:ext cx="928695" cy="695826"/>
          </a:xfrm>
          <a:prstGeom prst="rect">
            <a:avLst/>
          </a:prstGeom>
        </p:spPr>
      </p:pic>
      <p:pic>
        <p:nvPicPr>
          <p:cNvPr id="2053" name="Picture 5" descr="C:\Users\дом\AppData\Local\Microsoft\Windows\Temporary Internet Files\Content.IE5\F4E8QDMG\gifs-animales-zorro[1]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286644" y="3929066"/>
            <a:ext cx="1445447" cy="1886038"/>
          </a:xfrm>
          <a:prstGeom prst="rect">
            <a:avLst/>
          </a:prstGeom>
          <a:noFill/>
        </p:spPr>
      </p:pic>
      <p:pic>
        <p:nvPicPr>
          <p:cNvPr id="2057" name="Picture 9" descr="C:\Users\дом\AppData\Local\Microsoft\Windows\Temporary Internet Files\Content.IE5\2AMD7EZ8\at__daiske_by_azany-d7mqppc[1]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000364" y="3786190"/>
            <a:ext cx="1860408" cy="1165856"/>
          </a:xfrm>
          <a:prstGeom prst="rect">
            <a:avLst/>
          </a:prstGeom>
          <a:noFill/>
        </p:spPr>
      </p:pic>
      <p:pic>
        <p:nvPicPr>
          <p:cNvPr id="2058" name="Picture 10" descr="C:\Users\дом\AppData\Local\Microsoft\Windows\Temporary Internet Files\Content.IE5\E1VWZVFD\owl-reading[1]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572396" y="928670"/>
            <a:ext cx="933324" cy="860214"/>
          </a:xfrm>
          <a:prstGeom prst="rect">
            <a:avLst/>
          </a:prstGeom>
          <a:noFill/>
        </p:spPr>
      </p:pic>
      <p:pic>
        <p:nvPicPr>
          <p:cNvPr id="2060" name="Picture 12" descr="C:\Program Files\Microsoft Office\MEDIA\CAGCAT10\j0304933.wm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071802" y="5037418"/>
            <a:ext cx="1000132" cy="916704"/>
          </a:xfrm>
          <a:prstGeom prst="rect">
            <a:avLst/>
          </a:prstGeom>
          <a:noFill/>
        </p:spPr>
      </p:pic>
      <p:pic>
        <p:nvPicPr>
          <p:cNvPr id="19" name="Рисунок 18" descr="mole-740x477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000760" y="4286256"/>
            <a:ext cx="753593" cy="485762"/>
          </a:xfrm>
          <a:prstGeom prst="rect">
            <a:avLst/>
          </a:prstGeom>
        </p:spPr>
      </p:pic>
      <p:pic>
        <p:nvPicPr>
          <p:cNvPr id="11" name="Рисунок 10" descr="a_40c253cb.jp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500166" y="1000108"/>
            <a:ext cx="928694" cy="1285883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2.22222E-6 C -0.00035 -0.0081 -0.00035 -0.01597 -0.00087 -0.02407 C -0.00105 -0.02546 -0.00087 -0.02777 -0.00191 -0.02777 C -0.00295 -0.02777 -0.00243 -0.02523 -0.00278 -0.02407 C -0.00174 -0.00578 -0.00295 -0.01365 3.05556E-6 -2.22222E-6 Z " pathEditMode="relative" ptsTypes="fffff">
                                      <p:cBhvr>
                                        <p:cTn id="6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5312831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57158" y="571480"/>
            <a:ext cx="8572560" cy="5786454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3143248"/>
            <a:ext cx="3357586" cy="1500198"/>
          </a:xfrm>
        </p:spPr>
        <p:txBody>
          <a:bodyPr>
            <a:noAutofit/>
          </a:bodyPr>
          <a:lstStyle/>
          <a:p>
            <a:r>
              <a:rPr lang="ru-RU" sz="2000" dirty="0" smtClean="0"/>
              <a:t>- Мне тоже он не нужен! -</a:t>
            </a:r>
            <a:br>
              <a:rPr lang="ru-RU" sz="2000" dirty="0" smtClean="0"/>
            </a:br>
            <a:r>
              <a:rPr lang="ru-RU" sz="2000" dirty="0" smtClean="0"/>
              <a:t>Сказал из норки Крот,-</a:t>
            </a:r>
            <a:br>
              <a:rPr lang="ru-RU" sz="2000" dirty="0" smtClean="0"/>
            </a:br>
            <a:r>
              <a:rPr lang="ru-RU" sz="2000" dirty="0" smtClean="0"/>
              <a:t>Я сам себе пророю </a:t>
            </a:r>
            <a:br>
              <a:rPr lang="ru-RU" sz="2000" dirty="0" smtClean="0"/>
            </a:br>
            <a:r>
              <a:rPr lang="ru-RU" sz="2000" dirty="0" smtClean="0"/>
              <a:t>Подземный переход! </a:t>
            </a:r>
            <a:br>
              <a:rPr lang="ru-RU" sz="2000" dirty="0" smtClean="0"/>
            </a:br>
            <a:endParaRPr lang="ru-RU" sz="2000" b="1" dirty="0">
              <a:solidFill>
                <a:schemeClr val="tx1"/>
              </a:solidFill>
              <a:latin typeface="Times New Roman" pitchFamily="18" charset="0"/>
            </a:endParaRPr>
          </a:p>
        </p:txBody>
      </p:sp>
      <p:pic>
        <p:nvPicPr>
          <p:cNvPr id="1027" name="Picture 3" descr="C:\Users\дом\AppData\Local\Microsoft\Windows\Temporary Internet Files\Content.IE5\E1VWZVFD\светофор2[1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71604" y="1000108"/>
            <a:ext cx="805806" cy="1285860"/>
          </a:xfrm>
          <a:prstGeom prst="rect">
            <a:avLst/>
          </a:prstGeom>
          <a:noFill/>
        </p:spPr>
      </p:pic>
      <p:pic>
        <p:nvPicPr>
          <p:cNvPr id="10" name="Рисунок 9" descr="Erinaceus_europaeus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071670" y="5464876"/>
            <a:ext cx="928693" cy="695823"/>
          </a:xfrm>
          <a:prstGeom prst="rect">
            <a:avLst/>
          </a:prstGeom>
        </p:spPr>
      </p:pic>
      <p:pic>
        <p:nvPicPr>
          <p:cNvPr id="2053" name="Picture 5" descr="C:\Users\дом\AppData\Local\Microsoft\Windows\Temporary Internet Files\Content.IE5\F4E8QDMG\gifs-animales-zorro[1]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286644" y="3929066"/>
            <a:ext cx="1445447" cy="1886038"/>
          </a:xfrm>
          <a:prstGeom prst="rect">
            <a:avLst/>
          </a:prstGeom>
          <a:noFill/>
        </p:spPr>
      </p:pic>
      <p:pic>
        <p:nvPicPr>
          <p:cNvPr id="2057" name="Picture 9" descr="C:\Users\дом\AppData\Local\Microsoft\Windows\Temporary Internet Files\Content.IE5\2AMD7EZ8\at__daiske_by_azany-d7mqppc[1]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000364" y="3786190"/>
            <a:ext cx="1860408" cy="1165856"/>
          </a:xfrm>
          <a:prstGeom prst="rect">
            <a:avLst/>
          </a:prstGeom>
          <a:noFill/>
        </p:spPr>
      </p:pic>
      <p:pic>
        <p:nvPicPr>
          <p:cNvPr id="2058" name="Picture 10" descr="C:\Users\дом\AppData\Local\Microsoft\Windows\Temporary Internet Files\Content.IE5\E1VWZVFD\owl-reading[1]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572396" y="928670"/>
            <a:ext cx="933324" cy="860214"/>
          </a:xfrm>
          <a:prstGeom prst="rect">
            <a:avLst/>
          </a:prstGeom>
          <a:noFill/>
        </p:spPr>
      </p:pic>
      <p:pic>
        <p:nvPicPr>
          <p:cNvPr id="2060" name="Picture 12" descr="C:\Program Files\Microsoft Office\MEDIA\CAGCAT10\j0304933.wm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071802" y="5037418"/>
            <a:ext cx="1000132" cy="916704"/>
          </a:xfrm>
          <a:prstGeom prst="rect">
            <a:avLst/>
          </a:prstGeom>
          <a:noFill/>
        </p:spPr>
      </p:pic>
      <p:pic>
        <p:nvPicPr>
          <p:cNvPr id="19" name="Рисунок 18" descr="mole-740x477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000760" y="4286256"/>
            <a:ext cx="753593" cy="485762"/>
          </a:xfrm>
          <a:prstGeom prst="rect">
            <a:avLst/>
          </a:prstGeom>
        </p:spPr>
      </p:pic>
      <p:pic>
        <p:nvPicPr>
          <p:cNvPr id="11" name="Рисунок 10" descr="a_40c253cb.jp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500166" y="1000108"/>
            <a:ext cx="928694" cy="1285883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2.59259E-6 C 0.00139 0.00648 0.00069 0.00625 0.00191 0.00116 C 0.00399 -0.00695 0.00191 0.00208 0.00382 -0.00648 C 0.00156 -0.0162 0.00486 -0.00347 -1.94444E-6 -2.59259E-6 Z " pathEditMode="relative" ptsTypes="ffff">
                                      <p:cBhvr>
                                        <p:cTn id="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5312831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57158" y="571480"/>
            <a:ext cx="8572560" cy="5786454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3143248"/>
            <a:ext cx="3357586" cy="1714512"/>
          </a:xfrm>
        </p:spPr>
        <p:txBody>
          <a:bodyPr>
            <a:noAutofit/>
          </a:bodyPr>
          <a:lstStyle/>
          <a:p>
            <a:r>
              <a:rPr lang="ru-RU" sz="2000" dirty="0" smtClean="0"/>
              <a:t>Услышав под собою </a:t>
            </a:r>
            <a:br>
              <a:rPr lang="ru-RU" sz="2000" dirty="0" smtClean="0"/>
            </a:br>
            <a:r>
              <a:rPr lang="ru-RU" sz="2000" dirty="0" smtClean="0"/>
              <a:t>Разумные слова,</a:t>
            </a:r>
            <a:br>
              <a:rPr lang="ru-RU" sz="2000" dirty="0" smtClean="0"/>
            </a:br>
            <a:r>
              <a:rPr lang="ru-RU" sz="2000" dirty="0" smtClean="0"/>
              <a:t>- Я вообще летаю! -</a:t>
            </a:r>
            <a:br>
              <a:rPr lang="ru-RU" sz="2000" dirty="0" smtClean="0"/>
            </a:br>
            <a:r>
              <a:rPr lang="ru-RU" sz="2000" dirty="0" err="1" smtClean="0"/>
              <a:t>Прогукала</a:t>
            </a:r>
            <a:r>
              <a:rPr lang="ru-RU" sz="2000" dirty="0" smtClean="0"/>
              <a:t> Сова.-</a:t>
            </a:r>
            <a:br>
              <a:rPr lang="ru-RU" sz="2000" dirty="0" smtClean="0"/>
            </a:br>
            <a:r>
              <a:rPr lang="ru-RU" sz="2000" dirty="0" smtClean="0"/>
              <a:t>И мне совсем не нужно </a:t>
            </a:r>
            <a:br>
              <a:rPr lang="ru-RU" sz="2000" dirty="0" smtClean="0"/>
            </a:br>
            <a:r>
              <a:rPr lang="ru-RU" sz="2000" dirty="0" smtClean="0"/>
              <a:t>На красный свет глядеть, </a:t>
            </a:r>
            <a:br>
              <a:rPr lang="ru-RU" sz="2000" dirty="0" smtClean="0"/>
            </a:br>
            <a:r>
              <a:rPr lang="ru-RU" sz="2000" dirty="0" smtClean="0"/>
              <a:t>Когда я перекрёсток </a:t>
            </a:r>
            <a:br>
              <a:rPr lang="ru-RU" sz="2000" dirty="0" smtClean="0"/>
            </a:br>
            <a:r>
              <a:rPr lang="ru-RU" sz="2000" dirty="0" smtClean="0"/>
              <a:t>Могу перелететь.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</a:endParaRPr>
          </a:p>
        </p:txBody>
      </p:sp>
      <p:pic>
        <p:nvPicPr>
          <p:cNvPr id="1027" name="Picture 3" descr="C:\Users\дом\AppData\Local\Microsoft\Windows\Temporary Internet Files\Content.IE5\E1VWZVFD\светофор2[1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71604" y="1000108"/>
            <a:ext cx="805806" cy="1285860"/>
          </a:xfrm>
          <a:prstGeom prst="rect">
            <a:avLst/>
          </a:prstGeom>
          <a:noFill/>
        </p:spPr>
      </p:pic>
      <p:pic>
        <p:nvPicPr>
          <p:cNvPr id="10" name="Рисунок 9" descr="Erinaceus_europaeus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071670" y="5464876"/>
            <a:ext cx="928694" cy="695824"/>
          </a:xfrm>
          <a:prstGeom prst="rect">
            <a:avLst/>
          </a:prstGeom>
        </p:spPr>
      </p:pic>
      <p:pic>
        <p:nvPicPr>
          <p:cNvPr id="2053" name="Picture 5" descr="C:\Users\дом\AppData\Local\Microsoft\Windows\Temporary Internet Files\Content.IE5\F4E8QDMG\gifs-animales-zorro[1]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286644" y="3929066"/>
            <a:ext cx="1445447" cy="1886038"/>
          </a:xfrm>
          <a:prstGeom prst="rect">
            <a:avLst/>
          </a:prstGeom>
          <a:noFill/>
        </p:spPr>
      </p:pic>
      <p:pic>
        <p:nvPicPr>
          <p:cNvPr id="2057" name="Picture 9" descr="C:\Users\дом\AppData\Local\Microsoft\Windows\Temporary Internet Files\Content.IE5\2AMD7EZ8\at__daiske_by_azany-d7mqppc[1]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000364" y="3786190"/>
            <a:ext cx="1860408" cy="1165856"/>
          </a:xfrm>
          <a:prstGeom prst="rect">
            <a:avLst/>
          </a:prstGeom>
          <a:noFill/>
        </p:spPr>
      </p:pic>
      <p:pic>
        <p:nvPicPr>
          <p:cNvPr id="2058" name="Picture 10" descr="C:\Users\дом\AppData\Local\Microsoft\Windows\Temporary Internet Files\Content.IE5\E1VWZVFD\owl-reading[1]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572396" y="928670"/>
            <a:ext cx="933324" cy="860214"/>
          </a:xfrm>
          <a:prstGeom prst="rect">
            <a:avLst/>
          </a:prstGeom>
          <a:noFill/>
        </p:spPr>
      </p:pic>
      <p:pic>
        <p:nvPicPr>
          <p:cNvPr id="2060" name="Picture 12" descr="C:\Program Files\Microsoft Office\MEDIA\CAGCAT10\j0304933.wm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071802" y="5037418"/>
            <a:ext cx="1000132" cy="916704"/>
          </a:xfrm>
          <a:prstGeom prst="rect">
            <a:avLst/>
          </a:prstGeom>
          <a:noFill/>
        </p:spPr>
      </p:pic>
      <p:pic>
        <p:nvPicPr>
          <p:cNvPr id="19" name="Рисунок 18" descr="mole-740x477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000760" y="4286256"/>
            <a:ext cx="753593" cy="485762"/>
          </a:xfrm>
          <a:prstGeom prst="rect">
            <a:avLst/>
          </a:prstGeom>
        </p:spPr>
      </p:pic>
      <p:pic>
        <p:nvPicPr>
          <p:cNvPr id="13" name="Рисунок 12" descr="a_40c253cb.jp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500166" y="1000108"/>
            <a:ext cx="928694" cy="1285883"/>
          </a:xfrm>
          <a:prstGeom prst="rect">
            <a:avLst/>
          </a:prstGeom>
        </p:spPr>
      </p:pic>
    </p:spTree>
  </p:cSld>
  <p:clrMapOvr>
    <a:masterClrMapping/>
  </p:clrMapOvr>
  <p:transition spd="slow" advClick="0" advTm="9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5.55556E-6 C -0.00208 0.04953 -0.00087 0.06041 -0.00278 0.03263 C -0.00261 0.02754 -0.00226 0.00347 -0.00104 -0.00626 C 0.00017 -0.01621 0.0033 -0.02616 0.00469 -0.03635 C 0.00417 -0.01251 0.00538 0.01134 -0.00104 0.03402 C -0.00295 0.04814 -0.00191 0.04235 -0.00382 0.05161 C -0.00695 0.09097 -0.00504 0.07661 -0.0066 0.04536 C -0.00712 0.03564 -0.00851 0.02453 -0.01042 0.01504 C -0.01007 0.00717 -0.0099 -0.00093 -0.00938 -0.0088 C -0.00903 -0.01436 -0.0066 -0.01991 -0.0066 -0.02524 " pathEditMode="relative" ptsTypes="fffffffffA">
                                      <p:cBhvr>
                                        <p:cTn id="6" dur="5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5312831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57158" y="571480"/>
            <a:ext cx="8572560" cy="5786454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3286124"/>
            <a:ext cx="3357586" cy="1643074"/>
          </a:xfrm>
        </p:spPr>
        <p:txBody>
          <a:bodyPr>
            <a:noAutofit/>
          </a:bodyPr>
          <a:lstStyle/>
          <a:p>
            <a:r>
              <a:rPr lang="ru-RU" sz="2000" dirty="0" smtClean="0"/>
              <a:t>Осталось всё, как было. </a:t>
            </a:r>
            <a:br>
              <a:rPr lang="ru-RU" sz="2000" dirty="0" smtClean="0"/>
            </a:br>
            <a:r>
              <a:rPr lang="ru-RU" sz="2000" dirty="0" smtClean="0"/>
              <a:t>Шумит дремучий бор. </a:t>
            </a:r>
            <a:br>
              <a:rPr lang="ru-RU" sz="2000" dirty="0" smtClean="0"/>
            </a:br>
            <a:r>
              <a:rPr lang="ru-RU" sz="2000" dirty="0" smtClean="0"/>
              <a:t>Качается на  ветке</a:t>
            </a:r>
            <a:br>
              <a:rPr lang="ru-RU" sz="2000" dirty="0" smtClean="0"/>
            </a:br>
            <a:r>
              <a:rPr lang="ru-RU" sz="2000" dirty="0" smtClean="0"/>
              <a:t>Бездельник-светофор...</a:t>
            </a:r>
            <a:br>
              <a:rPr lang="ru-RU" sz="2000" dirty="0" smtClean="0"/>
            </a:br>
            <a:endParaRPr lang="ru-RU" sz="2000" b="1" dirty="0">
              <a:solidFill>
                <a:schemeClr val="tx1"/>
              </a:solidFill>
              <a:latin typeface="Times New Roman" pitchFamily="18" charset="0"/>
            </a:endParaRPr>
          </a:p>
        </p:txBody>
      </p:sp>
      <p:pic>
        <p:nvPicPr>
          <p:cNvPr id="1027" name="Picture 3" descr="C:\Users\дом\AppData\Local\Microsoft\Windows\Temporary Internet Files\Content.IE5\E1VWZVFD\светофор2[1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71604" y="1000108"/>
            <a:ext cx="805806" cy="1285860"/>
          </a:xfrm>
          <a:prstGeom prst="rect">
            <a:avLst/>
          </a:prstGeom>
          <a:noFill/>
        </p:spPr>
      </p:pic>
      <p:pic>
        <p:nvPicPr>
          <p:cNvPr id="5" name="Рисунок 4" descr="a_40c253cb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00166" y="1000108"/>
            <a:ext cx="928694" cy="1285883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age013_12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85720" y="2000240"/>
            <a:ext cx="8201136" cy="4572032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14282" y="2214554"/>
            <a:ext cx="3471858" cy="4500594"/>
          </a:xfrm>
        </p:spPr>
        <p:txBody>
          <a:bodyPr>
            <a:normAutofit/>
          </a:bodyPr>
          <a:lstStyle/>
          <a:p>
            <a:r>
              <a:rPr lang="ru-RU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00B050"/>
                </a:solidFill>
              </a:rPr>
              <a:t/>
            </a:r>
            <a:br>
              <a:rPr lang="ru-RU" dirty="0" smtClean="0">
                <a:solidFill>
                  <a:srgbClr val="00B050"/>
                </a:solidFill>
              </a:rPr>
            </a:br>
            <a:r>
              <a:rPr lang="ru-RU" dirty="0" smtClean="0">
                <a:solidFill>
                  <a:srgbClr val="00B050"/>
                </a:solidFill>
              </a:rPr>
              <a:t/>
            </a:r>
            <a:br>
              <a:rPr lang="ru-RU" dirty="0" smtClean="0">
                <a:solidFill>
                  <a:srgbClr val="00B050"/>
                </a:solidFill>
              </a:rPr>
            </a:br>
            <a:endParaRPr lang="ru-RU" sz="1600" dirty="0">
              <a:solidFill>
                <a:srgbClr val="00B05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85918" y="285728"/>
            <a:ext cx="550072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Но мы с тобой не зайцы, не волки и кроты –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Хожу я на работу, и в садик ходишь ты.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 мимо мчат машины – стальные муравьи.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 нам на перекрёстках нужны посты ГАИ!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Они нам помогают, нас учат с малых лет: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Шагать на свет зелёный, стоять на красный свет!</a:t>
            </a:r>
          </a:p>
          <a:p>
            <a:endParaRPr lang="ru-RU" dirty="0"/>
          </a:p>
        </p:txBody>
      </p:sp>
      <p:pic>
        <p:nvPicPr>
          <p:cNvPr id="6" name="street4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2786050" y="2928934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35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462</TotalTime>
  <Words>162</Words>
  <Application>Microsoft Office PowerPoint</Application>
  <PresentationFormat>Экран (4:3)</PresentationFormat>
  <Paragraphs>35</Paragraphs>
  <Slides>11</Slides>
  <Notes>9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Бумажная</vt:lpstr>
      <vt:lpstr>презентация</vt:lpstr>
      <vt:lpstr>В лесу, где все без  правил Ходили до сих пор,  Однажды появился  Дорожный светофор. Откуда-то с дороги  Принёс его Медведь. </vt:lpstr>
      <vt:lpstr>  И звери прибежали  На технику смотреть.</vt:lpstr>
      <vt:lpstr>  И первым начал Ёжик:  - Какая ерунда!  Нужны для светофора  И ток, и провода. А если он не будет  Как следует гореть,  То нам на эту штуку  Не стоит и смотреть! </vt:lpstr>
      <vt:lpstr>- Я с Ёжиком согласен! - Сказал зевая Волк.-  - А если б он работал,  Какой в нём был бы толк? Когда гоню я зайца,  Мне просто смысла нет  Бежать на свет зелёный,  Стоять на красный свет! </vt:lpstr>
      <vt:lpstr> - И я,- сказал Зайчишка, - Когда уже бегу, Следить за светофором,  Простите, не могу!  </vt:lpstr>
      <vt:lpstr>- У нас,- Лиса сказала,- Порядки здесь свои, И нам на перекрёстке  Не нужен пост ГАИ!  </vt:lpstr>
      <vt:lpstr>- Мне тоже он не нужен! - Сказал из норки Крот,- Я сам себе пророю  Подземный переход!  </vt:lpstr>
      <vt:lpstr>Услышав под собою  Разумные слова, - Я вообще летаю! - Прогукала Сова.- И мне совсем не нужно  На красный свет глядеть,  Когда я перекрёсток  Могу перелететь.</vt:lpstr>
      <vt:lpstr>Осталось всё, как было.  Шумит дремучий бор.  Качается на  ветке Бездельник-светофор... </vt:lpstr>
      <vt:lpstr> 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дом</dc:creator>
  <cp:lastModifiedBy>Дарья Сигулина</cp:lastModifiedBy>
  <cp:revision>48</cp:revision>
  <dcterms:created xsi:type="dcterms:W3CDTF">2015-11-12T15:06:57Z</dcterms:created>
  <dcterms:modified xsi:type="dcterms:W3CDTF">2026-04-14T07:12:12Z</dcterms:modified>
</cp:coreProperties>
</file>