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9" r:id="rId8"/>
    <p:sldId id="271" r:id="rId9"/>
    <p:sldId id="272" r:id="rId10"/>
    <p:sldId id="262" r:id="rId11"/>
    <p:sldId id="273" r:id="rId12"/>
    <p:sldId id="275" r:id="rId13"/>
    <p:sldId id="263" r:id="rId14"/>
    <p:sldId id="277" r:id="rId15"/>
    <p:sldId id="278" r:id="rId16"/>
    <p:sldId id="289" r:id="rId17"/>
    <p:sldId id="290" r:id="rId18"/>
    <p:sldId id="292" r:id="rId19"/>
    <p:sldId id="295" r:id="rId20"/>
    <p:sldId id="296" r:id="rId21"/>
    <p:sldId id="298" r:id="rId22"/>
    <p:sldId id="293" r:id="rId23"/>
    <p:sldId id="299" r:id="rId24"/>
    <p:sldId id="280" r:id="rId25"/>
    <p:sldId id="301" r:id="rId26"/>
    <p:sldId id="302" r:id="rId27"/>
    <p:sldId id="282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E2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3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2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12825-7604-4D21-A5FB-14BB0D54A18E}" type="datetimeFigureOut">
              <a:rPr lang="ru-RU" smtClean="0"/>
              <a:t>25.11.2025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46CA-8E5F-430A-B0AA-D231E0024F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072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12825-7604-4D21-A5FB-14BB0D54A18E}" type="datetimeFigureOut">
              <a:rPr lang="ru-RU" smtClean="0"/>
              <a:t>25.11.2025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46CA-8E5F-430A-B0AA-D231E0024F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192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12825-7604-4D21-A5FB-14BB0D54A18E}" type="datetimeFigureOut">
              <a:rPr lang="ru-RU" smtClean="0"/>
              <a:t>25.11.2025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46CA-8E5F-430A-B0AA-D231E0024F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184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12825-7604-4D21-A5FB-14BB0D54A18E}" type="datetimeFigureOut">
              <a:rPr lang="ru-RU" smtClean="0"/>
              <a:t>25.11.2025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46CA-8E5F-430A-B0AA-D231E0024F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578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12825-7604-4D21-A5FB-14BB0D54A18E}" type="datetimeFigureOut">
              <a:rPr lang="ru-RU" smtClean="0"/>
              <a:t>25.11.2025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46CA-8E5F-430A-B0AA-D231E0024F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331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12825-7604-4D21-A5FB-14BB0D54A18E}" type="datetimeFigureOut">
              <a:rPr lang="ru-RU" smtClean="0"/>
              <a:t>25.11.2025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46CA-8E5F-430A-B0AA-D231E0024F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577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12825-7604-4D21-A5FB-14BB0D54A18E}" type="datetimeFigureOut">
              <a:rPr lang="ru-RU" smtClean="0"/>
              <a:t>25.11.2025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46CA-8E5F-430A-B0AA-D231E0024F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624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12825-7604-4D21-A5FB-14BB0D54A18E}" type="datetimeFigureOut">
              <a:rPr lang="ru-RU" smtClean="0"/>
              <a:t>25.11.2025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46CA-8E5F-430A-B0AA-D231E0024F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3512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12825-7604-4D21-A5FB-14BB0D54A18E}" type="datetimeFigureOut">
              <a:rPr lang="ru-RU" smtClean="0"/>
              <a:t>25.11.2025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46CA-8E5F-430A-B0AA-D231E0024F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534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12825-7604-4D21-A5FB-14BB0D54A18E}" type="datetimeFigureOut">
              <a:rPr lang="ru-RU" smtClean="0"/>
              <a:t>25.11.2025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46CA-8E5F-430A-B0AA-D231E0024F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858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12825-7604-4D21-A5FB-14BB0D54A18E}" type="datetimeFigureOut">
              <a:rPr lang="ru-RU" smtClean="0"/>
              <a:t>25.11.2025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C46CA-8E5F-430A-B0AA-D231E0024F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552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70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12825-7604-4D21-A5FB-14BB0D54A18E}" type="datetimeFigureOut">
              <a:rPr lang="ru-RU" smtClean="0"/>
              <a:t>25.11.2025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C46CA-8E5F-430A-B0AA-D231E0024F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050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0484" y="400620"/>
            <a:ext cx="11553713" cy="5712311"/>
          </a:xfrm>
        </p:spPr>
        <p:txBody>
          <a:bodyPr>
            <a:noAutofit/>
          </a:bodyPr>
          <a:lstStyle/>
          <a:p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Анализ работы и перспективы развития образовательного учреждения </a:t>
            </a:r>
            <a:b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на 2024-2025 </a:t>
            </a:r>
            <a:b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учебный год</a:t>
            </a:r>
          </a:p>
        </p:txBody>
      </p:sp>
    </p:spTree>
    <p:extLst>
      <p:ext uri="{BB962C8B-B14F-4D97-AF65-F5344CB8AC3E}">
        <p14:creationId xmlns:p14="http://schemas.microsoft.com/office/powerpoint/2010/main" val="4164011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9919" y="1551009"/>
            <a:ext cx="11794602" cy="4444678"/>
          </a:xfrm>
          <a:noFill/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Реализация плана деятельности и основные аспекты развития </a:t>
            </a:r>
            <a:b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Станции юных туристов «Странник» </a:t>
            </a:r>
            <a:b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 2023-2024 учебном году</a:t>
            </a:r>
          </a:p>
        </p:txBody>
      </p:sp>
    </p:spTree>
    <p:extLst>
      <p:ext uri="{BB962C8B-B14F-4D97-AF65-F5344CB8AC3E}">
        <p14:creationId xmlns:p14="http://schemas.microsoft.com/office/powerpoint/2010/main" val="2897799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56781"/>
            <a:ext cx="10515600" cy="74604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Arial Black" panose="020B0A04020102020204" pitchFamily="34" charset="0"/>
              </a:rPr>
              <a:t>Организация образовательного процесса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23685"/>
            <a:ext cx="10956403" cy="5123667"/>
          </a:xfrm>
        </p:spPr>
        <p:txBody>
          <a:bodyPr/>
          <a:lstStyle/>
          <a:p>
            <a:pPr marL="0" indent="0">
              <a:buNone/>
            </a:pPr>
            <a:r>
              <a:rPr lang="ru-RU" sz="3200" b="1" dirty="0"/>
              <a:t>Введено персонифицированное обучение в 2023-2024 </a:t>
            </a:r>
            <a:r>
              <a:rPr lang="ru-RU" sz="3200" b="1" dirty="0" err="1"/>
              <a:t>уч.г</a:t>
            </a:r>
            <a:r>
              <a:rPr lang="ru-RU" sz="3200" b="1" dirty="0"/>
              <a:t>.</a:t>
            </a:r>
          </a:p>
          <a:p>
            <a:r>
              <a:rPr lang="ru-RU" sz="3200" dirty="0"/>
              <a:t>по сертификатам – </a:t>
            </a:r>
            <a:r>
              <a:rPr lang="ru-RU" sz="3200" u="sng" dirty="0"/>
              <a:t>300 чел. (346)</a:t>
            </a:r>
          </a:p>
          <a:p>
            <a:r>
              <a:rPr lang="ru-RU" sz="3200" dirty="0"/>
              <a:t>по муниципальному заданию – </a:t>
            </a:r>
            <a:r>
              <a:rPr lang="ru-RU" sz="3200" u="sng" dirty="0"/>
              <a:t>493 чел</a:t>
            </a:r>
            <a:r>
              <a:rPr lang="ru-RU" sz="3200" dirty="0"/>
              <a:t>.</a:t>
            </a:r>
          </a:p>
          <a:p>
            <a:pPr marL="0" indent="0">
              <a:buNone/>
            </a:pPr>
            <a:r>
              <a:rPr lang="ru-RU" sz="3200" b="1" dirty="0"/>
              <a:t>Всего обучающихся: </a:t>
            </a:r>
            <a:r>
              <a:rPr lang="ru-RU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839 человек</a:t>
            </a:r>
            <a:r>
              <a:rPr lang="ru-RU" sz="3200" b="1" dirty="0"/>
              <a:t>.</a:t>
            </a:r>
          </a:p>
          <a:p>
            <a:pPr>
              <a:buFontTx/>
              <a:buChar char="-"/>
            </a:pPr>
            <a:r>
              <a:rPr lang="ru-RU" sz="3200" dirty="0"/>
              <a:t>туристско-краеведческая направленность – 356 чел.;</a:t>
            </a:r>
          </a:p>
          <a:p>
            <a:pPr>
              <a:buFontTx/>
              <a:buChar char="-"/>
            </a:pPr>
            <a:r>
              <a:rPr lang="ru-RU" sz="3200" dirty="0"/>
              <a:t>естественно-научная направленность – 286 чел.;</a:t>
            </a:r>
          </a:p>
          <a:p>
            <a:pPr>
              <a:buFontTx/>
              <a:buChar char="-"/>
            </a:pPr>
            <a:r>
              <a:rPr lang="ru-RU" sz="3200" dirty="0"/>
              <a:t>социально-гуманитарная направленность – 102 чел.;</a:t>
            </a:r>
          </a:p>
          <a:p>
            <a:pPr>
              <a:buFontTx/>
              <a:buChar char="-"/>
            </a:pPr>
            <a:r>
              <a:rPr lang="ru-RU" sz="3200" dirty="0"/>
              <a:t>художественная направленность – 95 чел.</a:t>
            </a:r>
          </a:p>
          <a:p>
            <a:pPr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9538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90204"/>
            <a:ext cx="4693920" cy="1235396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latin typeface="Arial Black" panose="020B0A04020102020204" pitchFamily="34" charset="0"/>
              </a:rPr>
              <a:t>Программное обеспечение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7520" y="2650657"/>
            <a:ext cx="3738880" cy="155135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000" u="sng" dirty="0"/>
              <a:t>22 программы</a:t>
            </a:r>
            <a:r>
              <a:rPr lang="ru-RU" sz="4000" dirty="0"/>
              <a:t>, </a:t>
            </a:r>
          </a:p>
          <a:p>
            <a:pPr marL="0" indent="0">
              <a:buNone/>
            </a:pPr>
            <a:r>
              <a:rPr lang="ru-RU" sz="4000" dirty="0"/>
              <a:t>из них 15 по сертификатам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309" t="19477" r="21103" b="6405"/>
          <a:stretch/>
        </p:blipFill>
        <p:spPr>
          <a:xfrm>
            <a:off x="4693920" y="128950"/>
            <a:ext cx="7211209" cy="6594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975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0645"/>
            <a:ext cx="10515600" cy="843915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latin typeface="Arial Black" panose="020B0A04020102020204" pitchFamily="34" charset="0"/>
              </a:rPr>
              <a:t>Методическая работа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3804922"/>
            <a:ext cx="4318000" cy="287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2480" y="924560"/>
            <a:ext cx="4320543" cy="2880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160" y="924560"/>
            <a:ext cx="3403600" cy="27267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269" t="22814" r="8942" b="9038"/>
          <a:stretch/>
        </p:blipFill>
        <p:spPr>
          <a:xfrm>
            <a:off x="5450495" y="3804922"/>
            <a:ext cx="6429088" cy="2951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80707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2795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Arial Black" panose="020B0A04020102020204" pitchFamily="34" charset="0"/>
              </a:rPr>
              <a:t>Муниципальные конкурсные мероприятия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040" y="4985385"/>
            <a:ext cx="5308600" cy="1679575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Муниципальный этап Всероссийского фестиваля «Праздник </a:t>
            </a:r>
            <a:r>
              <a:rPr lang="ru-RU" dirty="0" err="1"/>
              <a:t>Эколят</a:t>
            </a:r>
            <a:r>
              <a:rPr lang="ru-RU" dirty="0"/>
              <a:t> – молодых защитников природы»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040" y="1523999"/>
            <a:ext cx="5308600" cy="32369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3059" y="1523998"/>
            <a:ext cx="4314624" cy="32369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6266071" y="5147027"/>
            <a:ext cx="5308600" cy="1679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/>
              <a:t>Муниципальный конкурс рисунков «Тихое зимовье»</a:t>
            </a:r>
          </a:p>
        </p:txBody>
      </p:sp>
    </p:spTree>
    <p:extLst>
      <p:ext uri="{BB962C8B-B14F-4D97-AF65-F5344CB8AC3E}">
        <p14:creationId xmlns:p14="http://schemas.microsoft.com/office/powerpoint/2010/main" val="28677564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2795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Arial Black" panose="020B0A04020102020204" pitchFamily="34" charset="0"/>
              </a:rPr>
              <a:t>Муниципальные конкурсные мероприятия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040" y="4985385"/>
            <a:ext cx="5308600" cy="1679575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Муниципальная научная конференция учащихся «Отечество»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6398151" y="4985385"/>
            <a:ext cx="5308600" cy="1679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/>
              <a:t>Муниципальный конкурс исследовательских работ «Моя малая родина: природа, культура, этнос»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040" y="1248092"/>
            <a:ext cx="5440679" cy="3627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6071" y="1248092"/>
            <a:ext cx="5440680" cy="3627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70587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2795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Arial Black" panose="020B0A04020102020204" pitchFamily="34" charset="0"/>
              </a:rPr>
              <a:t>Муниципальные конкурсные мероприятия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040" y="5029835"/>
            <a:ext cx="5308600" cy="1679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Муниципальный этап Всероссийского конкурса рисунков «</a:t>
            </a:r>
            <a:r>
              <a:rPr lang="ru-RU" dirty="0" err="1"/>
              <a:t>Эколята</a:t>
            </a:r>
            <a:r>
              <a:rPr lang="ru-RU" dirty="0"/>
              <a:t> – друзья и защитники природы»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6438791" y="5029835"/>
            <a:ext cx="5308600" cy="11207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/>
              <a:t>Муниципальный экологический конкурс «Тропинка»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040" y="1447628"/>
            <a:ext cx="5226215" cy="3582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2720" y="1447628"/>
            <a:ext cx="5304846" cy="3536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48985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2795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Arial Black" panose="020B0A04020102020204" pitchFamily="34" charset="0"/>
              </a:rPr>
              <a:t>Муниципальные конкурсные мероприятия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3360" y="5240970"/>
            <a:ext cx="5308600" cy="12573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Муниципальные соревнования «Школа безопасности»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6379210" y="5163819"/>
            <a:ext cx="5308600" cy="14116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/>
              <a:t>Муниципальный экологический конкурс «Экологический маршрут»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9210" y="1137920"/>
            <a:ext cx="5591810" cy="3727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" y="1535538"/>
            <a:ext cx="5895888" cy="33302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845508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00965"/>
            <a:ext cx="10515600" cy="610235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Массовые мероприятия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10637" y="6364940"/>
            <a:ext cx="2900082" cy="4008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«Фестиваль профессий»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106" y="711200"/>
            <a:ext cx="3626223" cy="24174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11840" y="3110752"/>
            <a:ext cx="31107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Городской праздник «Здравствуй, школа!»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357" t="21569" r="5138" b="7059"/>
          <a:stretch/>
        </p:blipFill>
        <p:spPr>
          <a:xfrm>
            <a:off x="7310719" y="721551"/>
            <a:ext cx="4459940" cy="23967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8698022" y="3110752"/>
            <a:ext cx="18483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/>
              <a:t>«День матери»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147" y="3818639"/>
            <a:ext cx="3404944" cy="25537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8631" y="3818638"/>
            <a:ext cx="3408872" cy="2556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2995" y="3818638"/>
            <a:ext cx="3415992" cy="25619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1984" y="1135529"/>
            <a:ext cx="3167080" cy="156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304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00965"/>
            <a:ext cx="10515600" cy="610235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Массовые мероприятия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10069" y="6279903"/>
            <a:ext cx="2725728" cy="3703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/>
              <a:t>Рождественская ёлочка</a:t>
            </a:r>
            <a:endParaRPr lang="ru-RU" sz="2400" dirty="0"/>
          </a:p>
          <a:p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222" b="6274"/>
          <a:stretch/>
        </p:blipFill>
        <p:spPr>
          <a:xfrm>
            <a:off x="308227" y="711200"/>
            <a:ext cx="5142314" cy="2299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08227" y="294202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Туристско-краеведческое мероприятие </a:t>
            </a:r>
          </a:p>
          <a:p>
            <a:r>
              <a:rPr lang="ru-RU" dirty="0"/>
              <a:t>«Фестиваль Путешественников»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4902"/>
          <a:stretch/>
        </p:blipFill>
        <p:spPr>
          <a:xfrm>
            <a:off x="6654445" y="707103"/>
            <a:ext cx="4712802" cy="2303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6984164" y="2970521"/>
            <a:ext cx="45775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Новогодний </a:t>
            </a:r>
            <a:r>
              <a:rPr lang="ru-RU" dirty="0" err="1"/>
              <a:t>квест</a:t>
            </a:r>
            <a:r>
              <a:rPr lang="ru-RU" dirty="0"/>
              <a:t>-представление </a:t>
            </a:r>
          </a:p>
          <a:p>
            <a:r>
              <a:rPr lang="ru-RU" dirty="0"/>
              <a:t>«Мир без чудес или Ход Чёрной королевы»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882"/>
          <a:stretch/>
        </p:blipFill>
        <p:spPr>
          <a:xfrm>
            <a:off x="2206664" y="3620949"/>
            <a:ext cx="3130195" cy="30933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69657" y="5956737"/>
            <a:ext cx="26119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Башкирский Новый год «В гостях у Кыш </a:t>
            </a:r>
            <a:r>
              <a:rPr lang="ru-RU" dirty="0" err="1"/>
              <a:t>Бабая</a:t>
            </a:r>
            <a:r>
              <a:rPr lang="ru-RU" dirty="0"/>
              <a:t>»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752" b="16601"/>
          <a:stretch/>
        </p:blipFill>
        <p:spPr>
          <a:xfrm>
            <a:off x="5634710" y="3694851"/>
            <a:ext cx="6407524" cy="2462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542693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00965"/>
            <a:ext cx="10515600" cy="610235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Массовые мероприятия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09416" y="6375216"/>
            <a:ext cx="4594412" cy="4482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День России, «Русский хоровод»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121" y="709706"/>
            <a:ext cx="4603376" cy="30689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107021" y="3777129"/>
            <a:ext cx="26672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Детский Сабантуй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8182" y="691594"/>
            <a:ext cx="4597995" cy="3065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7802335" y="3777129"/>
            <a:ext cx="396384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/>
              <a:t>День города, </a:t>
            </a:r>
            <a:r>
              <a:rPr lang="ru-RU" sz="2400" dirty="0" err="1"/>
              <a:t>этнофестиваль</a:t>
            </a:r>
            <a:r>
              <a:rPr lang="ru-RU" sz="2400" dirty="0"/>
              <a:t> </a:t>
            </a:r>
          </a:p>
          <a:p>
            <a:pPr algn="ctr"/>
            <a:r>
              <a:rPr lang="ru-RU" sz="2400" dirty="0"/>
              <a:t>«К истокам»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4260" y="3777129"/>
            <a:ext cx="3864724" cy="2576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08554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91835" y="2815525"/>
            <a:ext cx="2901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«СЧАСТЛИВЫЙ БИЛЕТ»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667" t="11778" r="26222" b="222"/>
          <a:stretch/>
        </p:blipFill>
        <p:spPr>
          <a:xfrm rot="16200000">
            <a:off x="4818834" y="320246"/>
            <a:ext cx="2077748" cy="193142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025" t="7258" r="23670" b="16455"/>
          <a:stretch/>
        </p:blipFill>
        <p:spPr>
          <a:xfrm>
            <a:off x="7178434" y="1378908"/>
            <a:ext cx="2118167" cy="202412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TextBox 6"/>
          <p:cNvSpPr txBox="1"/>
          <p:nvPr/>
        </p:nvSpPr>
        <p:spPr>
          <a:xfrm>
            <a:off x="7006945" y="247086"/>
            <a:ext cx="24611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Туристский слёт «Золотая осень»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474685" y="1549839"/>
            <a:ext cx="24611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Спортивное ориентирование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433" r="20146"/>
          <a:stretch/>
        </p:blipFill>
        <p:spPr>
          <a:xfrm>
            <a:off x="7790928" y="3814226"/>
            <a:ext cx="2282142" cy="218858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TextBox 9"/>
          <p:cNvSpPr txBox="1"/>
          <p:nvPr/>
        </p:nvSpPr>
        <p:spPr>
          <a:xfrm>
            <a:off x="10238613" y="3814226"/>
            <a:ext cx="1878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Лыжный марафон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996" r="10243"/>
          <a:stretch/>
        </p:blipFill>
        <p:spPr>
          <a:xfrm>
            <a:off x="4758552" y="4386980"/>
            <a:ext cx="2198311" cy="210080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TextBox 11"/>
          <p:cNvSpPr txBox="1"/>
          <p:nvPr/>
        </p:nvSpPr>
        <p:spPr>
          <a:xfrm>
            <a:off x="6823422" y="6002811"/>
            <a:ext cx="5368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Конкурс чтецов «И с томиком Есенина в походном рюкзаке»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195" r="14632"/>
          <a:stretch/>
        </p:blipFill>
        <p:spPr>
          <a:xfrm>
            <a:off x="1807726" y="3814226"/>
            <a:ext cx="2116761" cy="210080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4" name="TextBox 13"/>
          <p:cNvSpPr txBox="1"/>
          <p:nvPr/>
        </p:nvSpPr>
        <p:spPr>
          <a:xfrm>
            <a:off x="293209" y="5936141"/>
            <a:ext cx="46928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Конкурс песен «Вместе весело шагать»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846"/>
          <a:stretch/>
        </p:blipFill>
        <p:spPr>
          <a:xfrm>
            <a:off x="2149217" y="1193830"/>
            <a:ext cx="2294966" cy="206324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6" name="TextBox 15"/>
          <p:cNvSpPr txBox="1"/>
          <p:nvPr/>
        </p:nvSpPr>
        <p:spPr>
          <a:xfrm>
            <a:off x="283710" y="636683"/>
            <a:ext cx="24611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Экологическая акция «Не оставим без дворца ни синицу, ни скворца!»</a:t>
            </a: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 flipV="1">
            <a:off x="4247909" y="1340997"/>
            <a:ext cx="558801" cy="20884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V="1">
            <a:off x="7005184" y="5213697"/>
            <a:ext cx="785744" cy="2506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2866106" y="3278190"/>
            <a:ext cx="0" cy="51492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3946499" y="5122871"/>
            <a:ext cx="715410" cy="34151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6956863" y="1285960"/>
            <a:ext cx="584098" cy="20861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V="1">
            <a:off x="8704162" y="3403034"/>
            <a:ext cx="6089" cy="36578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71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72085"/>
            <a:ext cx="10515600" cy="569595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Выставки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680" y="850265"/>
            <a:ext cx="11724640" cy="2177415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Объединение «Акварель» – </a:t>
            </a:r>
            <a:r>
              <a:rPr lang="ru-RU" u="sng" dirty="0"/>
              <a:t>8 выставок </a:t>
            </a:r>
          </a:p>
          <a:p>
            <a:pPr marL="0" indent="0">
              <a:buNone/>
            </a:pPr>
            <a:r>
              <a:rPr lang="ru-RU" dirty="0"/>
              <a:t>Объединение «Перспектива» – </a:t>
            </a:r>
            <a:r>
              <a:rPr lang="ru-RU" u="sng" dirty="0"/>
              <a:t>5 выставок </a:t>
            </a:r>
          </a:p>
          <a:p>
            <a:pPr marL="0" indent="0">
              <a:buNone/>
            </a:pPr>
            <a:r>
              <a:rPr lang="ru-RU" dirty="0"/>
              <a:t>Объединение «Сокол» – выставка </a:t>
            </a:r>
            <a:r>
              <a:rPr lang="ru-RU" u="sng" dirty="0"/>
              <a:t>«На защите Родины. Сквозь века»</a:t>
            </a:r>
          </a:p>
          <a:p>
            <a:pPr marL="0" indent="0">
              <a:buNone/>
            </a:pPr>
            <a:r>
              <a:rPr lang="ru-RU" dirty="0"/>
              <a:t>Оформление стенда </a:t>
            </a:r>
            <a:r>
              <a:rPr lang="ru-RU" u="sng" dirty="0"/>
              <a:t>«Стена Памяти»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375" y="3027680"/>
            <a:ext cx="6446626" cy="3641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3350" y="3027680"/>
            <a:ext cx="5003690" cy="3641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165430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1195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Успехи учащихся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926"/>
          <a:stretch/>
        </p:blipFill>
        <p:spPr>
          <a:xfrm>
            <a:off x="1259072" y="1117600"/>
            <a:ext cx="9673855" cy="47781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981200" y="5895746"/>
            <a:ext cx="8371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Торжественная церемония вручения премии одарённым детям «Триумф», </a:t>
            </a:r>
          </a:p>
          <a:p>
            <a:pPr algn="ctr"/>
            <a:r>
              <a:rPr lang="ru-RU" sz="2000" dirty="0"/>
              <a:t>награждены 8 учащихся Станции </a:t>
            </a:r>
          </a:p>
        </p:txBody>
      </p:sp>
    </p:spTree>
    <p:extLst>
      <p:ext uri="{BB962C8B-B14F-4D97-AF65-F5344CB8AC3E}">
        <p14:creationId xmlns:p14="http://schemas.microsoft.com/office/powerpoint/2010/main" val="40893277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212725"/>
            <a:ext cx="10515600" cy="671195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Успехи учащихся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3200" y="3065761"/>
            <a:ext cx="3098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Премия Губернатора Челябинской области, </a:t>
            </a:r>
          </a:p>
          <a:p>
            <a:pPr algn="ctr"/>
            <a:r>
              <a:rPr lang="ru-RU" sz="2000" dirty="0" err="1"/>
              <a:t>Вечернин</a:t>
            </a:r>
            <a:r>
              <a:rPr lang="ru-RU" sz="2000" dirty="0"/>
              <a:t> Константин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3920" y="883920"/>
            <a:ext cx="8696960" cy="59682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029593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212725"/>
            <a:ext cx="10515600" cy="671195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Успехи учащихся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026400" y="2898914"/>
            <a:ext cx="41373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«Рождественская ёлка» Губернатора Челябинской области, </a:t>
            </a:r>
          </a:p>
          <a:p>
            <a:pPr algn="ctr"/>
            <a:r>
              <a:rPr lang="ru-RU" sz="2000" dirty="0"/>
              <a:t>16 учащихся Станции</a:t>
            </a:r>
          </a:p>
        </p:txBody>
      </p:sp>
      <p:pic>
        <p:nvPicPr>
          <p:cNvPr id="6" name="Picture 2" descr="https://sun9-39.userapi.com/impg/vGBPqok55YEODii4e7NFQ_foxRoREHrVnrf6mw/Kaw1thrt7fs.jpg?size=2560x1920&amp;quality=96&amp;sign=f5e951600ed17a7b85aed2d3d697e637&amp;type=album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037" y="1035911"/>
            <a:ext cx="7676443" cy="57573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1315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2245"/>
            <a:ext cx="10515600" cy="539115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Достижения педагогов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75200" y="2597785"/>
            <a:ext cx="6883400" cy="25025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Фестиваль «Педагогический успех», номинация «Сердце отдаю детям», конкурсное испытании «Учебное занятие»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Тишкина В.В. – 1 место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222"/>
          <a:stretch/>
        </p:blipFill>
        <p:spPr>
          <a:xfrm>
            <a:off x="501650" y="914400"/>
            <a:ext cx="3836670" cy="5826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86604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2245"/>
            <a:ext cx="10515600" cy="539115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Достижения педагогов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3360" y="1825625"/>
            <a:ext cx="5109698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X областной фестиваль по ручному ткачество  «Полотняная река»</a:t>
            </a:r>
          </a:p>
          <a:p>
            <a:pPr marL="0" indent="0">
              <a:buNone/>
            </a:pPr>
            <a:r>
              <a:rPr lang="ru-RU" dirty="0"/>
              <a:t>Номинация «Подушка-подружка»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err="1"/>
              <a:t>Бахарева</a:t>
            </a:r>
            <a:r>
              <a:rPr lang="ru-RU" dirty="0"/>
              <a:t> Л.Г. - 3 место</a:t>
            </a:r>
          </a:p>
        </p:txBody>
      </p:sp>
      <p:pic>
        <p:nvPicPr>
          <p:cNvPr id="8194" name="Picture 2" descr="https://strannik74.ru/wp-content/uploads/2023/12/14nd40hTxKw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09698" y="1680123"/>
            <a:ext cx="6743943" cy="44968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8008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2245"/>
            <a:ext cx="10515600" cy="539115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Достижения педагогов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49920" y="1825625"/>
            <a:ext cx="378968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XII областной Форум «Молодежь за экологию и культуру»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err="1"/>
              <a:t>Прыкина</a:t>
            </a:r>
            <a:r>
              <a:rPr lang="ru-RU" dirty="0"/>
              <a:t> Н.П., победитель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33" y="944880"/>
            <a:ext cx="3854314" cy="53746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2027" y="944880"/>
            <a:ext cx="3792107" cy="5374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15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2245"/>
            <a:ext cx="10515600" cy="539115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Достижения педагогов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4160" y="876158"/>
            <a:ext cx="11927840" cy="1029335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Региональный конкурс наблюдения за живой природой «Флора и фауна Челябинской области»</a:t>
            </a:r>
          </a:p>
        </p:txBody>
      </p:sp>
      <p:pic>
        <p:nvPicPr>
          <p:cNvPr id="5122" name="Picture 2" descr="https://sun9-78.userapi.com/impg/BrJmP-7KV5FlLCmOgy__dOHjR_qA0OTz5Vlg9A/Jbt-tWE-j5c.jpg?size=2160x1574&amp;quality=95&amp;sign=2fd4ca83b1ab8d216679787b48481206&amp;type=album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160" y="2060292"/>
            <a:ext cx="5720328" cy="41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9307" y="2060292"/>
            <a:ext cx="5720330" cy="416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8718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2245"/>
            <a:ext cx="10515600" cy="539115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Достижения педагогов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43268" y="1632902"/>
            <a:ext cx="4272812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Премия Губернатора Челябинской области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err="1"/>
              <a:t>Бахарева</a:t>
            </a:r>
            <a:r>
              <a:rPr lang="ru-RU" dirty="0"/>
              <a:t> Л.Г. – педагог-наставник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798" y="1290320"/>
            <a:ext cx="7043631" cy="4693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11623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2245"/>
            <a:ext cx="10515600" cy="539115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Достижения педагогов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6024622"/>
            <a:ext cx="11991372" cy="83337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400" dirty="0" err="1"/>
              <a:t>Халикова</a:t>
            </a:r>
            <a:r>
              <a:rPr lang="ru-RU" sz="2400" dirty="0"/>
              <a:t> Ю.Д. награждена нагрудным знаком Министерства просвещения </a:t>
            </a:r>
          </a:p>
          <a:p>
            <a:pPr marL="0" indent="0" algn="ctr">
              <a:buNone/>
            </a:pPr>
            <a:r>
              <a:rPr lang="ru-RU" sz="2400" dirty="0"/>
              <a:t>Российской Федерации "Молодость и Профессионализм"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199" y="752997"/>
            <a:ext cx="3884271" cy="51790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647" y="721359"/>
            <a:ext cx="6597083" cy="52106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326270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91506"/>
            <a:ext cx="10515600" cy="607148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Проекты, значимые события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77442"/>
            <a:ext cx="10515600" cy="1206942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Детский туризм-74</a:t>
            </a:r>
          </a:p>
          <a:p>
            <a:pPr marL="0" indent="0">
              <a:buNone/>
            </a:pPr>
            <a:r>
              <a:rPr lang="ru-RU" dirty="0"/>
              <a:t>- 23 группы, 856 человек и 97 руководителей (953 человека)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94" y="2476981"/>
            <a:ext cx="6100341" cy="4066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4662" y="2476981"/>
            <a:ext cx="6100341" cy="4066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113633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91506"/>
            <a:ext cx="10515600" cy="607148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Проекты, значимые события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5920" y="957524"/>
            <a:ext cx="11836080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Проект «Счастливый билет»</a:t>
            </a:r>
          </a:p>
          <a:p>
            <a:pPr>
              <a:buFontTx/>
              <a:buChar char="-"/>
            </a:pPr>
            <a:r>
              <a:rPr lang="ru-RU" u="sng" dirty="0"/>
              <a:t>584 учащихся:</a:t>
            </a:r>
          </a:p>
          <a:p>
            <a:pPr lvl="1">
              <a:buFontTx/>
              <a:buChar char="-"/>
            </a:pPr>
            <a:r>
              <a:rPr lang="ru-RU" dirty="0"/>
              <a:t>Туристское мероприятие «Золотая осень» – 98 человек;</a:t>
            </a:r>
          </a:p>
          <a:p>
            <a:pPr lvl="1">
              <a:buFontTx/>
              <a:buChar char="-"/>
            </a:pPr>
            <a:r>
              <a:rPr lang="ru-RU" dirty="0"/>
              <a:t>Спортивное ориентирование – 46 человек;</a:t>
            </a:r>
          </a:p>
          <a:p>
            <a:pPr lvl="1">
              <a:buFontTx/>
              <a:buChar char="-"/>
            </a:pPr>
            <a:r>
              <a:rPr lang="ru-RU" dirty="0"/>
              <a:t>Конкурс чтецов – 74 человека;</a:t>
            </a:r>
          </a:p>
          <a:p>
            <a:pPr lvl="1">
              <a:buFontTx/>
              <a:buChar char="-"/>
            </a:pPr>
            <a:r>
              <a:rPr lang="ru-RU" dirty="0"/>
              <a:t>Лыжный марафон – 138 человек;</a:t>
            </a:r>
          </a:p>
          <a:p>
            <a:pPr lvl="1">
              <a:buFontTx/>
              <a:buChar char="-"/>
            </a:pPr>
            <a:r>
              <a:rPr lang="ru-RU" dirty="0"/>
              <a:t>Песенный фестиваль – 104 человека;</a:t>
            </a:r>
          </a:p>
          <a:p>
            <a:pPr lvl="1">
              <a:buFontTx/>
              <a:buChar char="-"/>
            </a:pPr>
            <a:r>
              <a:rPr lang="ru-RU" dirty="0"/>
              <a:t>Экологическая акция – 44 человека;</a:t>
            </a:r>
          </a:p>
          <a:p>
            <a:pPr lvl="1">
              <a:buFontTx/>
              <a:buChar char="-"/>
            </a:pPr>
            <a:r>
              <a:rPr lang="ru-RU" dirty="0"/>
              <a:t>Итоговое мероприятие «</a:t>
            </a:r>
            <a:r>
              <a:rPr lang="ru-RU" dirty="0" err="1"/>
              <a:t>САЛЮТиК</a:t>
            </a:r>
            <a:r>
              <a:rPr lang="ru-RU" dirty="0"/>
              <a:t>» – 80 человек.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072" b="27932"/>
          <a:stretch/>
        </p:blipFill>
        <p:spPr>
          <a:xfrm>
            <a:off x="1375457" y="4734922"/>
            <a:ext cx="6009191" cy="2123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6531" y="2489782"/>
            <a:ext cx="3985549" cy="26570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96406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91506"/>
            <a:ext cx="10515600" cy="607148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 Black" panose="020B0A04020102020204" pitchFamily="34" charset="0"/>
              </a:rPr>
              <a:t>Проекты, значимые события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3698" y="2272757"/>
            <a:ext cx="11748302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/>
              <a:t>Школьный летний лагерь</a:t>
            </a:r>
          </a:p>
          <a:p>
            <a:pPr>
              <a:buFontTx/>
              <a:buChar char="-"/>
            </a:pPr>
            <a:r>
              <a:rPr lang="ru-RU" dirty="0"/>
              <a:t>21 мероприятие;</a:t>
            </a:r>
          </a:p>
          <a:p>
            <a:pPr>
              <a:buFontTx/>
              <a:buChar char="-"/>
            </a:pPr>
            <a:r>
              <a:rPr lang="ru-RU" dirty="0"/>
              <a:t>403 человека</a:t>
            </a:r>
          </a:p>
          <a:p>
            <a:pPr>
              <a:buFontTx/>
              <a:buChar char="-"/>
            </a:pPr>
            <a:endParaRPr lang="ru-RU" dirty="0"/>
          </a:p>
          <a:p>
            <a:pPr>
              <a:buFontTx/>
              <a:buChar char="-"/>
            </a:pPr>
            <a:r>
              <a:rPr lang="ru-RU" dirty="0"/>
              <a:t>1 экскурсия по парку (</a:t>
            </a:r>
            <a:r>
              <a:rPr lang="ru-RU" dirty="0" err="1"/>
              <a:t>Аргучинская</a:t>
            </a:r>
            <a:r>
              <a:rPr lang="ru-RU" dirty="0"/>
              <a:t> Н.В, </a:t>
            </a:r>
            <a:r>
              <a:rPr lang="ru-RU" dirty="0" err="1"/>
              <a:t>Истамгулова</a:t>
            </a:r>
            <a:r>
              <a:rPr lang="ru-RU" dirty="0"/>
              <a:t> Г.Ф.);</a:t>
            </a:r>
          </a:p>
          <a:p>
            <a:pPr>
              <a:buFontTx/>
              <a:buChar char="-"/>
            </a:pPr>
            <a:r>
              <a:rPr lang="ru-RU" dirty="0"/>
              <a:t>7 </a:t>
            </a:r>
            <a:r>
              <a:rPr lang="ru-RU" dirty="0" err="1"/>
              <a:t>фотоквестов</a:t>
            </a:r>
            <a:r>
              <a:rPr lang="ru-RU" dirty="0"/>
              <a:t> (</a:t>
            </a:r>
            <a:r>
              <a:rPr lang="ru-RU" dirty="0" err="1"/>
              <a:t>Водолеева</a:t>
            </a:r>
            <a:r>
              <a:rPr lang="ru-RU" dirty="0"/>
              <a:t> Е.Ю., </a:t>
            </a:r>
            <a:r>
              <a:rPr lang="ru-RU" dirty="0" err="1"/>
              <a:t>Аргучинская</a:t>
            </a:r>
            <a:r>
              <a:rPr lang="ru-RU" dirty="0"/>
              <a:t> Н.В., Тишкина В.В., </a:t>
            </a:r>
            <a:r>
              <a:rPr lang="ru-RU" dirty="0" err="1"/>
              <a:t>Истамгулова</a:t>
            </a:r>
            <a:r>
              <a:rPr lang="ru-RU" dirty="0"/>
              <a:t> Г.Ф.);</a:t>
            </a:r>
          </a:p>
          <a:p>
            <a:pPr>
              <a:buFontTx/>
              <a:buChar char="-"/>
            </a:pPr>
            <a:r>
              <a:rPr lang="ru-RU" dirty="0"/>
              <a:t>6 игровых программ (Антонова Е.Е., Зайцева О.В., </a:t>
            </a:r>
            <a:r>
              <a:rPr lang="ru-RU" dirty="0" err="1"/>
              <a:t>Войщев</a:t>
            </a:r>
            <a:r>
              <a:rPr lang="ru-RU" dirty="0"/>
              <a:t> Е.Д.);</a:t>
            </a:r>
          </a:p>
          <a:p>
            <a:pPr>
              <a:buFontTx/>
              <a:buChar char="-"/>
            </a:pPr>
            <a:r>
              <a:rPr lang="ru-RU" dirty="0"/>
              <a:t>Выездная программа «Поиск клада» (</a:t>
            </a:r>
            <a:r>
              <a:rPr lang="ru-RU" dirty="0" err="1"/>
              <a:t>Бахарева</a:t>
            </a:r>
            <a:r>
              <a:rPr lang="ru-RU" dirty="0"/>
              <a:t> Л.Г., </a:t>
            </a:r>
            <a:r>
              <a:rPr lang="ru-RU" dirty="0" err="1"/>
              <a:t>Вечернина</a:t>
            </a:r>
            <a:r>
              <a:rPr lang="ru-RU" dirty="0"/>
              <a:t> Е.А.)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878" b="11898"/>
          <a:stretch/>
        </p:blipFill>
        <p:spPr>
          <a:xfrm>
            <a:off x="5527754" y="1006998"/>
            <a:ext cx="5826046" cy="2766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422295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548" y="307252"/>
            <a:ext cx="11840901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dirty="0" err="1">
                <a:latin typeface="Arial Black" panose="020B0A04020102020204" pitchFamily="34" charset="0"/>
              </a:rPr>
              <a:t>Проблематизация</a:t>
            </a:r>
            <a:r>
              <a:rPr lang="ru-RU" sz="3200" dirty="0">
                <a:latin typeface="Arial Black" panose="020B0A04020102020204" pitchFamily="34" charset="0"/>
              </a:rPr>
              <a:t> содержания дополнительного образования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5549" y="1952946"/>
            <a:ext cx="11840901" cy="4471004"/>
          </a:xfrm>
        </p:spPr>
        <p:txBody>
          <a:bodyPr>
            <a:normAutofit/>
          </a:bodyPr>
          <a:lstStyle/>
          <a:p>
            <a:r>
              <a:rPr lang="ru-RU" sz="3200" dirty="0"/>
              <a:t>Чему учить, как учить, на чём учить?</a:t>
            </a:r>
          </a:p>
          <a:p>
            <a:r>
              <a:rPr lang="ru-RU" sz="3200" dirty="0"/>
              <a:t>Каким образом и чем наполнить программу?</a:t>
            </a:r>
          </a:p>
          <a:p>
            <a:r>
              <a:rPr lang="ru-RU" sz="3200" dirty="0"/>
              <a:t>Какое содержание отражает запросы государства, семьи, бизнеса?</a:t>
            </a:r>
          </a:p>
          <a:p>
            <a:r>
              <a:rPr lang="ru-RU" sz="3200" dirty="0"/>
              <a:t>Вокруг чего и как лучше всего построить обучение?</a:t>
            </a:r>
          </a:p>
          <a:p>
            <a:r>
              <a:rPr lang="ru-RU" sz="3200" dirty="0"/>
              <a:t>Как актуализировать содержание в изменяющейся повестке?</a:t>
            </a:r>
          </a:p>
          <a:p>
            <a:r>
              <a:rPr lang="ru-RU" sz="3200" dirty="0"/>
              <a:t>Как обновить образовательную систему, программу и деятельность?</a:t>
            </a:r>
          </a:p>
        </p:txBody>
      </p:sp>
    </p:spTree>
    <p:extLst>
      <p:ext uri="{BB962C8B-B14F-4D97-AF65-F5344CB8AC3E}">
        <p14:creationId xmlns:p14="http://schemas.microsoft.com/office/powerpoint/2010/main" val="107993341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654</Words>
  <Application>Microsoft Office PowerPoint</Application>
  <PresentationFormat>Широкоэкранный</PresentationFormat>
  <Paragraphs>115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Arial Black</vt:lpstr>
      <vt:lpstr>Calibri</vt:lpstr>
      <vt:lpstr>Calibri Light</vt:lpstr>
      <vt:lpstr>Тема Office</vt:lpstr>
      <vt:lpstr>Анализ работы и перспективы развития образовательного учреждения  на 2024-2025  учебный год</vt:lpstr>
      <vt:lpstr>Реализация плана деятельности и основные аспекты развития  Станции юных туристов «Странник»  в 2023-2024 учебном году</vt:lpstr>
      <vt:lpstr>Организация образовательного процесса</vt:lpstr>
      <vt:lpstr>Программное обеспечение</vt:lpstr>
      <vt:lpstr>Методическая работа</vt:lpstr>
      <vt:lpstr>Муниципальные конкурсные мероприятия</vt:lpstr>
      <vt:lpstr>Муниципальные конкурсные мероприятия</vt:lpstr>
      <vt:lpstr>Муниципальные конкурсные мероприятия</vt:lpstr>
      <vt:lpstr>Муниципальные конкурсные мероприятия</vt:lpstr>
      <vt:lpstr>Массовые мероприятия</vt:lpstr>
      <vt:lpstr>Массовые мероприятия</vt:lpstr>
      <vt:lpstr>Массовые мероприятия</vt:lpstr>
      <vt:lpstr>Презентация PowerPoint</vt:lpstr>
      <vt:lpstr>Выставки</vt:lpstr>
      <vt:lpstr>Успехи учащихся</vt:lpstr>
      <vt:lpstr>Успехи учащихся</vt:lpstr>
      <vt:lpstr>Успехи учащихся</vt:lpstr>
      <vt:lpstr>Достижения педагогов</vt:lpstr>
      <vt:lpstr>Достижения педагогов</vt:lpstr>
      <vt:lpstr>Достижения педагогов</vt:lpstr>
      <vt:lpstr>Достижения педагогов</vt:lpstr>
      <vt:lpstr>Достижения педагогов</vt:lpstr>
      <vt:lpstr>Достижения педагогов</vt:lpstr>
      <vt:lpstr>Проекты, значимые события</vt:lpstr>
      <vt:lpstr>Проекты, значимые события</vt:lpstr>
      <vt:lpstr>Проекты, значимые события</vt:lpstr>
      <vt:lpstr>Проблематизация содержания дополнительного образования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Анализ работы и перспективы развития образовательного учреждения  на 2024-2025  учебный год</dc:title>
  <dc:creator>Учетная запись Майкрософт</dc:creator>
  <cp:lastModifiedBy>Учетная запись Майкрософт</cp:lastModifiedBy>
  <cp:revision>28</cp:revision>
  <dcterms:created xsi:type="dcterms:W3CDTF">2024-09-05T13:21:20Z</dcterms:created>
  <dcterms:modified xsi:type="dcterms:W3CDTF">2025-11-25T05:54:58Z</dcterms:modified>
</cp:coreProperties>
</file>