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5" r:id="rId10"/>
    <p:sldId id="267" r:id="rId11"/>
    <p:sldId id="269" r:id="rId12"/>
    <p:sldId id="268" r:id="rId13"/>
    <p:sldId id="270" r:id="rId14"/>
    <p:sldId id="271" r:id="rId15"/>
    <p:sldId id="276" r:id="rId16"/>
    <p:sldId id="272" r:id="rId17"/>
    <p:sldId id="280" r:id="rId18"/>
    <p:sldId id="273" r:id="rId19"/>
    <p:sldId id="274" r:id="rId20"/>
    <p:sldId id="275" r:id="rId21"/>
    <p:sldId id="277" r:id="rId22"/>
    <p:sldId id="279" r:id="rId23"/>
    <p:sldId id="278" r:id="rId24"/>
    <p:sldId id="263" r:id="rId25"/>
    <p:sldId id="26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53F6EA-4C5B-466E-926E-2B555C91F8A1}" type="datetimeFigureOut">
              <a:rPr lang="ru-RU" smtClean="0"/>
              <a:t>20.08.2024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B94BF5-5CCF-4B66-960C-39A508CCC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222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B94BF5-5CCF-4B66-960C-39A508CCC594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296144"/>
          </a:xfrm>
        </p:spPr>
        <p:txBody>
          <a:bodyPr>
            <a:normAutofit fontScale="90000"/>
          </a:bodyPr>
          <a:lstStyle/>
          <a:p>
            <a:r>
              <a:rPr lang="ru-RU" sz="1400" b="1" dirty="0">
                <a:solidFill>
                  <a:srgbClr val="4F81BD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МУНИЦИПАЛЬНОЕ БЮДЖЕТНОЕ ДОШКОЛЬНОЕ ОБРАЗОВАТЕЛЬНОЕ УЧРЕЖДЕНИЕ</a:t>
            </a:r>
            <a:r>
              <a:rPr lang="ru-RU" sz="1800" b="1" dirty="0">
                <a:solidFill>
                  <a:srgbClr val="4F81BD">
                    <a:lumMod val="50000"/>
                  </a:srgb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1800" b="1" dirty="0">
                <a:solidFill>
                  <a:srgbClr val="4F81BD">
                    <a:lumMod val="50000"/>
                  </a:srgbClr>
                </a:solidFill>
                <a:latin typeface="Calibri"/>
                <a:ea typeface="Calibri"/>
                <a:cs typeface="Times New Roman"/>
              </a:rPr>
            </a:br>
            <a:r>
              <a:rPr lang="ru-RU" sz="2200" b="1" dirty="0">
                <a:solidFill>
                  <a:srgbClr val="4F81BD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«Детский  сад комбинированного вида № 19 «Шустрик»</a:t>
            </a:r>
            <a:r>
              <a:rPr lang="ru-RU" sz="1800" b="1" dirty="0">
                <a:solidFill>
                  <a:srgbClr val="4F81BD">
                    <a:lumMod val="50000"/>
                  </a:srgb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1800" b="1" dirty="0">
                <a:solidFill>
                  <a:srgbClr val="4F81BD">
                    <a:lumMod val="50000"/>
                  </a:srgbClr>
                </a:solidFill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Подзаголовок 4"/>
          <p:cNvSpPr txBox="1">
            <a:spLocks/>
          </p:cNvSpPr>
          <p:nvPr/>
        </p:nvSpPr>
        <p:spPr>
          <a:xfrm>
            <a:off x="918739" y="1667272"/>
            <a:ext cx="7713418" cy="4481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300" b="1" i="1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Долг</a:t>
            </a:r>
            <a:r>
              <a:rPr kumimoji="0" lang="ru-RU" sz="33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осрочный</a:t>
            </a:r>
            <a:r>
              <a:rPr kumimoji="0" lang="ru-RU" sz="33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проект в группе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3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среднего возраста «Гномики»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3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 Семейные реликвии»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1" u="none" strike="noStrike" kern="1200" cap="none" spc="0" normalizeH="0" baseline="0" noProof="0" dirty="0" smtClean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1" u="none" strike="noStrike" kern="1200" cap="none" spc="0" normalizeH="0" baseline="0" noProof="0" dirty="0" smtClean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marR="0" lvl="0" indent="44958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Подготовили:</a:t>
            </a:r>
          </a:p>
          <a:p>
            <a:pPr marL="0" marR="0" lvl="0" indent="44958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воспитатели высшей </a:t>
            </a:r>
          </a:p>
          <a:p>
            <a:pPr marL="0" marR="0" lvl="0" indent="44958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квалификационной категории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  <a:p>
            <a:pPr marL="0" marR="0" lvl="0" indent="44958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Н. Г. Васильева</a:t>
            </a:r>
          </a:p>
          <a:p>
            <a:pPr marL="0" marR="0" lvl="0" indent="44958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Е.С. Сураева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1" u="none" strike="noStrike" kern="1200" cap="none" spc="0" normalizeH="0" baseline="0" noProof="0" dirty="0" smtClean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tint val="7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495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4643446"/>
            <a:ext cx="2413167" cy="200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5256584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практико-ориентированный, групповой,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 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средней 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группы, родители, воспитатели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Цель проекта: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изучение истории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семейных реликвий и традиций.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работы: 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</a:t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исследовательская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игровая,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продуктивная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работа 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родителями.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531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56792"/>
            <a:ext cx="8085584" cy="3196944"/>
          </a:xfrm>
        </p:spPr>
        <p:txBody>
          <a:bodyPr>
            <a:noAutofit/>
          </a:bodyPr>
          <a:lstStyle/>
          <a:p>
            <a:pPr indent="457200" algn="l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нашей планете живёт огромное количество людей. Каждый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имеет свою семью, каждого окружают родные любящие лица. 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главное, это память, воспоминания в сердцах наших потомков. А что такое память? Как её сохранить? Тёплые воспоминания вбирают в себя и надёжно хранят семейные реликвии. Они есть в каждой семье. Они могут рассказать о своих обладателях очень много, главное суметь их услышать.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представляют не только знания о родовых корнях, но и вещественные свидетели жизни поколений. </a:t>
            </a:r>
          </a:p>
        </p:txBody>
      </p:sp>
    </p:spTree>
    <p:extLst>
      <p:ext uri="{BB962C8B-B14F-4D97-AF65-F5344CB8AC3E}">
        <p14:creationId xmlns:p14="http://schemas.microsoft.com/office/powerpoint/2010/main" val="1582788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365657"/>
            <a:ext cx="8568952" cy="6453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4000" b="1" kern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Задачи:</a:t>
            </a:r>
            <a:endParaRPr lang="ru-RU" sz="40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   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Углубить</a:t>
            </a:r>
            <a:r>
              <a:rPr lang="ru-RU" sz="24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представление</a:t>
            </a:r>
            <a:r>
              <a:rPr lang="ru-RU" sz="2400" spc="-2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детей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семье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</a:p>
          <a:p>
            <a:pPr marL="342900" indent="-342900" algn="just"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интерес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ее</a:t>
            </a:r>
            <a:r>
              <a:rPr lang="ru-RU" sz="2400" spc="-3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родословной, к</a:t>
            </a:r>
            <a:r>
              <a:rPr lang="ru-RU" sz="24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2400" spc="5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добрым</a:t>
            </a:r>
            <a:r>
              <a:rPr lang="ru-RU" sz="24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делам</a:t>
            </a:r>
            <a:r>
              <a:rPr lang="ru-RU" sz="24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для семьи,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родного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дома.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71120" indent="457200" algn="just">
              <a:spcAft>
                <a:spcPts val="0"/>
              </a:spcAft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42900" marR="7112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Развивать</a:t>
            </a:r>
            <a:r>
              <a:rPr lang="ru-RU" sz="2400" spc="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интерес</a:t>
            </a:r>
            <a:r>
              <a:rPr lang="ru-RU" sz="2400" spc="4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</a:t>
            </a:r>
            <a:r>
              <a:rPr lang="ru-RU" sz="2400" spc="4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семейным</a:t>
            </a:r>
            <a:r>
              <a:rPr lang="ru-RU" sz="2400" spc="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традициям,</a:t>
            </a:r>
            <a:r>
              <a:rPr lang="ru-RU" sz="2400" spc="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реликвиям,</a:t>
            </a:r>
            <a:r>
              <a:rPr lang="ru-RU" sz="2400" spc="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народным</a:t>
            </a:r>
            <a:r>
              <a:rPr lang="ru-RU" sz="24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праздникам. Упражнять в проявлении сострадания, заботливости, внимательности</a:t>
            </a:r>
            <a:r>
              <a:rPr lang="ru-RU" sz="24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родным</a:t>
            </a:r>
            <a:r>
              <a:rPr lang="ru-RU" sz="24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близким,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 тем,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кто о</a:t>
            </a:r>
            <a:r>
              <a:rPr lang="ru-RU" sz="24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них</a:t>
            </a:r>
            <a:r>
              <a:rPr lang="ru-RU" sz="24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заботится. Прививать</a:t>
            </a:r>
            <a:r>
              <a:rPr lang="ru-RU" sz="24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любовь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</a:t>
            </a:r>
            <a:r>
              <a:rPr lang="ru-RU" sz="24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родному</a:t>
            </a:r>
            <a:r>
              <a:rPr lang="ru-RU" sz="2400" spc="-2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дому,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семье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24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ее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традициям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 marR="69850" indent="457200">
              <a:spcAft>
                <a:spcPts val="0"/>
              </a:spcAft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Воспитывать</a:t>
            </a:r>
            <a:r>
              <a:rPr lang="ru-RU" sz="2400" spc="1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свободную</a:t>
            </a:r>
            <a:r>
              <a:rPr lang="ru-RU" sz="2400" spc="14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2400" spc="15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творческую</a:t>
            </a:r>
            <a:r>
              <a:rPr lang="ru-RU" sz="2400" spc="14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личность,</a:t>
            </a:r>
            <a:r>
              <a:rPr lang="ru-RU" sz="2400" spc="14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осознающую</a:t>
            </a:r>
            <a:r>
              <a:rPr lang="ru-RU" sz="2400" spc="15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свои</a:t>
            </a:r>
            <a:r>
              <a:rPr lang="ru-RU" sz="24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корни,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народные истоки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Способствовать</a:t>
            </a:r>
            <a:r>
              <a:rPr lang="ru-RU" sz="2400" spc="10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активному</a:t>
            </a:r>
            <a:r>
              <a:rPr lang="ru-RU" sz="2400" spc="10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вовлечению</a:t>
            </a:r>
            <a:r>
              <a:rPr lang="ru-RU" sz="2400" spc="10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родителей</a:t>
            </a:r>
            <a:r>
              <a:rPr lang="ru-RU" sz="2400" spc="11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2400" spc="10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совместную</a:t>
            </a:r>
            <a:r>
              <a:rPr lang="ru-RU" sz="2400" spc="-33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</a:t>
            </a:r>
            <a:r>
              <a:rPr lang="ru-RU" sz="24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</a:t>
            </a:r>
            <a:r>
              <a:rPr lang="ru-RU" sz="2400" spc="-2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ребенком в</a:t>
            </a:r>
            <a:r>
              <a:rPr lang="ru-RU" sz="2400" spc="-1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условиях</a:t>
            </a:r>
            <a:r>
              <a:rPr lang="ru-RU" sz="24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семьи и</a:t>
            </a:r>
            <a:r>
              <a:rPr lang="ru-RU" sz="24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детского</a:t>
            </a:r>
            <a:r>
              <a:rPr lang="ru-RU" sz="24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сада.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67310" indent="457200">
              <a:lnSpc>
                <a:spcPts val="1575"/>
              </a:lnSpc>
              <a:spcAft>
                <a:spcPts val="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              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70788" y="476672"/>
            <a:ext cx="2714603" cy="2010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6511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8847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проведения: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октябрь-май 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Приёмы и методы реализации проекта:</a:t>
            </a:r>
            <a:b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Создание игровой ситуации, сюрпризных моментов.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Рассматривание картин и книжных иллюстраций..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Самостоятельная продуктивная деятельность детей.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Проблемные ситуации.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Беседы.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Консультации для родителей.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Совместная организованная образовательная деятельность педагога и детей. 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Оформление информации для родителей в родительском уголке.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Организованная творческая деятельность детей, родителей.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57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404664"/>
            <a:ext cx="8678198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kern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Этапы</a:t>
            </a:r>
            <a:r>
              <a:rPr lang="ru-RU" sz="2400" b="1" kern="1800" spc="-2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b="1" kern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реализации</a:t>
            </a:r>
            <a:r>
              <a:rPr lang="ru-RU" sz="2400" b="1" kern="18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проекта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</a:t>
            </a:r>
            <a:r>
              <a:rPr lang="ru-RU" sz="2400" b="1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Подготовительный</a:t>
            </a:r>
            <a:r>
              <a:rPr lang="ru-RU" sz="2400" b="1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этап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67310" algn="just">
              <a:spcAft>
                <a:spcPts val="0"/>
              </a:spcAft>
            </a:pPr>
            <a:r>
              <a:rPr lang="ru-RU" sz="21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 Изучение и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1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анализ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психолого-педагогической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 </a:t>
            </a:r>
            <a:r>
              <a:rPr lang="ru-RU" sz="21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методической</a:t>
            </a:r>
            <a:r>
              <a:rPr lang="ru-RU" sz="21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литературы</a:t>
            </a:r>
            <a:r>
              <a:rPr lang="ru-RU" sz="21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ФГОС</a:t>
            </a:r>
            <a:r>
              <a:rPr lang="ru-RU" sz="21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</a:t>
            </a:r>
            <a:r>
              <a:rPr lang="ru-RU" sz="21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теме</a:t>
            </a:r>
            <a:r>
              <a:rPr lang="ru-RU" sz="21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проекта</a:t>
            </a:r>
            <a:r>
              <a:rPr lang="ru-RU" sz="21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69215" algn="just">
              <a:spcAft>
                <a:spcPts val="0"/>
              </a:spcAft>
            </a:pP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       Разработка</a:t>
            </a:r>
            <a:r>
              <a:rPr lang="ru-RU" sz="2100" spc="1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проекта</a:t>
            </a:r>
            <a:r>
              <a:rPr lang="ru-RU" sz="2100" spc="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2100" spc="10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составление</a:t>
            </a:r>
            <a:r>
              <a:rPr lang="ru-RU" sz="2100" spc="9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плана</a:t>
            </a:r>
            <a:r>
              <a:rPr lang="ru-RU" sz="2100" spc="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</a:t>
            </a:r>
            <a:r>
              <a:rPr lang="ru-RU" sz="2100" spc="9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реализации</a:t>
            </a:r>
            <a:r>
              <a:rPr lang="ru-RU" sz="2100" spc="10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</a:t>
            </a:r>
            <a:r>
              <a:rPr lang="ru-RU" sz="2100" spc="10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21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процессе</a:t>
            </a:r>
            <a:r>
              <a:rPr lang="ru-RU" sz="21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совместной деятельности.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71755" algn="just">
              <a:spcAft>
                <a:spcPts val="0"/>
              </a:spcAft>
            </a:pP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       Довести</a:t>
            </a:r>
            <a:r>
              <a:rPr lang="ru-RU" sz="2100" spc="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</a:t>
            </a:r>
            <a:r>
              <a:rPr lang="ru-RU" sz="2100" spc="20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участников</a:t>
            </a:r>
            <a:r>
              <a:rPr lang="ru-RU" sz="2100" spc="19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важность</a:t>
            </a:r>
            <a:r>
              <a:rPr lang="ru-RU" sz="2100" spc="19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данной</a:t>
            </a:r>
            <a:r>
              <a:rPr lang="ru-RU" sz="2100" spc="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темы,</a:t>
            </a:r>
            <a:r>
              <a:rPr lang="ru-RU" sz="2100" spc="19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информировать</a:t>
            </a:r>
            <a:r>
              <a:rPr lang="ru-RU" sz="21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родителей (законных</a:t>
            </a:r>
            <a:r>
              <a:rPr lang="ru-RU" sz="21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представителей) о</a:t>
            </a:r>
            <a:r>
              <a:rPr lang="ru-RU" sz="21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плане</a:t>
            </a:r>
            <a:r>
              <a:rPr lang="ru-RU" sz="21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проекта.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65405" algn="just">
              <a:spcAft>
                <a:spcPts val="0"/>
              </a:spcAft>
            </a:pP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4.       Подбор</a:t>
            </a:r>
            <a:r>
              <a:rPr lang="ru-RU" sz="2100" spc="20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методической</a:t>
            </a:r>
            <a:r>
              <a:rPr lang="ru-RU" sz="2100" spc="19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2100" spc="19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художественной</a:t>
            </a:r>
            <a:r>
              <a:rPr lang="ru-RU" sz="2100" spc="19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литературы,</a:t>
            </a:r>
            <a:r>
              <a:rPr lang="ru-RU" sz="2100" spc="19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наглядно-</a:t>
            </a:r>
            <a:r>
              <a:rPr lang="ru-RU" sz="21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дидактического материала.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5.       Подбор</a:t>
            </a:r>
            <a:r>
              <a:rPr lang="ru-RU" sz="2100" spc="-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народных</a:t>
            </a:r>
            <a:r>
              <a:rPr lang="ru-RU" sz="21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игр,</a:t>
            </a:r>
            <a:r>
              <a:rPr lang="ru-RU" sz="21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поговорок,</a:t>
            </a:r>
            <a:r>
              <a:rPr lang="ru-RU" sz="2100" spc="-2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пословиц,</a:t>
            </a:r>
            <a:r>
              <a:rPr lang="ru-RU" sz="2100" spc="-2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шуток-прибауток.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6.       Изготовление</a:t>
            </a:r>
            <a:r>
              <a:rPr lang="ru-RU" sz="2100" spc="25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папок</a:t>
            </a:r>
            <a:r>
              <a:rPr lang="ru-RU" sz="2100" spc="26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</a:t>
            </a:r>
            <a:r>
              <a:rPr lang="ru-RU" sz="2100" spc="26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народными</a:t>
            </a:r>
            <a:r>
              <a:rPr lang="ru-RU" sz="2100" spc="25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праздниками</a:t>
            </a:r>
            <a:r>
              <a:rPr lang="ru-RU" sz="2100" spc="26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2100" spc="3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иллюстраций</a:t>
            </a:r>
            <a:r>
              <a:rPr lang="ru-RU" sz="2100" spc="26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теме.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7.       Консультация</a:t>
            </a:r>
            <a:r>
              <a:rPr lang="ru-RU" sz="2100" spc="17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«Духовно</a:t>
            </a:r>
            <a:r>
              <a:rPr lang="ru-RU" sz="2100" spc="17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нравственное</a:t>
            </a:r>
            <a:r>
              <a:rPr lang="ru-RU" sz="2100" spc="16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воспитание</a:t>
            </a:r>
            <a:r>
              <a:rPr lang="ru-RU" sz="2100" spc="17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2100" spc="15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детском</a:t>
            </a:r>
            <a:r>
              <a:rPr lang="ru-RU" sz="2100" spc="17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саду»,папка-передвижка</a:t>
            </a:r>
            <a:r>
              <a:rPr lang="ru-RU" sz="21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проекта</a:t>
            </a:r>
            <a:r>
              <a:rPr lang="ru-RU" sz="21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«Семья</a:t>
            </a:r>
            <a:r>
              <a:rPr lang="ru-RU" sz="21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2100" spc="-2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народных</a:t>
            </a:r>
            <a:r>
              <a:rPr lang="ru-RU" sz="21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традициях»</a:t>
            </a:r>
            <a:r>
              <a:rPr lang="ru-RU" sz="21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для</a:t>
            </a:r>
            <a:r>
              <a:rPr lang="ru-RU" sz="21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родителей</a:t>
            </a:r>
            <a:r>
              <a:rPr lang="ru-RU" sz="21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71755" algn="just">
              <a:spcAft>
                <a:spcPts val="0"/>
              </a:spcAft>
            </a:pP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8.       Предварительная</a:t>
            </a:r>
            <a:r>
              <a:rPr lang="ru-RU" sz="2100" spc="6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работа</a:t>
            </a:r>
            <a:r>
              <a:rPr lang="ru-RU" sz="2100" spc="7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</a:t>
            </a:r>
            <a:r>
              <a:rPr lang="ru-RU" sz="2100" spc="6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детьми.</a:t>
            </a:r>
            <a:r>
              <a:rPr lang="ru-RU" sz="2100" spc="6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Введение</a:t>
            </a:r>
            <a:r>
              <a:rPr lang="ru-RU" sz="2100" spc="6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детей</a:t>
            </a:r>
            <a:r>
              <a:rPr lang="ru-RU" sz="2100" spc="7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2100" spc="6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тему</a:t>
            </a:r>
            <a:r>
              <a:rPr lang="ru-RU" sz="2100" spc="5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через</a:t>
            </a:r>
            <a:r>
              <a:rPr lang="ru-RU" sz="21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сюрпризный</a:t>
            </a:r>
            <a:r>
              <a:rPr lang="ru-RU" sz="21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момент</a:t>
            </a:r>
            <a:r>
              <a:rPr lang="ru-RU" sz="2100" spc="-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«Бабушкин сундук</a:t>
            </a:r>
            <a:r>
              <a:rPr lang="ru-RU" sz="21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».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41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908720"/>
            <a:ext cx="81758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</a:t>
            </a:r>
            <a:r>
              <a:rPr lang="ru-RU" sz="2800" b="1" kern="18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8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Основной</a:t>
            </a:r>
            <a:r>
              <a:rPr lang="ru-RU" sz="2800" b="1" kern="18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800" b="1" kern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этап </a:t>
            </a:r>
            <a:r>
              <a:rPr lang="ru-RU" sz="28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Планирование</a:t>
            </a:r>
            <a:r>
              <a:rPr lang="ru-RU" sz="2800" b="1" kern="18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8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реализация</a:t>
            </a:r>
            <a:r>
              <a:rPr lang="ru-RU" sz="2800" b="1" kern="18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800" b="1" kern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проекта</a:t>
            </a:r>
          </a:p>
          <a:p>
            <a:pPr algn="ctr">
              <a:spcAft>
                <a:spcPts val="0"/>
              </a:spcAft>
            </a:pP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       Блок «Моя        семья»: «Родственники», «Семейные праздники», «Взаимоотношения</a:t>
            </a:r>
            <a:r>
              <a:rPr lang="ru-RU" sz="2400" spc="-2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общение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24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семье».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       Блок</a:t>
            </a:r>
            <a:r>
              <a:rPr lang="ru-RU" sz="24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«История</a:t>
            </a:r>
            <a:r>
              <a:rPr lang="ru-RU" sz="24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семьи»:</a:t>
            </a:r>
            <a:r>
              <a:rPr lang="ru-RU" sz="2400" spc="-1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«Родословная»,</a:t>
            </a:r>
            <a:r>
              <a:rPr lang="ru-RU" sz="2400" spc="-2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«Семейные</a:t>
            </a:r>
            <a:r>
              <a:rPr lang="ru-RU" sz="2400" spc="-2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2400" spc="-2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традиции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».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R="69850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       Блок       «Русская        традиционная          культура»:   «Русское народное</a:t>
            </a:r>
            <a:r>
              <a:rPr lang="ru-RU" sz="2400" spc="-33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творчество»,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«Праздники русского</a:t>
            </a:r>
            <a:r>
              <a:rPr lang="ru-RU" sz="24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народа».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8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640960" cy="6105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spcBef>
                <a:spcPts val="1125"/>
              </a:spcBef>
              <a:spcAft>
                <a:spcPts val="1125"/>
              </a:spcAft>
            </a:pPr>
            <a:r>
              <a:rPr lang="ru-RU" sz="2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 </a:t>
            </a: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Заключительный этап                                       </a:t>
            </a:r>
            <a:r>
              <a:rPr lang="ru-RU" sz="2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Ожидаемые </a:t>
            </a: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результаты</a:t>
            </a:r>
            <a:endParaRPr lang="ru-RU" sz="2600" b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Создание ролика, представление проекта.</a:t>
            </a: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Дети:</a:t>
            </a:r>
            <a:endParaRPr lang="ru-RU" sz="2200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Будут 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знать имена, отчества дедушек, бабушек. Возрастет интерес к 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семье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ее прошлому и настоящему. У детей появится желание быть похожими на близких людей в делах, поступках. Проявится эмоционально – положительное отношение к своей 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семье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гордость за свою 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семью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бережное отношение к 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семейным реликвиям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Чаще возникнет желание реализовать знания о прошлом 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семьи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в собственной деятельности 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(рассказы, рисунки, предъявление 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семейных реликвий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;</a:t>
            </a: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Родители:</a:t>
            </a:r>
            <a:endParaRPr lang="ru-RU" sz="2200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Укрепят 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семейные и внутрисемейные связи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будут уважительно относиться к своим предкам, внимательно к событиям в доме; научатся составлять древо 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семьи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определять 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семейную реликвию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94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05273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325" y="188640"/>
            <a:ext cx="2804544" cy="373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5616624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семье Меняйлова Никиты семейной реликвией является Дед Мороз, который с 1961 года ежегодно украшает дом  в канун Нового года. Этот чудесный и сказочный Дед Мороз передается из поколения в поколение. Изначально, он жил в семье Хоревых, затем они передали его своей дочери Шнейдер Н.С., а со временем бабушка передала его в семью Меняйловых. Получается, что Дед Мороз живет с ними уже более 60 лет. Без этой реликвии, Новый год не был бы таким сказочным, семейным и волшебным праздником. Спасибо огромное прабабушкам и прадедушкам, что сберегли и передали нам эту семейную реликвию, тем самым сберегли сказку в доме! </a:t>
            </a:r>
            <a:endParaRPr lang="ru-RU" sz="23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922266"/>
            <a:ext cx="2093788" cy="2791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36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51920" y="332656"/>
            <a:ext cx="504056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Дроздовой Вероники семейной реликвией являются прабабушкины сережки. Это золотые сережки с рубином. Изначально их носила мамина Мама Людмила, затем она передала их моей бабушке Алене. Со временем , бабушка передала сережки моей маме Ирине, и в будущем, они достанутся дочери Веронике. Эти сережки очень дороги для семьи, мы считаем их семейной реликвией!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2" y="556015"/>
            <a:ext cx="2488360" cy="3317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70"/>
          <a:stretch/>
        </p:blipFill>
        <p:spPr>
          <a:xfrm>
            <a:off x="305526" y="3933056"/>
            <a:ext cx="3291830" cy="2832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395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439248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</a:t>
            </a:r>
            <a:r>
              <a:rPr lang="ru-RU" sz="28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Шороховой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Марии  с давних времен семейной реликвией является графин. Его из поколения в поколения передавали прапрабабушка, прабабушка, бабушка и сейчас он живет в семье Марии. Этот графин очень дорог для семьи, так как он служит и радует уже более 70 лет. </a:t>
            </a:r>
            <a:r>
              <a:rPr lang="ru-RU" sz="28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Шороховы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хранят его как самое ценное и дорогое для их семьи.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9582" b="10564"/>
          <a:stretch>
            <a:fillRect/>
          </a:stretch>
        </p:blipFill>
        <p:spPr bwMode="auto">
          <a:xfrm>
            <a:off x="5500694" y="214290"/>
            <a:ext cx="2887524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t="17542"/>
          <a:stretch>
            <a:fillRect/>
          </a:stretch>
        </p:blipFill>
        <p:spPr bwMode="auto">
          <a:xfrm>
            <a:off x="6220830" y="3214686"/>
            <a:ext cx="2394395" cy="3452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58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68435"/>
            <a:ext cx="84638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</a:t>
            </a:r>
            <a:r>
              <a:rPr lang="ru-RU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Шатыгина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Романа, семейной реликвией является коллекция необычных и юбилейных монет. Коллекцию начала собирать прабабушка Ромы, затем продолжили бабушка и мама. Коллекцией являются монеты  с 1961 года  и по настоящее время. Так же пополняется коллекция монет разных стран. Роман с удовольствием продолжает пополнять коллекцию не только монетами, но и юбилейными купюрами.  </a:t>
            </a:r>
            <a:endParaRPr lang="ru-RU" sz="2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t="4669"/>
          <a:stretch>
            <a:fillRect/>
          </a:stretch>
        </p:blipFill>
        <p:spPr bwMode="auto">
          <a:xfrm>
            <a:off x="1643042" y="3571876"/>
            <a:ext cx="5725087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826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0072" y="260647"/>
            <a:ext cx="370267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Темченко Ангелины семейной реликвией являются новогодние игрушки. Самая ценная игрушка, передалась бабушкой и дедушкой. Этот новогодний шар дедушка сам раскрасил, когда ему было 13 лет. В то время сложно было приобрести новые игрушки, поэтому дети обновляли игрушки своими руками. Новогодний шар висит на самом почетном месте на елке.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sun9-north.userapi.com/sun9-88/s/v1/ig2/hfI8kVhET_52U9WSs8LKFnTKAlACgRBa2LbulSw9r14O7lOB-9xbWkpyWyqtBF6m2MdCrSDBl-lf5xlGMdVXZoJA.jpg?size=810x1080&amp;quality=95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3252"/>
            <a:ext cx="2664296" cy="3389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261016"/>
            <a:ext cx="2682875" cy="35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16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959" y="188640"/>
            <a:ext cx="432048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Попкова Даниила хранятся, как семейная реликвия, Награды и Ордена, личные вещи прадедушки Ветерана ВОВ </a:t>
            </a:r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Чиркова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Ивана Семёновича. Иван Семенович воевал на Белорусских фронтах, сержант в составе 246 истребительного авиационного полка. Демобилизован на основании Указа Президиума Верховного Совета СССР в 1945г. </a:t>
            </a:r>
          </a:p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 Орденом Отечественной Войны 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степени, медалью «За Победу над Германией», медалью «Жукова», знаками и множеством юбилейных медалей. </a:t>
            </a:r>
          </a:p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Ежегодно, Иван Семёнович, проходит в строю Бессмертного полка.</a:t>
            </a:r>
          </a:p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Попковых хранит вещи прадедушки, как семейные ценности и будет передавать из поколения в поколение. 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G:\фотографии 3 группа\IMG-20230303-WA018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57"/>
          <a:stretch/>
        </p:blipFill>
        <p:spPr bwMode="auto">
          <a:xfrm>
            <a:off x="5796136" y="435878"/>
            <a:ext cx="2463738" cy="281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577" y="3573016"/>
            <a:ext cx="4021353" cy="3016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47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0032" y="188640"/>
            <a:ext cx="270000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/>
          <a:srcRect t="21784" b="10747"/>
          <a:stretch>
            <a:fillRect/>
          </a:stretch>
        </p:blipFill>
        <p:spPr bwMode="auto">
          <a:xfrm>
            <a:off x="6725833" y="3454233"/>
            <a:ext cx="2344344" cy="3431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323528" y="188640"/>
            <a:ext cx="424847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</a:t>
            </a:r>
            <a:r>
              <a:rPr lang="ru-RU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Бекполовых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медвежонок стал семейной реликвией. Еще будучи маленькой девочкой мама Леи играла с медвежонком, затем младшая сестра . Сейчас с медвежонком подружилась и Лея. У Леи подрастает младшая сестренка Тея и скоро медвежонок будет ее другом.</a:t>
            </a:r>
          </a:p>
          <a:p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25272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семьей на парад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953143"/>
            <a:ext cx="2139216" cy="2842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857628"/>
            <a:ext cx="2766487" cy="2804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931251"/>
            <a:ext cx="2167779" cy="2864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3714752"/>
            <a:ext cx="2286016" cy="3045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2845197" y="1298151"/>
            <a:ext cx="3527347" cy="2645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3512336" y="4274350"/>
            <a:ext cx="2762271" cy="2071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Рыба\Desktop\фотографии 3 группа\дети\10002074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413372" cy="321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Рыба\Desktop\фотографии 3 группа\дети\10002074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790" y="517357"/>
            <a:ext cx="2553468" cy="340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Рыба\Desktop\фотографии 3 группа\дети\10002074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57" y="3703742"/>
            <a:ext cx="2008189" cy="267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365" y="361366"/>
            <a:ext cx="2516750" cy="3355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919618"/>
            <a:ext cx="3458072" cy="2593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4264136"/>
            <a:ext cx="2978193" cy="2233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896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25272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Семейный альбом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185" y="943435"/>
            <a:ext cx="3571900" cy="267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b="8718"/>
          <a:stretch>
            <a:fillRect/>
          </a:stretch>
        </p:blipFill>
        <p:spPr bwMode="auto">
          <a:xfrm>
            <a:off x="2357422" y="3786190"/>
            <a:ext cx="144591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 t="17859"/>
          <a:stretch>
            <a:fillRect/>
          </a:stretch>
        </p:blipFill>
        <p:spPr bwMode="auto">
          <a:xfrm>
            <a:off x="285720" y="3786190"/>
            <a:ext cx="1622250" cy="2957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3571876"/>
            <a:ext cx="3143272" cy="314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755" y="2933221"/>
            <a:ext cx="1714512" cy="3810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267" y="943435"/>
            <a:ext cx="3171723" cy="2375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25272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Будни «Гномиков»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9602" y="4091512"/>
            <a:ext cx="3014080" cy="226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9798" y="1167854"/>
            <a:ext cx="2992384" cy="224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3786190"/>
            <a:ext cx="3785541" cy="2848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972484"/>
            <a:ext cx="3368986" cy="2526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928670"/>
            <a:ext cx="1943507" cy="2671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4000504"/>
            <a:ext cx="1839609" cy="2601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90806" y="178800"/>
            <a:ext cx="8229600" cy="125272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«Семьи»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4214818"/>
            <a:ext cx="3276021" cy="2457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362921"/>
            <a:ext cx="3305324" cy="233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4134" y="300454"/>
            <a:ext cx="3016198" cy="2262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29066"/>
            <a:ext cx="1975819" cy="27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1214422"/>
            <a:ext cx="1788423" cy="253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1914" y="1412776"/>
            <a:ext cx="1890126" cy="2672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70139" y="2546466"/>
            <a:ext cx="2357454" cy="16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6816"/>
            <a:ext cx="8229600" cy="125272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Дипломы воспитанников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5" y="3786191"/>
            <a:ext cx="3277028" cy="2319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1385783"/>
            <a:ext cx="2846120" cy="201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 descr="G:\грамоты 2023-2024\дети\1 квартал\Диплом С Днем защитника Отечества Аммосова Ирин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164" y="4289587"/>
            <a:ext cx="2987824" cy="211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грамоты 2023-2024\дети\1 квартал\Диплом  Этот прекрасный женский день Носова Анфис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148" y="1285543"/>
            <a:ext cx="3131840" cy="221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G:\грамоты 2023-2024\дети\2 квартал\Диплом Просторы космоса Бекполова Лея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691" y="3764078"/>
            <a:ext cx="2134102" cy="301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670" y="908720"/>
            <a:ext cx="2016223" cy="2688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69" y="620688"/>
            <a:ext cx="2921771" cy="219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24744"/>
            <a:ext cx="3017913" cy="2263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15" y="4149080"/>
            <a:ext cx="3360373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52129"/>
            <a:ext cx="345638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4" r="14172"/>
          <a:stretch/>
        </p:blipFill>
        <p:spPr bwMode="auto">
          <a:xfrm>
            <a:off x="3266224" y="1520608"/>
            <a:ext cx="2483695" cy="244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9092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конкурс «Талантливы вместе»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6317" y="1391817"/>
            <a:ext cx="2093433" cy="3191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7202" y="1772816"/>
            <a:ext cx="321471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1" y="1412776"/>
            <a:ext cx="2079683" cy="3170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54" y="4729201"/>
            <a:ext cx="2683315" cy="201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25144"/>
            <a:ext cx="2636445" cy="1977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172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время реализации проекта родители из «зрителей» и «наблюдателей» стали более активными участниками. Проявляют  искренний интерес к жизни группы, научились выражать восхищение результатами и продуктами деятельности своих детей, эмоционально поддерживать своего ребёнка.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3016"/>
            <a:ext cx="8460432" cy="2625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6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450850" y="230697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89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321</TotalTime>
  <Words>634</Words>
  <Application>Microsoft Office PowerPoint</Application>
  <PresentationFormat>Экран (4:3)</PresentationFormat>
  <Paragraphs>69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Волна</vt:lpstr>
      <vt:lpstr>МУНИЦИПАЛЬНОЕ БЮДЖЕТНОЕ ДОШКОЛЬНОЕ ОБРАЗОВАТЕЛЬНОЕ УЧРЕЖДЕНИЕ «Детский  сад комбинированного вида № 19 «Шустрик» </vt:lpstr>
      <vt:lpstr>Тип проекта:  практико-ориентированный, групповой, краткосрочный. Участники: дети средней группы, родители, воспитатели. Цель проекта: изучение истории семейных реликвий и традиций. Формы работы:          познавательно-              исследовательская, игровая,       продуктивная,              работа с родителями. </vt:lpstr>
      <vt:lpstr>На нашей планете живёт огромное количество людей. Каждый человек имеет свою семью, каждого окружают родные любящие лица.  Самое главное, это память, воспоминания в сердцах наших потомков. А что такое память? Как её сохранить? Тёплые воспоминания вбирают в себя и надёжно хранят семейные реликвии. Они есть в каждой семье. Они могут рассказать о своих обладателях очень много, главное суметь их услышать.  Ценность представляют не только знания о родовых корнях, но и вещественные свидетели жизни поколений.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семьей на парад</vt:lpstr>
      <vt:lpstr>Презентация PowerPoint</vt:lpstr>
      <vt:lpstr>Семейный альбом</vt:lpstr>
      <vt:lpstr>Будни «Гномиков»</vt:lpstr>
      <vt:lpstr>Год «Семьи»</vt:lpstr>
      <vt:lpstr>Дипломы воспитанников</vt:lpstr>
      <vt:lpstr>Презентация PowerPoint</vt:lpstr>
      <vt:lpstr>Муниципальный конкурс «Талантливы вместе»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 сад комбинированного вида № 19 «Шустрик» </dc:title>
  <dc:creator>Jane</dc:creator>
  <cp:lastModifiedBy>Евгения</cp:lastModifiedBy>
  <cp:revision>45</cp:revision>
  <dcterms:created xsi:type="dcterms:W3CDTF">2024-05-21T06:24:55Z</dcterms:created>
  <dcterms:modified xsi:type="dcterms:W3CDTF">2024-08-20T14:28:53Z</dcterms:modified>
</cp:coreProperties>
</file>