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58" r:id="rId5"/>
    <p:sldId id="259" r:id="rId6"/>
    <p:sldId id="257" r:id="rId7"/>
    <p:sldId id="260" r:id="rId8"/>
    <p:sldId id="261" r:id="rId9"/>
    <p:sldId id="266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5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0"/>
            <a:ext cx="7772400" cy="1470025"/>
          </a:xfrm>
        </p:spPr>
        <p:txBody>
          <a:bodyPr>
            <a:normAutofit/>
          </a:bodyPr>
          <a:lstStyle/>
          <a:p>
            <a:r>
              <a:rPr lang="ru-RU" sz="1800" b="1" dirty="0"/>
              <a:t>Муниципального дошкольного образовательного бюджетного учреждения «Детский общеразвивающего вида №6 «Малыш» </a:t>
            </a:r>
            <a:r>
              <a:rPr lang="ru-RU" sz="1800" b="1" dirty="0" err="1"/>
              <a:t>г.Соль</a:t>
            </a:r>
            <a:r>
              <a:rPr lang="ru-RU" sz="1800" b="1" dirty="0"/>
              <a:t> – Илецка» Оренбургской области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4220" y="1484784"/>
            <a:ext cx="6624736" cy="1752600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FF0000"/>
                </a:solidFill>
              </a:rPr>
              <a:t>Нам есть кем </a:t>
            </a:r>
            <a:r>
              <a:rPr lang="ru-RU" sz="4800" b="1" dirty="0" smtClean="0">
                <a:solidFill>
                  <a:srgbClr val="FF0000"/>
                </a:solidFill>
              </a:rPr>
              <a:t>гордится !</a:t>
            </a:r>
          </a:p>
          <a:p>
            <a:endParaRPr lang="ru-RU" sz="2100" b="1" dirty="0" smtClean="0">
              <a:solidFill>
                <a:srgbClr val="FF0000"/>
              </a:solidFill>
            </a:endParaRPr>
          </a:p>
          <a:p>
            <a:r>
              <a:rPr lang="ru-RU" sz="2100" b="1" dirty="0" smtClean="0">
                <a:solidFill>
                  <a:srgbClr val="FF0000"/>
                </a:solidFill>
              </a:rPr>
              <a:t>Исполнитель: старший воспитатель </a:t>
            </a:r>
            <a:r>
              <a:rPr lang="ru-RU" sz="2100" b="1" dirty="0" err="1" smtClean="0">
                <a:solidFill>
                  <a:srgbClr val="FF0000"/>
                </a:solidFill>
              </a:rPr>
              <a:t>Бенке</a:t>
            </a:r>
            <a:r>
              <a:rPr lang="ru-RU" sz="2100" b="1" dirty="0" smtClean="0">
                <a:solidFill>
                  <a:srgbClr val="FF0000"/>
                </a:solidFill>
              </a:rPr>
              <a:t> И.В.</a:t>
            </a:r>
            <a:endParaRPr lang="ru-RU" sz="21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Физкультурно-оздоровительный комплекс «Юность»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580592">
            <a:off x="5267295" y="3487883"/>
            <a:ext cx="3466991" cy="2315071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051" name="Picture 3" descr="F:\577035f06e14750ca29ddc41c9b384141e249a9d7f41741648fdba97c1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1279">
            <a:off x="440866" y="3638883"/>
            <a:ext cx="4343417" cy="228029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29335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1340768"/>
            <a:ext cx="83529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</a:rPr>
              <a:t>Актуальность</a:t>
            </a:r>
            <a:endParaRPr lang="ru-RU" sz="2000" dirty="0">
              <a:solidFill>
                <a:srgbClr val="0070C0"/>
              </a:solidFill>
            </a:endParaRPr>
          </a:p>
          <a:p>
            <a:r>
              <a:rPr lang="ru-RU" sz="2000" dirty="0">
                <a:solidFill>
                  <a:srgbClr val="0070C0"/>
                </a:solidFill>
              </a:rPr>
              <a:t>Патриотическое воспитание – одна из актуальных и сложных проблем,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которая решается сегодня всеми, кто имеет отношение к детям. То, что мы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заложим в душу ребёнка сейчас, проявится позднее, станет его и нашей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жизнью тоже. Гордость за свою Родину, любовь к родному краю, уважение</a:t>
            </a:r>
          </a:p>
          <a:p>
            <a:r>
              <a:rPr lang="ru-RU" sz="2000" dirty="0">
                <a:solidFill>
                  <a:srgbClr val="0070C0"/>
                </a:solidFill>
              </a:rPr>
              <a:t>традиций, понимание неповторимости культуры своего народа, почитание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его героев – все это входит в понятие патриотизм.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Знакомя детей с достижениями известных спортсменов, мы развиваем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патриотические чувства, чувство сопричастности к спортивным победам,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приобщаем дошкольников к их ценностям и идеалам, развиваем лучшие</a:t>
            </a:r>
          </a:p>
          <a:p>
            <a:r>
              <a:rPr lang="ru-RU" sz="2000" dirty="0">
                <a:solidFill>
                  <a:srgbClr val="0070C0"/>
                </a:solidFill>
              </a:rPr>
              <a:t>нравственные качества, присущие спортсменам, пропагандируем </a:t>
            </a:r>
            <a:r>
              <a:rPr lang="ru-RU" sz="2000" dirty="0" smtClean="0">
                <a:solidFill>
                  <a:srgbClr val="0070C0"/>
                </a:solidFill>
              </a:rPr>
              <a:t>здоровый образ </a:t>
            </a:r>
            <a:r>
              <a:rPr lang="ru-RU" sz="2000" dirty="0">
                <a:solidFill>
                  <a:srgbClr val="0070C0"/>
                </a:solidFill>
              </a:rPr>
              <a:t>жизни, формируем потребность в двигательной активности </a:t>
            </a:r>
            <a:r>
              <a:rPr lang="ru-RU" sz="2000" dirty="0" smtClean="0">
                <a:solidFill>
                  <a:srgbClr val="0070C0"/>
                </a:solidFill>
              </a:rPr>
              <a:t>и физическом </a:t>
            </a:r>
            <a:r>
              <a:rPr lang="ru-RU" sz="2000" dirty="0">
                <a:solidFill>
                  <a:srgbClr val="0070C0"/>
                </a:solidFill>
              </a:rPr>
              <a:t>совершенствовании.</a:t>
            </a:r>
          </a:p>
        </p:txBody>
      </p:sp>
    </p:spTree>
    <p:extLst>
      <p:ext uri="{BB962C8B-B14F-4D97-AF65-F5344CB8AC3E}">
        <p14:creationId xmlns:p14="http://schemas.microsoft.com/office/powerpoint/2010/main" val="1269861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82172" y="1124744"/>
            <a:ext cx="748883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</a:rPr>
              <a:t>Цель:</a:t>
            </a:r>
            <a:endParaRPr lang="ru-RU" sz="2000" dirty="0">
              <a:solidFill>
                <a:srgbClr val="0070C0"/>
              </a:solidFill>
            </a:endParaRPr>
          </a:p>
          <a:p>
            <a:r>
              <a:rPr lang="ru-RU" sz="2000" dirty="0">
                <a:solidFill>
                  <a:srgbClr val="0070C0"/>
                </a:solidFill>
              </a:rPr>
              <a:t>Формирование у дошкольников основ патриотизма через знакомство </a:t>
            </a:r>
            <a:r>
              <a:rPr lang="ru-RU" sz="2000" dirty="0" smtClean="0">
                <a:solidFill>
                  <a:srgbClr val="0070C0"/>
                </a:solidFill>
              </a:rPr>
              <a:t>с достижениями  </a:t>
            </a:r>
            <a:r>
              <a:rPr lang="ru-RU" sz="2000" dirty="0">
                <a:solidFill>
                  <a:srgbClr val="0070C0"/>
                </a:solidFill>
              </a:rPr>
              <a:t>Соль-</a:t>
            </a:r>
            <a:r>
              <a:rPr lang="ru-RU" sz="2000" dirty="0" err="1">
                <a:solidFill>
                  <a:srgbClr val="0070C0"/>
                </a:solidFill>
              </a:rPr>
              <a:t>Илецких</a:t>
            </a:r>
            <a:r>
              <a:rPr lang="ru-RU" sz="2000" dirty="0">
                <a:solidFill>
                  <a:srgbClr val="0070C0"/>
                </a:solidFill>
              </a:rPr>
              <a:t>  спортсменов, прославивших нашу страну</a:t>
            </a:r>
            <a:r>
              <a:rPr lang="ru-RU" sz="2000" dirty="0" smtClean="0">
                <a:solidFill>
                  <a:srgbClr val="0070C0"/>
                </a:solidFill>
              </a:rPr>
              <a:t>.</a:t>
            </a:r>
          </a:p>
          <a:p>
            <a:endParaRPr lang="ru-RU" sz="2000" dirty="0">
              <a:solidFill>
                <a:srgbClr val="0070C0"/>
              </a:solidFill>
            </a:endParaRPr>
          </a:p>
          <a:p>
            <a:r>
              <a:rPr lang="ru-RU" sz="2000" b="1" dirty="0">
                <a:solidFill>
                  <a:srgbClr val="0070C0"/>
                </a:solidFill>
              </a:rPr>
              <a:t>Задачи</a:t>
            </a:r>
            <a:r>
              <a:rPr lang="ru-RU" sz="2000" b="1" dirty="0" smtClean="0">
                <a:solidFill>
                  <a:srgbClr val="0070C0"/>
                </a:solidFill>
              </a:rPr>
              <a:t>:</a:t>
            </a:r>
            <a:endParaRPr lang="ru-RU" sz="2000" dirty="0">
              <a:solidFill>
                <a:srgbClr val="0070C0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0070C0"/>
                </a:solidFill>
              </a:rPr>
              <a:t>расширять и активизировать словарный запас по теме «Спорт»;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0070C0"/>
                </a:solidFill>
              </a:rPr>
              <a:t>формировать первичные представления детей о здоровом </a:t>
            </a:r>
            <a:r>
              <a:rPr lang="ru-RU" sz="2000" dirty="0" smtClean="0">
                <a:solidFill>
                  <a:srgbClr val="0070C0"/>
                </a:solidFill>
              </a:rPr>
              <a:t>образе жизни</a:t>
            </a:r>
            <a:r>
              <a:rPr lang="ru-RU" sz="2000" dirty="0">
                <a:solidFill>
                  <a:srgbClr val="0070C0"/>
                </a:solidFill>
              </a:rPr>
              <a:t>.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0070C0"/>
                </a:solidFill>
              </a:rPr>
              <a:t>развивать нравственно-волевые качества детей, поддерживать</a:t>
            </a:r>
          </a:p>
          <a:p>
            <a:r>
              <a:rPr lang="ru-RU" sz="2000" dirty="0" smtClean="0">
                <a:solidFill>
                  <a:srgbClr val="0070C0"/>
                </a:solidFill>
              </a:rPr>
              <a:t>      целеустремленность</a:t>
            </a:r>
            <a:r>
              <a:rPr lang="ru-RU" sz="2000" dirty="0">
                <a:solidFill>
                  <a:srgbClr val="0070C0"/>
                </a:solidFill>
              </a:rPr>
              <a:t>;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0070C0"/>
                </a:solidFill>
              </a:rPr>
              <a:t>воспитывать чувство патриотизма, любовь к спорту и уважение </a:t>
            </a:r>
            <a:r>
              <a:rPr lang="ru-RU" sz="2000" dirty="0" smtClean="0">
                <a:solidFill>
                  <a:srgbClr val="0070C0"/>
                </a:solidFill>
              </a:rPr>
              <a:t>к труду </a:t>
            </a:r>
            <a:r>
              <a:rPr lang="ru-RU" sz="2000" dirty="0">
                <a:solidFill>
                  <a:srgbClr val="0070C0"/>
                </a:solidFill>
              </a:rPr>
              <a:t>спортсменов;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0070C0"/>
                </a:solidFill>
              </a:rPr>
              <a:t>систематизировать знания детей о развитии </a:t>
            </a:r>
            <a:r>
              <a:rPr lang="ru-RU" sz="2000" b="1" dirty="0">
                <a:solidFill>
                  <a:srgbClr val="0070C0"/>
                </a:solidFill>
              </a:rPr>
              <a:t>спорта</a:t>
            </a:r>
            <a:r>
              <a:rPr lang="ru-RU" sz="2000" dirty="0">
                <a:solidFill>
                  <a:srgbClr val="0070C0"/>
                </a:solidFill>
              </a:rPr>
              <a:t> в родном городе.</a:t>
            </a:r>
          </a:p>
          <a:p>
            <a:r>
              <a:rPr lang="ru-RU" dirty="0">
                <a:solidFill>
                  <a:srgbClr val="0070C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71387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" descr="https://docviewer.yandex.ru/view/127741969/htmlimage?id=17fwg-i0h5zeyy90r906skp5vhy098rwrbyt07fteh8s4xjp169kca2k0rmj9yy8ltao8rhnzn2mrf8pqel65mz0ti6bnltzf4f9gsbj9&amp;width=794&amp;height=1124&amp;name=bg-0.png&amp;dsid=559c0d46f11219a29cf561bb8fc5ada2"/>
          <p:cNvSpPr>
            <a:spLocks noChangeAspect="1" noChangeArrowheads="1"/>
          </p:cNvSpPr>
          <p:nvPr/>
        </p:nvSpPr>
        <p:spPr bwMode="auto">
          <a:xfrm>
            <a:off x="0" y="0"/>
            <a:ext cx="7562850" cy="1069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dex-sans"/>
                <a:cs typeface="Arial" pitchFamily="34" charset="0"/>
              </a:rPr>
              <a:t/>
            </a:r>
            <a:b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dex-sans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3" descr="https://docviewer.yandex.ru/view/127741969/htmlimage?id=17fwg-i0h5zeyy90r906skp5vhy098rwrbyt07fteh8s4xjp169kca2k0rmj9yy8ltao8rhnzn2mrf8pqel65mz0ti6bnltzf4f9gsbj9&amp;width=794&amp;height=1124&amp;name=bg-0.png&amp;dsid=559c0d46f11219a29cf561bb8fc5ada2"/>
          <p:cNvSpPr>
            <a:spLocks noChangeAspect="1" noChangeArrowheads="1"/>
          </p:cNvSpPr>
          <p:nvPr/>
        </p:nvSpPr>
        <p:spPr bwMode="auto">
          <a:xfrm>
            <a:off x="152400" y="152400"/>
            <a:ext cx="7562850" cy="1069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dex-sans"/>
                <a:cs typeface="Arial" pitchFamily="34" charset="0"/>
              </a:rPr>
              <a:t/>
            </a:r>
            <a:b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yandex-sans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24542" y="4437112"/>
            <a:ext cx="76688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70C0"/>
                </a:solidFill>
              </a:rPr>
              <a:t>В городе есть две детско-юношеские спортивные школы. Одна – по борьбе </a:t>
            </a:r>
            <a:r>
              <a:rPr lang="ru-RU" sz="2000" dirty="0" smtClean="0">
                <a:solidFill>
                  <a:srgbClr val="0070C0"/>
                </a:solidFill>
              </a:rPr>
              <a:t>самбо, </a:t>
            </a:r>
            <a:r>
              <a:rPr lang="ru-RU" sz="2000" dirty="0">
                <a:solidFill>
                  <a:srgbClr val="0070C0"/>
                </a:solidFill>
              </a:rPr>
              <a:t>другая – имеет пять отделений: футбол, волейбол, настольный теннис, бокс, лёгкая атлетика. </a:t>
            </a:r>
            <a:r>
              <a:rPr lang="ru-RU" sz="2000" dirty="0" smtClean="0">
                <a:solidFill>
                  <a:srgbClr val="0070C0"/>
                </a:solidFill>
              </a:rPr>
              <a:t>Так же успешно развиваются, хоккей</a:t>
            </a:r>
            <a:r>
              <a:rPr lang="ru-RU" sz="2000" dirty="0">
                <a:solidFill>
                  <a:srgbClr val="0070C0"/>
                </a:solidFill>
              </a:rPr>
              <a:t>, лыжный спорт, ручной мяч. </a:t>
            </a:r>
          </a:p>
        </p:txBody>
      </p:sp>
      <p:pic>
        <p:nvPicPr>
          <p:cNvPr id="9" name="Рисунок 8" descr="Район гордится именами спортсменов, прославивших свою малую родину, да и Россию на международных соревнованиях.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432" y="1340768"/>
            <a:ext cx="4763135" cy="295021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596260" y="332656"/>
            <a:ext cx="43254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Тренерский состав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1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88" y="-28201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img_10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61" y="3573016"/>
            <a:ext cx="4948878" cy="2962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амбисты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5"/>
          <a:stretch/>
        </p:blipFill>
        <p:spPr bwMode="auto">
          <a:xfrm rot="20849206">
            <a:off x="496973" y="492891"/>
            <a:ext cx="3841605" cy="2850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4132">
            <a:off x="4772663" y="584473"/>
            <a:ext cx="3658527" cy="2743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92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39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s://www.ural56.ru/upload/iblock/b09/b0969257ab3a5d14193dd87919ab34d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21147825">
            <a:off x="817926" y="1103018"/>
            <a:ext cx="3121258" cy="21187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73775" y="3417261"/>
            <a:ext cx="79928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70C0"/>
                </a:solidFill>
              </a:rPr>
              <a:t>Илья </a:t>
            </a:r>
            <a:r>
              <a:rPr lang="ru-RU" sz="1600" dirty="0" err="1">
                <a:solidFill>
                  <a:srgbClr val="0070C0"/>
                </a:solidFill>
              </a:rPr>
              <a:t>Трегубов</a:t>
            </a:r>
            <a:r>
              <a:rPr lang="ru-RU" sz="1600" dirty="0">
                <a:solidFill>
                  <a:srgbClr val="0070C0"/>
                </a:solidFill>
              </a:rPr>
              <a:t> является выпускником школы села Трудовое. Начинал заниматься лыжным спортом с тренером-общественником Вячеславом </a:t>
            </a:r>
            <a:r>
              <a:rPr lang="ru-RU" sz="1600" dirty="0" err="1">
                <a:solidFill>
                  <a:srgbClr val="0070C0"/>
                </a:solidFill>
              </a:rPr>
              <a:t>Вдовкиным</a:t>
            </a:r>
            <a:r>
              <a:rPr lang="ru-RU" sz="1600" dirty="0">
                <a:solidFill>
                  <a:srgbClr val="0070C0"/>
                </a:solidFill>
              </a:rPr>
              <a:t> и учителем физкультуры Сергеем </a:t>
            </a:r>
            <a:r>
              <a:rPr lang="ru-RU" sz="1600" dirty="0" err="1">
                <a:solidFill>
                  <a:srgbClr val="0070C0"/>
                </a:solidFill>
              </a:rPr>
              <a:t>Савриным</a:t>
            </a:r>
            <a:r>
              <a:rPr lang="ru-RU" sz="1600" dirty="0">
                <a:solidFill>
                  <a:srgbClr val="0070C0"/>
                </a:solidFill>
              </a:rPr>
              <a:t>, также тренировался под руководством преподавателей ДЮСШ олимпийского резерва Виктора </a:t>
            </a:r>
            <a:r>
              <a:rPr lang="ru-RU" sz="1600" dirty="0" err="1">
                <a:solidFill>
                  <a:srgbClr val="0070C0"/>
                </a:solidFill>
              </a:rPr>
              <a:t>Тюнина</a:t>
            </a:r>
            <a:r>
              <a:rPr lang="ru-RU" sz="1600" dirty="0">
                <a:solidFill>
                  <a:srgbClr val="0070C0"/>
                </a:solidFill>
              </a:rPr>
              <a:t> и Михаила Айвазова.</a:t>
            </a:r>
          </a:p>
          <a:p>
            <a:r>
              <a:rPr lang="ru-RU" sz="1600" dirty="0">
                <a:solidFill>
                  <a:srgbClr val="0070C0"/>
                </a:solidFill>
              </a:rPr>
              <a:t>Сейчас Илья </a:t>
            </a:r>
            <a:r>
              <a:rPr lang="ru-RU" sz="1600" dirty="0" err="1">
                <a:solidFill>
                  <a:srgbClr val="0070C0"/>
                </a:solidFill>
              </a:rPr>
              <a:t>Трегубов</a:t>
            </a:r>
            <a:r>
              <a:rPr lang="ru-RU" sz="1600" dirty="0">
                <a:solidFill>
                  <a:srgbClr val="0070C0"/>
                </a:solidFill>
              </a:rPr>
              <a:t> является студентом спортивной школы олимпийского резерва № 81 «Бабушкино» (СДЮШОР «Бабушкино»</a:t>
            </a:r>
          </a:p>
          <a:p>
            <a:r>
              <a:rPr lang="ru-RU" sz="1600" dirty="0" smtClean="0">
                <a:solidFill>
                  <a:srgbClr val="0070C0"/>
                </a:solidFill>
              </a:rPr>
              <a:t>Воспитанник </a:t>
            </a:r>
            <a:r>
              <a:rPr lang="ru-RU" sz="1600" dirty="0">
                <a:solidFill>
                  <a:srgbClr val="0070C0"/>
                </a:solidFill>
              </a:rPr>
              <a:t>спортивной школы олимпийского резерва № 2 министерства спорта Оренбургской области. Выступая в Лозанне, наш лыжник завоевал золотую медаль в классической гонке на дистанции 10 км. Он преодолел это расстояние за 26 минут 40,5 секунды. Эта медаль стала девятой золотой наградой в копилке нашей команды. Благодаря этой победе, наша сборная поднялась на второе место в общекомандном медальном зачете</a:t>
            </a:r>
            <a:r>
              <a:rPr lang="ru-RU" sz="1600" dirty="0" smtClean="0">
                <a:solidFill>
                  <a:srgbClr val="0070C0"/>
                </a:solidFill>
              </a:rPr>
              <a:t>.</a:t>
            </a:r>
            <a:r>
              <a:rPr lang="ru-RU" sz="16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70362" y="199600"/>
            <a:ext cx="33988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Илья </a:t>
            </a:r>
            <a:r>
              <a:rPr lang="ru-RU" sz="4000" b="1" dirty="0" err="1" smtClean="0">
                <a:solidFill>
                  <a:srgbClr val="FF0000"/>
                </a:solidFill>
              </a:rPr>
              <a:t>Трегубов</a:t>
            </a:r>
            <a:endParaRPr lang="ru-RU" sz="4000" b="1" dirty="0"/>
          </a:p>
        </p:txBody>
      </p:sp>
      <p:pic>
        <p:nvPicPr>
          <p:cNvPr id="11" name="Рисунок 10" descr="https://56orb.ru/attachments/d9528c3b082a99afd70e9811e9ace6118ddfd022/store/fill/780/440/6c2498f13f27d148bb533d32dcc0ea40a4445aceef418326ad3b4ae75a4c/6c2498f13f27d148bb533d32dcc0ea40a4445aceef418326ad3b4ae75a4c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3440" y="907486"/>
            <a:ext cx="3499794" cy="1944216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570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-бой-e16154337541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54" y="1268760"/>
            <a:ext cx="3726234" cy="294023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55776" y="332656"/>
            <a:ext cx="4572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Елизавета Рыбалкина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46" b="28000"/>
          <a:stretch/>
        </p:blipFill>
        <p:spPr bwMode="auto">
          <a:xfrm>
            <a:off x="5364088" y="1244033"/>
            <a:ext cx="2981146" cy="3057586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4653136"/>
            <a:ext cx="60977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</a:rPr>
              <a:t>Многократная победительница турниров по разным видам единоборств. Тренируется под руководством Рыбина Руслана.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016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15" b="23276"/>
          <a:stretch/>
        </p:blipFill>
        <p:spPr bwMode="auto">
          <a:xfrm>
            <a:off x="339723" y="1305221"/>
            <a:ext cx="2720109" cy="295037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74" b="32731"/>
          <a:stretch/>
        </p:blipFill>
        <p:spPr bwMode="auto">
          <a:xfrm>
            <a:off x="6230679" y="1305221"/>
            <a:ext cx="2756781" cy="277492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30" r="12314" b="43751"/>
          <a:stretch/>
        </p:blipFill>
        <p:spPr bwMode="auto">
          <a:xfrm>
            <a:off x="3329172" y="1721283"/>
            <a:ext cx="2731295" cy="295703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5615" y="385745"/>
            <a:ext cx="30591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Айдар </a:t>
            </a:r>
            <a:r>
              <a:rPr lang="ru-RU" sz="2800" b="1" dirty="0" err="1" smtClean="0">
                <a:solidFill>
                  <a:srgbClr val="FF0000"/>
                </a:solidFill>
              </a:rPr>
              <a:t>Фхимбеков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447132" y="520391"/>
            <a:ext cx="3540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Тимофей Колесников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9830" y="1239143"/>
            <a:ext cx="2773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Равиль </a:t>
            </a:r>
            <a:r>
              <a:rPr lang="ru-RU" sz="2400" b="1" dirty="0" err="1" smtClean="0">
                <a:solidFill>
                  <a:srgbClr val="FF0000"/>
                </a:solidFill>
              </a:rPr>
              <a:t>Мунасыпов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06387" y="4865671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Успех своих воспитанников разделяют их наставники — заслуженный тренер России </a:t>
            </a:r>
            <a:r>
              <a:rPr lang="ru-RU" b="1" dirty="0">
                <a:solidFill>
                  <a:srgbClr val="0070C0"/>
                </a:solidFill>
              </a:rPr>
              <a:t>Николай Кожевников</a:t>
            </a:r>
            <a:r>
              <a:rPr lang="ru-RU" dirty="0">
                <a:solidFill>
                  <a:srgbClr val="0070C0"/>
                </a:solidFill>
              </a:rPr>
              <a:t>, а также </a:t>
            </a:r>
            <a:r>
              <a:rPr lang="ru-RU" b="1" dirty="0" err="1">
                <a:solidFill>
                  <a:srgbClr val="0070C0"/>
                </a:solidFill>
              </a:rPr>
              <a:t>Жанара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Кусанова</a:t>
            </a:r>
            <a:r>
              <a:rPr lang="ru-RU" b="1" dirty="0" smtClean="0">
                <a:solidFill>
                  <a:srgbClr val="0070C0"/>
                </a:solidFill>
              </a:rPr>
              <a:t>, Александр </a:t>
            </a:r>
            <a:r>
              <a:rPr lang="ru-RU" b="1" dirty="0">
                <a:solidFill>
                  <a:srgbClr val="0070C0"/>
                </a:solidFill>
              </a:rPr>
              <a:t>Карпов и Руслан Рыбин. Победители представят Россию на первенстве мира, обладатели вторых мест — на первенстве Европы.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9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53450" y="431086"/>
            <a:ext cx="2892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</a:rPr>
              <a:t>Жанара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Кусанова</a:t>
            </a:r>
            <a:endParaRPr lang="ru-RU" sz="2800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25045" t="19643" r="33033" b="26250"/>
          <a:stretch/>
        </p:blipFill>
        <p:spPr bwMode="auto">
          <a:xfrm>
            <a:off x="5652120" y="1297576"/>
            <a:ext cx="2945570" cy="3210743"/>
          </a:xfrm>
          <a:prstGeom prst="rect">
            <a:avLst/>
          </a:prstGeom>
          <a:ln w="28575"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7" t="15781" r="33854" b="31250"/>
          <a:stretch/>
        </p:blipFill>
        <p:spPr bwMode="auto">
          <a:xfrm>
            <a:off x="798031" y="1521244"/>
            <a:ext cx="4293122" cy="2763408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31640" y="4581128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70C0"/>
                </a:solidFill>
              </a:rPr>
              <a:t>Сольилечанка</a:t>
            </a:r>
            <a:r>
              <a:rPr lang="ru-RU" dirty="0">
                <a:solidFill>
                  <a:srgbClr val="0070C0"/>
                </a:solidFill>
              </a:rPr>
              <a:t> </a:t>
            </a:r>
            <a:r>
              <a:rPr lang="ru-RU" b="1" dirty="0" err="1">
                <a:solidFill>
                  <a:srgbClr val="0070C0"/>
                </a:solidFill>
              </a:rPr>
              <a:t>Жанара</a:t>
            </a:r>
            <a:r>
              <a:rPr lang="ru-RU" dirty="0">
                <a:solidFill>
                  <a:srgbClr val="0070C0"/>
                </a:solidFill>
              </a:rPr>
              <a:t> </a:t>
            </a:r>
            <a:r>
              <a:rPr lang="ru-RU" b="1" dirty="0" err="1">
                <a:solidFill>
                  <a:srgbClr val="0070C0"/>
                </a:solidFill>
              </a:rPr>
              <a:t>Кусанова</a:t>
            </a:r>
            <a:r>
              <a:rPr lang="ru-RU" dirty="0">
                <a:solidFill>
                  <a:srgbClr val="0070C0"/>
                </a:solidFill>
              </a:rPr>
              <a:t> выиграла Кубок России, она одержала победу в весе до 78 кг.                                      </a:t>
            </a:r>
            <a:r>
              <a:rPr lang="ru-RU" dirty="0" smtClean="0">
                <a:solidFill>
                  <a:srgbClr val="0070C0"/>
                </a:solidFill>
              </a:rPr>
              <a:t>            </a:t>
            </a:r>
            <a:r>
              <a:rPr lang="ru-RU" b="1" dirty="0" err="1">
                <a:solidFill>
                  <a:srgbClr val="0070C0"/>
                </a:solidFill>
              </a:rPr>
              <a:t>Жанара</a:t>
            </a:r>
            <a:r>
              <a:rPr lang="ru-RU" dirty="0">
                <a:solidFill>
                  <a:srgbClr val="0070C0"/>
                </a:solidFill>
              </a:rPr>
              <a:t> не перестает радовать нас своими победами. Она провела четыре схватки, и в каждой одержала победу чистым броском.</a:t>
            </a:r>
          </a:p>
        </p:txBody>
      </p:sp>
    </p:spTree>
    <p:extLst>
      <p:ext uri="{BB962C8B-B14F-4D97-AF65-F5344CB8AC3E}">
        <p14:creationId xmlns:p14="http://schemas.microsoft.com/office/powerpoint/2010/main" val="261142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3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vestirama.ru/assets/templates/images/photo/4d7c40555706ed745a93fb3536124c98.jpg"/>
          <p:cNvPicPr/>
          <p:nvPr/>
        </p:nvPicPr>
        <p:blipFill rotWithShape="1">
          <a:blip r:embed="rId3" cstate="print"/>
          <a:srcRect l="11623" r="14575" b="-6"/>
          <a:stretch/>
        </p:blipFill>
        <p:spPr bwMode="auto">
          <a:xfrm>
            <a:off x="5220072" y="1321021"/>
            <a:ext cx="2550403" cy="2962706"/>
          </a:xfrm>
          <a:prstGeom prst="rect">
            <a:avLst/>
          </a:prstGeom>
          <a:noFill/>
          <a:ln w="28575"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4597" y="4509120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</a:rPr>
              <a:t>Соль – </a:t>
            </a:r>
            <a:r>
              <a:rPr lang="ru-RU" sz="2000" dirty="0" err="1" smtClean="0">
                <a:solidFill>
                  <a:srgbClr val="0070C0"/>
                </a:solidFill>
              </a:rPr>
              <a:t>Илецкий</a:t>
            </a:r>
            <a:r>
              <a:rPr lang="ru-RU" sz="2000" dirty="0" smtClean="0">
                <a:solidFill>
                  <a:srgbClr val="0070C0"/>
                </a:solidFill>
              </a:rPr>
              <a:t> спортсмен Руслан </a:t>
            </a:r>
            <a:r>
              <a:rPr lang="ru-RU" sz="2000" dirty="0" err="1">
                <a:solidFill>
                  <a:srgbClr val="0070C0"/>
                </a:solidFill>
              </a:rPr>
              <a:t>Абызов</a:t>
            </a:r>
            <a:r>
              <a:rPr lang="ru-RU" sz="2000" dirty="0">
                <a:solidFill>
                  <a:srgbClr val="0070C0"/>
                </a:solidFill>
              </a:rPr>
              <a:t> стал победителем международного турнира по боксу среди юношей 2000-2001 гг. рождения, посвящённом памяти мастера спорта СССР, заслуженного тренера </a:t>
            </a:r>
            <a:r>
              <a:rPr lang="ru-RU" sz="2000" dirty="0" err="1">
                <a:solidFill>
                  <a:srgbClr val="0070C0"/>
                </a:solidFill>
              </a:rPr>
              <a:t>Кыргызской</a:t>
            </a:r>
            <a:r>
              <a:rPr lang="ru-RU" sz="2000" dirty="0">
                <a:solidFill>
                  <a:srgbClr val="0070C0"/>
                </a:solidFill>
              </a:rPr>
              <a:t> Республики В. И. </a:t>
            </a:r>
            <a:r>
              <a:rPr lang="ru-RU" sz="2000" dirty="0" err="1">
                <a:solidFill>
                  <a:srgbClr val="0070C0"/>
                </a:solidFill>
              </a:rPr>
              <a:t>Асташенкова</a:t>
            </a:r>
            <a:r>
              <a:rPr lang="ru-RU" sz="2000" dirty="0" smtClean="0">
                <a:solidFill>
                  <a:srgbClr val="0070C0"/>
                </a:solidFill>
              </a:rPr>
              <a:t>.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620688"/>
            <a:ext cx="2602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Руслан </a:t>
            </a:r>
            <a:r>
              <a:rPr lang="ru-RU" sz="2800" b="1" dirty="0" err="1">
                <a:solidFill>
                  <a:srgbClr val="FF0000"/>
                </a:solidFill>
              </a:rPr>
              <a:t>Абызов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076" name="Picture 4" descr="https://ria56.ru/uploads/images/KrTampBSrlY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79"/>
          <a:stretch/>
        </p:blipFill>
        <p:spPr bwMode="auto">
          <a:xfrm>
            <a:off x="811033" y="1310801"/>
            <a:ext cx="3800008" cy="3051151"/>
          </a:xfrm>
          <a:prstGeom prst="rect">
            <a:avLst/>
          </a:prstGeom>
          <a:noFill/>
          <a:ln w="28575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55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85635" y="4581128"/>
            <a:ext cx="6912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Соль-</a:t>
            </a:r>
            <a:r>
              <a:rPr lang="ru-RU" dirty="0" err="1">
                <a:solidFill>
                  <a:srgbClr val="0070C0"/>
                </a:solidFill>
              </a:rPr>
              <a:t>илечанин</a:t>
            </a:r>
            <a:r>
              <a:rPr lang="ru-RU" dirty="0">
                <a:solidFill>
                  <a:srgbClr val="0070C0"/>
                </a:solidFill>
              </a:rPr>
              <a:t> Руслан </a:t>
            </a:r>
            <a:r>
              <a:rPr lang="ru-RU" dirty="0" err="1">
                <a:solidFill>
                  <a:srgbClr val="0070C0"/>
                </a:solidFill>
              </a:rPr>
              <a:t>Мухамедзянов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победителем </a:t>
            </a:r>
            <a:r>
              <a:rPr lang="ru-RU" dirty="0">
                <a:solidFill>
                  <a:srgbClr val="0070C0"/>
                </a:solidFill>
              </a:rPr>
              <a:t>первенства России по легкой атлетике среди юношей и девушек 2001-2002 г.р. Соревнования проходили в Пензе. Руслан финишировал первым, пробежав стометровую дистанцию за 11.3 секунды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r>
              <a:rPr lang="ru-RU" b="1" dirty="0"/>
              <a:t> </a:t>
            </a:r>
            <a:endParaRPr lang="ru-RU" b="1" dirty="0" smtClean="0"/>
          </a:p>
          <a:p>
            <a:r>
              <a:rPr lang="ru-RU" dirty="0" smtClean="0">
                <a:solidFill>
                  <a:srgbClr val="0070C0"/>
                </a:solidFill>
              </a:rPr>
              <a:t>Руслан занимаются </a:t>
            </a:r>
            <a:r>
              <a:rPr lang="ru-RU" dirty="0">
                <a:solidFill>
                  <a:srgbClr val="0070C0"/>
                </a:solidFill>
              </a:rPr>
              <a:t>у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dirty="0">
                <a:solidFill>
                  <a:srgbClr val="0070C0"/>
                </a:solidFill>
              </a:rPr>
              <a:t>тренера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dirty="0">
                <a:solidFill>
                  <a:srgbClr val="0070C0"/>
                </a:solidFill>
              </a:rPr>
              <a:t>Игоря Томилова. 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88498" y="504461"/>
            <a:ext cx="345434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FF0000"/>
                </a:solidFill>
              </a:rPr>
              <a:t>Руслан </a:t>
            </a:r>
            <a:r>
              <a:rPr lang="ru-RU" sz="2600" b="1" dirty="0" err="1" smtClean="0">
                <a:solidFill>
                  <a:srgbClr val="FF0000"/>
                </a:solidFill>
              </a:rPr>
              <a:t>Мухамедзянов</a:t>
            </a:r>
            <a:endParaRPr lang="ru-RU" sz="26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s://soliletsk.ru/assets/image/tomilo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426" y="1341819"/>
            <a:ext cx="3744416" cy="3223216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375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https://udar56.ru/wp-content/uploads/2019/06/20656_dva-serebra-pervenstve-ro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610" y="1352065"/>
            <a:ext cx="3960440" cy="2791222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31640" y="4250637"/>
            <a:ext cx="69127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Впервые в истории округа воспитанник местной ДЮСШ Артём Рубцов выполнил норматив мастера спорта по бегу с барьерами.</a:t>
            </a:r>
          </a:p>
          <a:p>
            <a:r>
              <a:rPr lang="ru-RU" dirty="0">
                <a:solidFill>
                  <a:srgbClr val="0070C0"/>
                </a:solidFill>
              </a:rPr>
              <a:t>Это случилось на Всероссийском соревновании по лёгкой атлетике «Мемориал В.М. Евстратова» в Жуковском.</a:t>
            </a:r>
          </a:p>
          <a:p>
            <a:r>
              <a:rPr lang="ru-RU" dirty="0">
                <a:solidFill>
                  <a:srgbClr val="0070C0"/>
                </a:solidFill>
              </a:rPr>
              <a:t>Детство Артёма Рубцова прошло в Соль-Илецком городском округе. Будущий чемпион и рекордсмен Оренбургской области начал заниматься лёгкой атлетикой с 3 класса.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36597" y="628140"/>
            <a:ext cx="21251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Артём Рубцов </a:t>
            </a:r>
          </a:p>
        </p:txBody>
      </p:sp>
      <p:pic>
        <p:nvPicPr>
          <p:cNvPr id="1026" name="Picture 2" descr="https://soliletsk.ru/assets/image/bedg2i8js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13" y="1357675"/>
            <a:ext cx="4180051" cy="278561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713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s://i.pinimg.com/736x/f6/de/c1/f6dec18cd2a904615c7d26e21528bf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" y="0"/>
            <a:ext cx="925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https://im0-tub-ru.yandex.net/i?id=214864fdb0736f3867f947d532afe269-l&amp;ref=rim&amp;n=13&amp;w=800&amp;h=800"/>
          <p:cNvPicPr/>
          <p:nvPr/>
        </p:nvPicPr>
        <p:blipFill rotWithShape="1">
          <a:blip r:embed="rId3" cstate="print"/>
          <a:srcRect b="13417"/>
          <a:stretch/>
        </p:blipFill>
        <p:spPr bwMode="auto">
          <a:xfrm>
            <a:off x="2565192" y="1272225"/>
            <a:ext cx="4067944" cy="3020318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971600" y="4394638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70C0"/>
                </a:solidFill>
              </a:rPr>
              <a:t>Мадина</a:t>
            </a:r>
            <a:r>
              <a:rPr lang="ru-RU" dirty="0">
                <a:solidFill>
                  <a:srgbClr val="0070C0"/>
                </a:solidFill>
              </a:rPr>
              <a:t> Портнова победительница Первенства России среди юношей и девушек по легкой атлетике. Дистанция: бег на 400 метров. </a:t>
            </a:r>
            <a:br>
              <a:rPr lang="ru-RU" dirty="0">
                <a:solidFill>
                  <a:srgbClr val="0070C0"/>
                </a:solidFill>
              </a:rPr>
            </a:br>
            <a:r>
              <a:rPr lang="ru-RU" dirty="0">
                <a:solidFill>
                  <a:srgbClr val="0070C0"/>
                </a:solidFill>
              </a:rPr>
              <a:t>Соревнования проходили на базе Училища Олимпийского Резерва в Пензе. </a:t>
            </a:r>
            <a:br>
              <a:rPr lang="ru-RU" dirty="0">
                <a:solidFill>
                  <a:srgbClr val="0070C0"/>
                </a:solidFill>
              </a:rPr>
            </a:br>
            <a:r>
              <a:rPr lang="ru-RU" dirty="0" err="1">
                <a:solidFill>
                  <a:srgbClr val="0070C0"/>
                </a:solidFill>
              </a:rPr>
              <a:t>Мадина</a:t>
            </a:r>
            <a:r>
              <a:rPr lang="ru-RU" dirty="0">
                <a:solidFill>
                  <a:srgbClr val="0070C0"/>
                </a:solidFill>
              </a:rPr>
              <a:t> тренируется под руководством тренера высшей категории Игоря Томилова.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461863"/>
            <a:ext cx="26981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Мадина</a:t>
            </a:r>
            <a:r>
              <a:rPr lang="ru-RU" sz="2400" b="1" dirty="0">
                <a:solidFill>
                  <a:srgbClr val="FF0000"/>
                </a:solidFill>
              </a:rPr>
              <a:t> Портнова </a:t>
            </a:r>
          </a:p>
        </p:txBody>
      </p:sp>
    </p:spTree>
    <p:extLst>
      <p:ext uri="{BB962C8B-B14F-4D97-AF65-F5344CB8AC3E}">
        <p14:creationId xmlns:p14="http://schemas.microsoft.com/office/powerpoint/2010/main" val="82635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503</Words>
  <Application>Microsoft Office PowerPoint</Application>
  <PresentationFormat>Экран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Муниципального дошкольного образовательного бюджетного учреждения «Детский общеразвивающего вида №6 «Малыш» г.Соль – Илецка» Оренбургской области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Муниципального дошкольного образовательного бюджетного учреждения «Детский общеразвивающего вида №6 «Малыш» г.Соль – Илецка» Оренбургской области </dc:title>
  <dc:creator>pc</dc:creator>
  <cp:lastModifiedBy>pc</cp:lastModifiedBy>
  <cp:revision>17</cp:revision>
  <dcterms:created xsi:type="dcterms:W3CDTF">2021-03-19T10:21:36Z</dcterms:created>
  <dcterms:modified xsi:type="dcterms:W3CDTF">2021-09-29T09:31:38Z</dcterms:modified>
</cp:coreProperties>
</file>