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8" r:id="rId29"/>
    <p:sldId id="289" r:id="rId30"/>
    <p:sldId id="283" r:id="rId31"/>
    <p:sldId id="284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FDC3C7-BE3E-4409-BD18-10820840AD4E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34630D-45DC-440B-923B-A854F01BD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0223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4630D-45DC-440B-923B-A854F01BD115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128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FD6A7-46C3-4964-894E-4854C94C4549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3CFF-6FBA-4345-B9F6-DEC40598B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962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FD6A7-46C3-4964-894E-4854C94C4549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3CFF-6FBA-4345-B9F6-DEC40598B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900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FD6A7-46C3-4964-894E-4854C94C4549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3CFF-6FBA-4345-B9F6-DEC40598B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3868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FD6A7-46C3-4964-894E-4854C94C4549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3CFF-6FBA-4345-B9F6-DEC40598B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7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FD6A7-46C3-4964-894E-4854C94C4549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3CFF-6FBA-4345-B9F6-DEC40598B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891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FD6A7-46C3-4964-894E-4854C94C4549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3CFF-6FBA-4345-B9F6-DEC40598B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431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FD6A7-46C3-4964-894E-4854C94C4549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3CFF-6FBA-4345-B9F6-DEC40598B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614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FD6A7-46C3-4964-894E-4854C94C4549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3CFF-6FBA-4345-B9F6-DEC40598B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3506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FD6A7-46C3-4964-894E-4854C94C4549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3CFF-6FBA-4345-B9F6-DEC40598B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7576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FD6A7-46C3-4964-894E-4854C94C4549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3CFF-6FBA-4345-B9F6-DEC40598B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380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FD6A7-46C3-4964-894E-4854C94C4549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3CFF-6FBA-4345-B9F6-DEC40598B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079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FD6A7-46C3-4964-894E-4854C94C4549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C3CFF-6FBA-4345-B9F6-DEC40598B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6.pn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4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93"/>
            <a:ext cx="9144000" cy="686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07704" y="1412776"/>
            <a:ext cx="67687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/>
              <a:t> </a:t>
            </a:r>
          </a:p>
          <a:p>
            <a:pPr algn="ctr"/>
            <a:r>
              <a:rPr lang="ru-RU" sz="2800" b="1" i="1" dirty="0" smtClean="0">
                <a:solidFill>
                  <a:srgbClr val="FF0000"/>
                </a:solidFill>
              </a:rPr>
              <a:t>РЕАЛИЗАЦИЯ ПОЗНАВАТЕЛЬНО – ТВОРЧЕСКОГО ПРОЕКТА, ПОСВЯЩЕННОГО 70- ЛЕТИЮ ПОБЕДЫ В ВОВ </a:t>
            </a:r>
          </a:p>
          <a:p>
            <a:pPr algn="ctr"/>
            <a:r>
              <a:rPr lang="ru-RU" sz="2800" b="1" i="1" dirty="0" smtClean="0">
                <a:solidFill>
                  <a:srgbClr val="FF0000"/>
                </a:solidFill>
              </a:rPr>
              <a:t>« ГОЛУБИ МИРА»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63888" y="4437112"/>
            <a:ext cx="5472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ВЫПОЛНИЛА :</a:t>
            </a:r>
          </a:p>
          <a:p>
            <a:r>
              <a:rPr lang="ru-RU" b="1" dirty="0" smtClean="0"/>
              <a:t>ВОСПИТАТЕЛЬ 1 КВАЛИФИКАЦИОННОЙ КАТЕГОРИИ  </a:t>
            </a:r>
          </a:p>
          <a:p>
            <a:r>
              <a:rPr lang="ru-RU" b="1" dirty="0" smtClean="0"/>
              <a:t>НЕРСИСЯН ОЛЬГА АНАТОЛЬЕВНА</a:t>
            </a:r>
          </a:p>
          <a:p>
            <a:r>
              <a:rPr lang="ru-RU" b="1" dirty="0" smtClean="0"/>
              <a:t>МКДОУ </a:t>
            </a:r>
            <a:r>
              <a:rPr lang="ru-RU" b="1" dirty="0" smtClean="0"/>
              <a:t>№18 Г.НИКОЛЬСКОЕ  ТОСНЕНСКИЙ </a:t>
            </a:r>
            <a:r>
              <a:rPr lang="ru-RU" b="1" dirty="0" smtClean="0"/>
              <a:t>РАЙОН</a:t>
            </a:r>
            <a:endParaRPr lang="ru-RU" b="1" dirty="0" smtClean="0"/>
          </a:p>
        </p:txBody>
      </p:sp>
      <p:pic>
        <p:nvPicPr>
          <p:cNvPr id="1028" name="Picture 4" descr="А вы помните свою первую аватарку на этом форуме?) / классны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1208"/>
            <a:ext cx="2304256" cy="1823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284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409"/>
            <a:ext cx="9144000" cy="6910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79712" y="260647"/>
            <a:ext cx="648072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</a:rPr>
              <a:t>Актуальность проекта:</a:t>
            </a:r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В весенние, майские дни, когда оживает природа, мы остро ощущаем, как прекрасна жизнь.</a:t>
            </a:r>
          </a:p>
          <a:p>
            <a:r>
              <a:rPr lang="ru-RU" dirty="0" smtClean="0"/>
              <a:t>Как дорога нам она!</a:t>
            </a:r>
          </a:p>
          <a:p>
            <a:r>
              <a:rPr lang="ru-RU" dirty="0" smtClean="0"/>
              <a:t>Это понимаем мы – взрослые, но наше младшее поколение – не всегда. Даже маленькие дети  должны знать, что война – это горе, страдания и смерть. Чувство патриотизма, любви к своей Родине и уважения к людям, которые ковали Победу, необходимо формировать у детей, начиная с дошкольного возраста.</a:t>
            </a:r>
          </a:p>
          <a:p>
            <a:r>
              <a:rPr lang="ru-RU" dirty="0" smtClean="0"/>
              <a:t>День Победы  - самый главный праздник нашей страны. Но это и самый трудный для детского понимания праздник. Дети имеют очень скудные знания о героях Великой Отечественной Войны. Таким  образом, было принято решение разработать  и реализовать проект « Голуби мира», посвященный 70-летию Победы ВОВ.</a:t>
            </a:r>
          </a:p>
          <a:p>
            <a:r>
              <a:rPr lang="ru-RU" dirty="0" smtClean="0"/>
              <a:t>Проект направлен на патриотическое воспитание детей старшего  дошкольного возраста.</a:t>
            </a:r>
            <a:endParaRPr lang="ru-RU" dirty="0"/>
          </a:p>
        </p:txBody>
      </p:sp>
      <p:pic>
        <p:nvPicPr>
          <p:cNvPr id="2052" name="Picture 4" descr="А вы помните свою первую аватарку на этом форуме?) / классны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013176"/>
            <a:ext cx="2376264" cy="18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30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А вы помните свою первую аватарку на этом форуме?) / классны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25144"/>
            <a:ext cx="2175917" cy="202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79712" y="188640"/>
            <a:ext cx="6768752" cy="5348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u="sng" dirty="0">
                <a:solidFill>
                  <a:srgbClr val="FF0000"/>
                </a:solidFill>
                <a:ea typeface="Calibri"/>
                <a:cs typeface="Times New Roman"/>
              </a:rPr>
              <a:t>Тип проекта</a:t>
            </a:r>
            <a:r>
              <a:rPr lang="ru-RU" sz="3600" b="1" dirty="0">
                <a:solidFill>
                  <a:srgbClr val="FF0000"/>
                </a:solidFill>
                <a:ea typeface="Calibri"/>
                <a:cs typeface="Times New Roman"/>
              </a:rPr>
              <a:t>:</a:t>
            </a:r>
            <a:r>
              <a:rPr lang="ru-RU" sz="3600" dirty="0">
                <a:solidFill>
                  <a:srgbClr val="FF0000"/>
                </a:solidFill>
                <a:ea typeface="Calibri"/>
                <a:cs typeface="Times New Roman"/>
              </a:rPr>
              <a:t> </a:t>
            </a:r>
            <a:endParaRPr lang="ru-RU" sz="3600" dirty="0" smtClean="0">
              <a:solidFill>
                <a:srgbClr val="FF000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 smtClean="0">
                <a:ea typeface="Calibri"/>
                <a:cs typeface="Times New Roman"/>
              </a:rPr>
              <a:t>познавательно-творческий</a:t>
            </a:r>
            <a:r>
              <a:rPr lang="ru-RU" sz="3200" b="1" dirty="0">
                <a:ea typeface="Calibri"/>
                <a:cs typeface="Times New Roman"/>
              </a:rPr>
              <a:t>, групповой.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u="sng" dirty="0">
                <a:solidFill>
                  <a:srgbClr val="FF0000"/>
                </a:solidFill>
                <a:ea typeface="Calibri"/>
                <a:cs typeface="Times New Roman"/>
              </a:rPr>
              <a:t>Продолжительность проекта</a:t>
            </a:r>
            <a:r>
              <a:rPr lang="ru-RU" sz="3600" u="sng" dirty="0">
                <a:solidFill>
                  <a:srgbClr val="FF0000"/>
                </a:solidFill>
                <a:ea typeface="Calibri"/>
                <a:cs typeface="Times New Roman"/>
              </a:rPr>
              <a:t>:</a:t>
            </a:r>
            <a:r>
              <a:rPr lang="ru-RU" sz="3600" dirty="0">
                <a:solidFill>
                  <a:srgbClr val="FF0000"/>
                </a:solidFill>
                <a:ea typeface="Calibri"/>
                <a:cs typeface="Times New Roman"/>
              </a:rPr>
              <a:t> </a:t>
            </a:r>
            <a:r>
              <a:rPr lang="ru-RU" sz="3200" b="1" dirty="0">
                <a:ea typeface="Calibri"/>
                <a:cs typeface="Times New Roman"/>
              </a:rPr>
              <a:t>краткосрочный (3 недели)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u="sng" dirty="0">
                <a:solidFill>
                  <a:srgbClr val="FF0000"/>
                </a:solidFill>
                <a:ea typeface="Calibri"/>
                <a:cs typeface="Times New Roman"/>
              </a:rPr>
              <a:t>Участники проекта</a:t>
            </a:r>
            <a:r>
              <a:rPr lang="ru-RU" sz="3600" u="sng" dirty="0">
                <a:solidFill>
                  <a:srgbClr val="FF0000"/>
                </a:solidFill>
                <a:ea typeface="Calibri"/>
                <a:cs typeface="Times New Roman"/>
              </a:rPr>
              <a:t>:</a:t>
            </a:r>
            <a:r>
              <a:rPr lang="ru-RU" sz="3600" dirty="0">
                <a:solidFill>
                  <a:srgbClr val="FF0000"/>
                </a:solidFill>
                <a:ea typeface="Calibri"/>
                <a:cs typeface="Times New Roman"/>
              </a:rPr>
              <a:t> </a:t>
            </a:r>
            <a:endParaRPr lang="ru-RU" sz="3600" dirty="0" smtClean="0">
              <a:solidFill>
                <a:srgbClr val="FF000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 smtClean="0">
                <a:ea typeface="Calibri"/>
                <a:cs typeface="Times New Roman"/>
              </a:rPr>
              <a:t>дети </a:t>
            </a:r>
            <a:r>
              <a:rPr lang="ru-RU" sz="3200" b="1" dirty="0">
                <a:ea typeface="Calibri"/>
                <a:cs typeface="Times New Roman"/>
              </a:rPr>
              <a:t>старшей группы, родители, </a:t>
            </a:r>
            <a:r>
              <a:rPr lang="ru-RU" sz="3200" b="1" dirty="0" smtClean="0">
                <a:ea typeface="Calibri"/>
                <a:cs typeface="Times New Roman"/>
              </a:rPr>
              <a:t>воспитатели.</a:t>
            </a:r>
            <a:endParaRPr lang="ru-RU" sz="32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5590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5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620688"/>
            <a:ext cx="6606480" cy="3689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u="sng" dirty="0">
                <a:solidFill>
                  <a:srgbClr val="FF0000"/>
                </a:solidFill>
                <a:ea typeface="Calibri"/>
                <a:cs typeface="Times New Roman"/>
              </a:rPr>
              <a:t>Цель проекта:</a:t>
            </a:r>
            <a:endParaRPr lang="ru-RU" sz="36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>
                <a:ea typeface="Calibri"/>
                <a:cs typeface="Times New Roman"/>
              </a:rPr>
              <a:t>Сформировать у детей представления о  ВОВ ; </a:t>
            </a:r>
            <a:r>
              <a:rPr lang="ru-RU" sz="3200" b="1" dirty="0" smtClean="0">
                <a:ea typeface="Calibri"/>
                <a:cs typeface="Times New Roman"/>
              </a:rPr>
              <a:t>Познакомить </a:t>
            </a:r>
            <a:r>
              <a:rPr lang="ru-RU" sz="3200" b="1" dirty="0">
                <a:ea typeface="Calibri"/>
                <a:cs typeface="Times New Roman"/>
              </a:rPr>
              <a:t>с примерами  мужества и героизма наших земляков во время войны.</a:t>
            </a:r>
          </a:p>
        </p:txBody>
      </p:sp>
      <p:pic>
        <p:nvPicPr>
          <p:cNvPr id="4100" name="Picture 4" descr="А вы помните свою первую аватарку на этом форуме?) / классны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869160"/>
            <a:ext cx="2232248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673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4017"/>
            <a:ext cx="9144000" cy="6974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А вы помните свою первую аватарку на этом форуме?) / классны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941168"/>
            <a:ext cx="2232248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23728" y="197346"/>
            <a:ext cx="579664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 smtClean="0">
                <a:solidFill>
                  <a:srgbClr val="FF0000"/>
                </a:solidFill>
              </a:rPr>
              <a:t>Задачи проекта:</a:t>
            </a:r>
          </a:p>
          <a:p>
            <a:endParaRPr lang="ru-RU" sz="3600" b="1" u="sng" dirty="0" smtClean="0">
              <a:solidFill>
                <a:srgbClr val="FF0000"/>
              </a:solidFill>
            </a:endParaRPr>
          </a:p>
          <a:p>
            <a:r>
              <a:rPr lang="ru-RU" b="1" dirty="0" smtClean="0"/>
              <a:t>1.Создать условия для обогащения детей знаниями о ВОВ.</a:t>
            </a:r>
          </a:p>
          <a:p>
            <a:r>
              <a:rPr lang="ru-RU" b="1" dirty="0" smtClean="0"/>
              <a:t>2.Знакомить с героями ВОВ, опираясь на региональные особенности, с участником парада Победы на Красной площади в Москве - полковник В.М. Соколов; командир разведки, освободивший г. Никольское в 1944 г. От фашистов – М.Л. Корчагин.</a:t>
            </a:r>
          </a:p>
          <a:p>
            <a:r>
              <a:rPr lang="ru-RU" b="1" dirty="0" smtClean="0"/>
              <a:t>3.Испытание чувства радости от овладения умениями создавать прекрасное своими руками – подарок ветерану ВОВ «Голубь – птица Мира» (объемная фигурка из бумаги).</a:t>
            </a:r>
          </a:p>
          <a:p>
            <a:r>
              <a:rPr lang="ru-RU" b="1" dirty="0" smtClean="0"/>
              <a:t>4.Познакомить с песнями, стихами, рассказами на военную тематику.</a:t>
            </a:r>
          </a:p>
          <a:p>
            <a:r>
              <a:rPr lang="ru-RU" b="1" dirty="0" smtClean="0"/>
              <a:t>5.Развивать коммуникативную и интеллектуальную компетентность ребенка.</a:t>
            </a:r>
          </a:p>
          <a:p>
            <a:r>
              <a:rPr lang="ru-RU" b="1" dirty="0" smtClean="0"/>
              <a:t>6.Воспитывать глубокое уважение и чувство благодарности к защитникам нашей Родины, героям Великой Отечественной войны.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81292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51720" y="476672"/>
            <a:ext cx="6696744" cy="4131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u="sng" dirty="0">
                <a:solidFill>
                  <a:srgbClr val="FF0000"/>
                </a:solidFill>
                <a:ea typeface="Calibri"/>
                <a:cs typeface="Times New Roman"/>
              </a:rPr>
              <a:t>Интеграция  образовательных  областей:</a:t>
            </a:r>
            <a:endParaRPr lang="ru-RU" sz="36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/>
                <a:cs typeface="Times New Roman"/>
              </a:rPr>
              <a:t> </a:t>
            </a:r>
            <a:r>
              <a:rPr lang="ru-RU" sz="2400" b="1" dirty="0">
                <a:ea typeface="Calibri"/>
                <a:cs typeface="Times New Roman"/>
              </a:rPr>
              <a:t>Познавательное </a:t>
            </a:r>
            <a:r>
              <a:rPr lang="ru-RU" sz="2400" b="1" dirty="0" smtClean="0">
                <a:ea typeface="Calibri"/>
                <a:cs typeface="Times New Roman"/>
              </a:rPr>
              <a:t>развитие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ea typeface="Calibri"/>
                <a:cs typeface="Times New Roman"/>
              </a:rPr>
              <a:t> Речевое развитие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ea typeface="Calibri"/>
                <a:cs typeface="Times New Roman"/>
              </a:rPr>
              <a:t> Художественно- </a:t>
            </a:r>
            <a:r>
              <a:rPr lang="ru-RU" sz="2400" b="1" dirty="0">
                <a:ea typeface="Calibri"/>
                <a:cs typeface="Times New Roman"/>
              </a:rPr>
              <a:t>эстетическое </a:t>
            </a:r>
            <a:r>
              <a:rPr lang="ru-RU" sz="2400" b="1" dirty="0" smtClean="0">
                <a:ea typeface="Calibri"/>
                <a:cs typeface="Times New Roman"/>
              </a:rPr>
              <a:t>развитие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ea typeface="Calibri"/>
                <a:cs typeface="Times New Roman"/>
              </a:rPr>
              <a:t> </a:t>
            </a:r>
            <a:r>
              <a:rPr lang="ru-RU" sz="2400" b="1" dirty="0">
                <a:ea typeface="Calibri"/>
                <a:cs typeface="Times New Roman"/>
              </a:rPr>
              <a:t>С</a:t>
            </a:r>
            <a:r>
              <a:rPr lang="ru-RU" sz="2400" b="1" dirty="0" smtClean="0">
                <a:ea typeface="Calibri"/>
                <a:cs typeface="Times New Roman"/>
              </a:rPr>
              <a:t>оциально-коммуникативное </a:t>
            </a:r>
            <a:r>
              <a:rPr lang="ru-RU" sz="2400" b="1" dirty="0">
                <a:ea typeface="Calibri"/>
                <a:cs typeface="Times New Roman"/>
              </a:rPr>
              <a:t>развитие </a:t>
            </a:r>
            <a:endParaRPr lang="ru-RU" sz="2400" b="1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ea typeface="Calibri"/>
                <a:cs typeface="Times New Roman"/>
              </a:rPr>
              <a:t> Физическое </a:t>
            </a:r>
            <a:r>
              <a:rPr lang="ru-RU" sz="2400" b="1" dirty="0">
                <a:ea typeface="Calibri"/>
                <a:cs typeface="Times New Roman"/>
              </a:rPr>
              <a:t>развитие.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797152"/>
            <a:ext cx="216024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2038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" y="-99392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5736" y="1412776"/>
            <a:ext cx="5760640" cy="4458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u="sng" dirty="0">
                <a:solidFill>
                  <a:srgbClr val="FF0000"/>
                </a:solidFill>
                <a:ea typeface="Calibri"/>
                <a:cs typeface="Times New Roman"/>
              </a:rPr>
              <a:t>Предварительная работа:</a:t>
            </a:r>
            <a:endParaRPr lang="ru-RU" sz="36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000" b="1" dirty="0">
                <a:ea typeface="Calibri"/>
                <a:cs typeface="Times New Roman"/>
              </a:rPr>
              <a:t>Детская художественная  литература.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000" b="1" dirty="0">
                <a:ea typeface="Calibri"/>
                <a:cs typeface="Times New Roman"/>
              </a:rPr>
              <a:t> Иллюстрации, фотоматериалы.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000" b="1" dirty="0">
                <a:ea typeface="Calibri"/>
                <a:cs typeface="Times New Roman"/>
              </a:rPr>
              <a:t>Музыкальные  произведения.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000" b="1" dirty="0">
                <a:ea typeface="Calibri"/>
                <a:cs typeface="Times New Roman"/>
              </a:rPr>
              <a:t>Методическая литература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000" b="1" dirty="0">
                <a:ea typeface="Calibri"/>
                <a:cs typeface="Times New Roman"/>
              </a:rPr>
              <a:t>Дидактические игры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000" b="1" dirty="0">
                <a:ea typeface="Calibri"/>
                <a:cs typeface="Times New Roman"/>
              </a:rPr>
              <a:t>Конспекты НОД и бесед о ВОВ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000" b="1" dirty="0">
                <a:ea typeface="Calibri"/>
                <a:cs typeface="Times New Roman"/>
              </a:rPr>
              <a:t>Мультимедийные презентации к НОД  и беседам о ВОВ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559" y="116632"/>
            <a:ext cx="2163763" cy="1906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9170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620688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07704" y="620688"/>
            <a:ext cx="58326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>
                <a:solidFill>
                  <a:srgbClr val="FF0000"/>
                </a:solidFill>
              </a:rPr>
              <a:t>Формы работы с детьми</a:t>
            </a:r>
            <a:r>
              <a:rPr lang="ru-RU" sz="3600" b="1" u="sng" dirty="0" smtClean="0">
                <a:solidFill>
                  <a:srgbClr val="FF0000"/>
                </a:solidFill>
              </a:rPr>
              <a:t>:</a:t>
            </a:r>
          </a:p>
          <a:p>
            <a:endParaRPr lang="ru-RU" sz="3600" b="1" u="sng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Беседа «Голубь – символ </a:t>
            </a:r>
            <a:r>
              <a:rPr lang="ru-RU" b="1" dirty="0" smtClean="0"/>
              <a:t>мира»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НОД </a:t>
            </a:r>
            <a:r>
              <a:rPr lang="ru-RU" b="1" dirty="0"/>
              <a:t>« День </a:t>
            </a:r>
            <a:r>
              <a:rPr lang="ru-RU" b="1" dirty="0" smtClean="0"/>
              <a:t>Победы»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Встреча </a:t>
            </a:r>
            <a:r>
              <a:rPr lang="ru-RU" b="1" dirty="0"/>
              <a:t>с ветеранами ВОВ войны полковником  В.М. Соколовым и командиром разведки, освободившим  г. Никольское в 1944 г.  М.Л. </a:t>
            </a:r>
            <a:r>
              <a:rPr lang="ru-RU" b="1" dirty="0" smtClean="0"/>
              <a:t>Корчагиным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Сюжетно-ролевые </a:t>
            </a:r>
            <a:r>
              <a:rPr lang="ru-RU" b="1" dirty="0"/>
              <a:t>игры : «Мы солдаты», «Военный корабль», «Военные </a:t>
            </a:r>
            <a:r>
              <a:rPr lang="ru-RU" b="1" dirty="0" smtClean="0"/>
              <a:t>учения», «Разведчики»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Выставки </a:t>
            </a:r>
            <a:r>
              <a:rPr lang="ru-RU" b="1" dirty="0"/>
              <a:t>детского творчества 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b="1" dirty="0" smtClean="0"/>
              <a:t>«</a:t>
            </a:r>
            <a:r>
              <a:rPr lang="ru-RU" b="1" dirty="0"/>
              <a:t>Голубь – символ  Победы»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b="1" dirty="0" smtClean="0"/>
              <a:t>«</a:t>
            </a:r>
            <a:r>
              <a:rPr lang="ru-RU" b="1" dirty="0"/>
              <a:t>Салют победы» (использование различных изобразительных материалов – собственный выбор </a:t>
            </a:r>
            <a:r>
              <a:rPr lang="ru-RU" b="1" dirty="0" smtClean="0"/>
              <a:t>ребёнка)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Чтение </a:t>
            </a:r>
            <a:r>
              <a:rPr lang="ru-RU" b="1" dirty="0"/>
              <a:t>и обсуждение  рассказов, стихотворений о </a:t>
            </a:r>
            <a:r>
              <a:rPr lang="ru-RU" b="1" dirty="0" smtClean="0"/>
              <a:t>ВОВ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Заучивание </a:t>
            </a:r>
            <a:r>
              <a:rPr lang="ru-RU" b="1" dirty="0"/>
              <a:t>стихов, песен, пословиц и поговорок о войне</a:t>
            </a:r>
          </a:p>
        </p:txBody>
      </p:sp>
    </p:spTree>
    <p:extLst>
      <p:ext uri="{BB962C8B-B14F-4D97-AF65-F5344CB8AC3E}">
        <p14:creationId xmlns:p14="http://schemas.microsoft.com/office/powerpoint/2010/main" val="338245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944485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35696" y="260648"/>
            <a:ext cx="5400600" cy="6248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Лепка «Такие разные голуби»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Конструирование «Планета Земля» (Папье </a:t>
            </a:r>
            <a:r>
              <a:rPr lang="ru-RU" sz="1600" b="1" dirty="0" err="1"/>
              <a:t>машье</a:t>
            </a:r>
            <a:r>
              <a:rPr lang="ru-RU" sz="1600" b="1" dirty="0"/>
              <a:t>)+ голубь (объемная форма 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Аппликация «Голубь мира и Победы»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Рисование «Война глазами детей»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«Голубь – символ мира» - изготовление подарка ветерану </a:t>
            </a:r>
            <a:r>
              <a:rPr lang="ru-RU" sz="1600" b="1" dirty="0" smtClean="0"/>
              <a:t>войны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Городской конкурс рисунков «Помним, гордимся</a:t>
            </a:r>
            <a:r>
              <a:rPr lang="ru-RU" sz="1600" b="1" dirty="0" smtClean="0"/>
              <a:t>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Экскурсия по местам боевой славы г. Никольское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Выставка  книг о ВОВ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Дидактические игры: « Определи рода войск», «Посылка на фронт», «Собери танк», «Что нужно на войне», «Ордена войны»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Презентация « Голубь – символ Победы»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Подвижные игры : «Голуби летели», «Дорожка препятствий», «Мы солдаты», Кто скорее через препятствия к флажку», «Перетяни канат», «Веселые соревнования», «Попади в цель».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Организация детского пробега по территории ДОУ «Мы помним – мы гордимся!»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Подготовка к участию в городском фестивале – конкурсе, посвященному 70-летию ВОВ (танцевальная композиция «Голуби»).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535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99392"/>
            <a:ext cx="1022411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466" y="4949825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51720" y="476672"/>
            <a:ext cx="6768752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>
                <a:solidFill>
                  <a:srgbClr val="FF0000"/>
                </a:solidFill>
              </a:rPr>
              <a:t>Формы работы с родителями</a:t>
            </a:r>
            <a:r>
              <a:rPr lang="ru-RU" sz="3600" b="1" u="sng" dirty="0" smtClean="0">
                <a:solidFill>
                  <a:srgbClr val="FF0000"/>
                </a:solidFill>
              </a:rPr>
              <a:t>:</a:t>
            </a:r>
          </a:p>
          <a:p>
            <a:endParaRPr lang="ru-RU" sz="36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/>
              <a:t>Анкетирование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/>
              <a:t>Акция «Голубь мира – голубь Победы» - подарок ветеранам ВОВ со словами благодарности.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/>
              <a:t>Экскурсия  с детьми к мемориалу «Братское захоронение» </a:t>
            </a:r>
            <a:r>
              <a:rPr lang="ru-RU" sz="2000" b="1" dirty="0" err="1"/>
              <a:t>г.Никольское</a:t>
            </a:r>
            <a:r>
              <a:rPr lang="ru-RU" sz="2000" b="1" dirty="0"/>
              <a:t>, возложение цветов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/>
              <a:t>Выставка поделок «Военная техника»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/>
              <a:t>Консультация для родителей «Как рассказать ребенку о войне»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/>
              <a:t>Создание тематического альбома «Летите голуби, летите и мир стране нашей несите»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/>
              <a:t>Выпуск стенгазеты «9 Мая – День Победы!».</a:t>
            </a:r>
          </a:p>
        </p:txBody>
      </p:sp>
    </p:spTree>
    <p:extLst>
      <p:ext uri="{BB962C8B-B14F-4D97-AF65-F5344CB8AC3E}">
        <p14:creationId xmlns:p14="http://schemas.microsoft.com/office/powerpoint/2010/main" val="262822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214" y="4932414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51720" y="648930"/>
            <a:ext cx="61206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>
                <a:solidFill>
                  <a:srgbClr val="FF0000"/>
                </a:solidFill>
              </a:rPr>
              <a:t>Предполагаемые результаты</a:t>
            </a:r>
            <a:r>
              <a:rPr lang="ru-RU" sz="3600" b="1" u="sng" dirty="0" smtClean="0">
                <a:solidFill>
                  <a:srgbClr val="FF0000"/>
                </a:solidFill>
              </a:rPr>
              <a:t>:</a:t>
            </a:r>
          </a:p>
          <a:p>
            <a:endParaRPr lang="ru-RU" sz="3600" b="1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/>
              <a:t>Расширены </a:t>
            </a:r>
            <a:r>
              <a:rPr lang="ru-RU" sz="2000" b="1" dirty="0"/>
              <a:t>и систематизированы знания о ВОВ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/>
              <a:t> </a:t>
            </a:r>
            <a:r>
              <a:rPr lang="ru-RU" sz="2000" b="1" dirty="0"/>
              <a:t>Знание героев ВОВ г. Никольское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/>
              <a:t> </a:t>
            </a:r>
            <a:r>
              <a:rPr lang="ru-RU" sz="2000" b="1" dirty="0"/>
              <a:t>Знание детей о том, что голубь – это символ миры, и символ  70-летия Победы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/>
              <a:t> </a:t>
            </a:r>
            <a:r>
              <a:rPr lang="ru-RU" sz="2000" b="1" dirty="0"/>
              <a:t>Сформировано уважительное отношение к ветеранам ВОВ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/>
              <a:t> </a:t>
            </a:r>
            <a:r>
              <a:rPr lang="ru-RU" sz="2000" b="1" dirty="0"/>
              <a:t>Повышена эффективность </a:t>
            </a:r>
            <a:r>
              <a:rPr lang="ru-RU" sz="2000" b="1" dirty="0" err="1"/>
              <a:t>детско</a:t>
            </a:r>
            <a:r>
              <a:rPr lang="ru-RU" sz="2000" b="1" dirty="0"/>
              <a:t> – родительских отношений и родительского авторитета в патриотическом воспитании детей.</a:t>
            </a:r>
          </a:p>
        </p:txBody>
      </p:sp>
    </p:spTree>
    <p:extLst>
      <p:ext uri="{BB962C8B-B14F-4D97-AF65-F5344CB8AC3E}">
        <p14:creationId xmlns:p14="http://schemas.microsoft.com/office/powerpoint/2010/main" val="382606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37" y="4849866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5736" y="620688"/>
            <a:ext cx="65527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>
                <a:solidFill>
                  <a:srgbClr val="FF0000"/>
                </a:solidFill>
              </a:rPr>
              <a:t>Продукт проектной деятельности</a:t>
            </a:r>
            <a:r>
              <a:rPr lang="ru-RU" sz="3600" b="1" u="sng" dirty="0" smtClean="0">
                <a:solidFill>
                  <a:srgbClr val="FF0000"/>
                </a:solidFill>
              </a:rPr>
              <a:t>:</a:t>
            </a:r>
          </a:p>
          <a:p>
            <a:endParaRPr lang="ru-RU" sz="3600" b="1" u="sng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 smtClean="0"/>
              <a:t> </a:t>
            </a:r>
            <a:r>
              <a:rPr lang="ru-RU" sz="2000" b="1" dirty="0"/>
              <a:t>Подарок ветерану – «Голубь Победы»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/>
              <a:t> </a:t>
            </a:r>
            <a:r>
              <a:rPr lang="ru-RU" sz="2000" b="1" dirty="0" smtClean="0"/>
              <a:t>Выставка </a:t>
            </a:r>
            <a:r>
              <a:rPr lang="ru-RU" sz="2000" b="1" dirty="0"/>
              <a:t>рисунков «Салют Победы»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/>
              <a:t> </a:t>
            </a:r>
            <a:r>
              <a:rPr lang="ru-RU" sz="2000" b="1" dirty="0" smtClean="0"/>
              <a:t> </a:t>
            </a:r>
            <a:r>
              <a:rPr lang="ru-RU" sz="2000" b="1" dirty="0"/>
              <a:t>Выпуск стенгазеты «9 Мая – День Победы!».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/>
              <a:t> </a:t>
            </a:r>
            <a:r>
              <a:rPr lang="ru-RU" sz="2000" b="1" dirty="0" smtClean="0"/>
              <a:t> </a:t>
            </a:r>
            <a:r>
              <a:rPr lang="ru-RU" sz="2000" b="1" dirty="0"/>
              <a:t>Создание тематического альбома «Летите голуби, летите и мир стране нашей несите»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 smtClean="0"/>
              <a:t> </a:t>
            </a:r>
            <a:r>
              <a:rPr lang="ru-RU" sz="2000" b="1" dirty="0"/>
              <a:t>Участие в городском фестивале – конкурсе, посвященному 70-летию ВОВ (танцевальная композиция «Голуби»)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/>
              <a:t>  </a:t>
            </a:r>
            <a:r>
              <a:rPr lang="ru-RU" sz="2000" b="1" dirty="0" smtClean="0"/>
              <a:t>Презентация </a:t>
            </a:r>
            <a:r>
              <a:rPr lang="ru-RU" sz="2000" b="1" dirty="0"/>
              <a:t>проекта</a:t>
            </a:r>
          </a:p>
        </p:txBody>
      </p:sp>
    </p:spTree>
    <p:extLst>
      <p:ext uri="{BB962C8B-B14F-4D97-AF65-F5344CB8AC3E}">
        <p14:creationId xmlns:p14="http://schemas.microsoft.com/office/powerpoint/2010/main" val="226537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898303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07704" y="692696"/>
            <a:ext cx="66247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>
                <a:solidFill>
                  <a:srgbClr val="FF0000"/>
                </a:solidFill>
              </a:rPr>
              <a:t>Этапы  проекта</a:t>
            </a:r>
            <a:r>
              <a:rPr lang="ru-RU" sz="3600" b="1" u="sng" dirty="0" smtClean="0">
                <a:solidFill>
                  <a:srgbClr val="FF0000"/>
                </a:solidFill>
              </a:rPr>
              <a:t>:</a:t>
            </a:r>
          </a:p>
          <a:p>
            <a:endParaRPr lang="ru-RU" sz="3600" b="1" u="sng" dirty="0" smtClean="0">
              <a:solidFill>
                <a:srgbClr val="FF0000"/>
              </a:solidFill>
            </a:endParaRPr>
          </a:p>
          <a:p>
            <a:r>
              <a:rPr lang="ru-RU" sz="2000" b="1" dirty="0" smtClean="0"/>
              <a:t> </a:t>
            </a:r>
            <a:r>
              <a:rPr lang="ru-RU" sz="2800" b="1" dirty="0" smtClean="0"/>
              <a:t>1 - </a:t>
            </a:r>
            <a:r>
              <a:rPr lang="ru-RU" sz="2800" b="1" dirty="0"/>
              <a:t>Подготовительный </a:t>
            </a:r>
            <a:r>
              <a:rPr lang="ru-RU" sz="2800" b="1" dirty="0" smtClean="0"/>
              <a:t>этап</a:t>
            </a:r>
          </a:p>
          <a:p>
            <a:endParaRPr lang="ru-RU" sz="2800" b="1" dirty="0" smtClean="0"/>
          </a:p>
          <a:p>
            <a:r>
              <a:rPr lang="ru-RU" sz="2800" b="1" dirty="0" smtClean="0"/>
              <a:t>2 - Практический </a:t>
            </a:r>
            <a:r>
              <a:rPr lang="ru-RU" sz="2800" b="1" dirty="0"/>
              <a:t>этап (этап реализации проекта</a:t>
            </a:r>
            <a:r>
              <a:rPr lang="ru-RU" sz="2800" b="1" dirty="0" smtClean="0"/>
              <a:t>)</a:t>
            </a:r>
          </a:p>
          <a:p>
            <a:endParaRPr lang="ru-RU" sz="2800" b="1" dirty="0"/>
          </a:p>
          <a:p>
            <a:r>
              <a:rPr lang="ru-RU" sz="2800" b="1" dirty="0" smtClean="0"/>
              <a:t>3 -  </a:t>
            </a:r>
            <a:r>
              <a:rPr lang="ru-RU" sz="2800" b="1" dirty="0"/>
              <a:t>Заключительный этап</a:t>
            </a:r>
          </a:p>
        </p:txBody>
      </p:sp>
    </p:spTree>
    <p:extLst>
      <p:ext uri="{BB962C8B-B14F-4D97-AF65-F5344CB8AC3E}">
        <p14:creationId xmlns:p14="http://schemas.microsoft.com/office/powerpoint/2010/main" val="44101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869160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5736" y="980728"/>
            <a:ext cx="60486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>
                <a:solidFill>
                  <a:srgbClr val="FF0000"/>
                </a:solidFill>
              </a:rPr>
              <a:t>Подготовительный этап</a:t>
            </a:r>
            <a:r>
              <a:rPr lang="ru-RU" sz="3600" b="1" u="sng" dirty="0" smtClean="0">
                <a:solidFill>
                  <a:srgbClr val="FF0000"/>
                </a:solidFill>
              </a:rPr>
              <a:t>:</a:t>
            </a:r>
          </a:p>
          <a:p>
            <a:endParaRPr lang="ru-RU" sz="3600" b="1" u="sng" dirty="0"/>
          </a:p>
          <a:p>
            <a:r>
              <a:rPr lang="ru-RU" sz="2000" b="1" dirty="0" smtClean="0"/>
              <a:t>1. Опрос </a:t>
            </a:r>
            <a:r>
              <a:rPr lang="ru-RU" sz="2000" b="1" dirty="0"/>
              <a:t>детей группы по теме ВОВ</a:t>
            </a:r>
          </a:p>
          <a:p>
            <a:r>
              <a:rPr lang="ru-RU" sz="2000" b="1" dirty="0" smtClean="0"/>
              <a:t>2. Тренинг </a:t>
            </a:r>
            <a:r>
              <a:rPr lang="ru-RU" sz="2000" b="1" dirty="0"/>
              <a:t>эмоций( набор картинок)</a:t>
            </a:r>
          </a:p>
          <a:p>
            <a:r>
              <a:rPr lang="ru-RU" sz="2000" b="1" dirty="0" smtClean="0"/>
              <a:t>3. Прослушивание </a:t>
            </a:r>
            <a:r>
              <a:rPr lang="ru-RU" sz="2000" b="1" dirty="0"/>
              <a:t>музыки победы и маршевой музыки.</a:t>
            </a:r>
          </a:p>
          <a:p>
            <a:r>
              <a:rPr lang="ru-RU" sz="2000" b="1" dirty="0" smtClean="0"/>
              <a:t>4. Составление </a:t>
            </a:r>
            <a:r>
              <a:rPr lang="ru-RU" sz="2000" b="1" dirty="0"/>
              <a:t>плана работы</a:t>
            </a:r>
          </a:p>
          <a:p>
            <a:r>
              <a:rPr lang="ru-RU" sz="2000" b="1" dirty="0" smtClean="0"/>
              <a:t>5. Разработка </a:t>
            </a:r>
            <a:r>
              <a:rPr lang="ru-RU" sz="2000" b="1" dirty="0"/>
              <a:t>содержания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31184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864" y="0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335846"/>
            <a:ext cx="603041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b="1" u="sng" dirty="0" smtClean="0"/>
          </a:p>
          <a:p>
            <a:r>
              <a:rPr lang="ru-RU" sz="3600" b="1" u="sng" dirty="0" smtClean="0">
                <a:solidFill>
                  <a:srgbClr val="FF0000"/>
                </a:solidFill>
              </a:rPr>
              <a:t>Практический </a:t>
            </a:r>
            <a:r>
              <a:rPr lang="ru-RU" sz="3600" b="1" u="sng" dirty="0">
                <a:solidFill>
                  <a:srgbClr val="FF0000"/>
                </a:solidFill>
              </a:rPr>
              <a:t>этап</a:t>
            </a:r>
            <a:r>
              <a:rPr lang="ru-RU" sz="3600" b="1" u="sng" dirty="0" smtClean="0">
                <a:solidFill>
                  <a:srgbClr val="FF0000"/>
                </a:solidFill>
              </a:rPr>
              <a:t>:</a:t>
            </a:r>
          </a:p>
          <a:p>
            <a:endParaRPr lang="ru-RU" sz="3600" b="1" u="sng" dirty="0"/>
          </a:p>
          <a:p>
            <a:r>
              <a:rPr lang="ru-RU" b="1" dirty="0" smtClean="0"/>
              <a:t>1. Встреча </a:t>
            </a:r>
            <a:r>
              <a:rPr lang="ru-RU" b="1" dirty="0"/>
              <a:t>с ветеранами ВОВ войны: полковником  В.М. Соколовым и командиром разведки, освободившим  г. Никольское в 1944 г.  М.Л. Корчагиным</a:t>
            </a:r>
          </a:p>
          <a:p>
            <a:r>
              <a:rPr lang="ru-RU" b="1" dirty="0" smtClean="0"/>
              <a:t>2. Проведение </a:t>
            </a:r>
            <a:r>
              <a:rPr lang="ru-RU" b="1" dirty="0"/>
              <a:t>НОД « День Победы»</a:t>
            </a:r>
          </a:p>
          <a:p>
            <a:r>
              <a:rPr lang="ru-RU" b="1" dirty="0"/>
              <a:t>3</a:t>
            </a:r>
            <a:r>
              <a:rPr lang="ru-RU" b="1" dirty="0" smtClean="0"/>
              <a:t>.  </a:t>
            </a:r>
            <a:r>
              <a:rPr lang="ru-RU" b="1" dirty="0"/>
              <a:t>Консультация для родителей «Как рассказать ребенку о войне»</a:t>
            </a:r>
          </a:p>
          <a:p>
            <a:r>
              <a:rPr lang="ru-RU" b="1" dirty="0" smtClean="0"/>
              <a:t>4. Акция </a:t>
            </a:r>
            <a:r>
              <a:rPr lang="ru-RU" b="1" dirty="0"/>
              <a:t>«Голубь мира – голубь Победы» ( изготовление подарков – голубей для ветеранов)</a:t>
            </a:r>
          </a:p>
          <a:p>
            <a:r>
              <a:rPr lang="ru-RU" b="1" dirty="0" smtClean="0"/>
              <a:t>5. Экскурсия </a:t>
            </a:r>
            <a:r>
              <a:rPr lang="ru-RU" b="1" dirty="0"/>
              <a:t>с детьми к мемориалу «Братское захоронение» </a:t>
            </a:r>
            <a:r>
              <a:rPr lang="ru-RU" b="1" dirty="0" err="1"/>
              <a:t>г.Никольское</a:t>
            </a:r>
            <a:r>
              <a:rPr lang="ru-RU" b="1" dirty="0"/>
              <a:t>, возложение цветов</a:t>
            </a:r>
          </a:p>
          <a:p>
            <a:r>
              <a:rPr lang="ru-RU" b="1" dirty="0" smtClean="0"/>
              <a:t>6. Проведение </a:t>
            </a:r>
            <a:r>
              <a:rPr lang="ru-RU" b="1" dirty="0"/>
              <a:t>тематических  бесед, рассматривание фотографий.</a:t>
            </a:r>
          </a:p>
          <a:p>
            <a:r>
              <a:rPr lang="ru-RU" b="1" dirty="0" smtClean="0"/>
              <a:t>7. Работа </a:t>
            </a:r>
            <a:r>
              <a:rPr lang="ru-RU" b="1" dirty="0"/>
              <a:t>с родителями по изготовлению тематического альбома «Летите голуби, летите и мир стране нашей несите»</a:t>
            </a:r>
          </a:p>
          <a:p>
            <a:r>
              <a:rPr lang="ru-RU" b="1" dirty="0" smtClean="0"/>
              <a:t>8. Выставка </a:t>
            </a:r>
            <a:r>
              <a:rPr lang="ru-RU" b="1" dirty="0"/>
              <a:t>художественной литературы о ВОВ</a:t>
            </a:r>
          </a:p>
        </p:txBody>
      </p:sp>
    </p:spTree>
    <p:extLst>
      <p:ext uri="{BB962C8B-B14F-4D97-AF65-F5344CB8AC3E}">
        <p14:creationId xmlns:p14="http://schemas.microsoft.com/office/powerpoint/2010/main" val="400359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653136"/>
            <a:ext cx="197178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23728" y="332656"/>
            <a:ext cx="619268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9. Знакомство </a:t>
            </a:r>
            <a:r>
              <a:rPr lang="ru-RU" b="1" dirty="0"/>
              <a:t>с художественной литературой, пословицами и </a:t>
            </a:r>
            <a:r>
              <a:rPr lang="ru-RU" b="1" dirty="0" smtClean="0"/>
              <a:t>поговорками</a:t>
            </a:r>
            <a:endParaRPr lang="ru-RU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 С. Алексеев «Первый ночной таран».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Е. Благинина «Шинель».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Л. Кассиль «Памятник советскому солдату».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А. Митяев «Мешок овсянки».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А. Твардовский «Рассказ танкиста».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М. </a:t>
            </a:r>
            <a:r>
              <a:rPr lang="ru-RU" b="1" dirty="0" err="1"/>
              <a:t>Пляцковский</a:t>
            </a:r>
            <a:r>
              <a:rPr lang="ru-RU" b="1" dirty="0"/>
              <a:t> «Май сорок пятого года».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А. Митяев «Землянка».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С. </a:t>
            </a:r>
            <a:r>
              <a:rPr lang="ru-RU" b="1" dirty="0" err="1"/>
              <a:t>Баруздин</a:t>
            </a:r>
            <a:r>
              <a:rPr lang="ru-RU" b="1" dirty="0"/>
              <a:t> «Шёл солдат по улице».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В. Берестов «Мир».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В. Орлов «Рисунок</a:t>
            </a:r>
            <a:r>
              <a:rPr lang="ru-RU" b="1" dirty="0" smtClean="0"/>
              <a:t>».</a:t>
            </a:r>
          </a:p>
          <a:p>
            <a:r>
              <a:rPr lang="ru-RU" b="1" dirty="0" smtClean="0"/>
              <a:t>10. Слушание </a:t>
            </a:r>
            <a:r>
              <a:rPr lang="ru-RU" b="1" dirty="0"/>
              <a:t>музыкальных произведений: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 «Прощание славянки» В. Агапкин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  «Священная война» В. Лебедев – Кумач, А. Александров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  «В землянке» А. Суриков, К. Листов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   «Хотят ли русские войны» Е. Евтушенко, Э. Колмановский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    «День Победы» В. Харитонова, Д. </a:t>
            </a:r>
            <a:r>
              <a:rPr lang="ru-RU" b="1" dirty="0" err="1"/>
              <a:t>Тухманов</a:t>
            </a:r>
            <a:endParaRPr lang="ru-RU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    «Соловьи» В. Соловьев – Седой, А. Фатьянов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     «Журавли» Р. Гамзатов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8323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32" y="783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898303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5736" y="1052736"/>
            <a:ext cx="56166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11. Подготовка </a:t>
            </a:r>
            <a:r>
              <a:rPr lang="ru-RU" b="1" dirty="0"/>
              <a:t>к участию в городском фестивале – конкурсе, посвященному 70-летию ВОВ (танцевальная композиция «Голуби»).</a:t>
            </a:r>
          </a:p>
          <a:p>
            <a:r>
              <a:rPr lang="ru-RU" b="1" dirty="0" smtClean="0"/>
              <a:t>12. Пробег  </a:t>
            </a:r>
            <a:r>
              <a:rPr lang="ru-RU" b="1" dirty="0"/>
              <a:t>по территории ДОУ «Мы помним – мы гордимся!»</a:t>
            </a:r>
          </a:p>
          <a:p>
            <a:r>
              <a:rPr lang="ru-RU" b="1" dirty="0" smtClean="0"/>
              <a:t>13. Беседа </a:t>
            </a:r>
            <a:r>
              <a:rPr lang="ru-RU" b="1" dirty="0"/>
              <a:t>«Голубь – символ мира», с выпусканием голубей в небо.</a:t>
            </a:r>
          </a:p>
          <a:p>
            <a:r>
              <a:rPr lang="ru-RU" b="1" dirty="0" smtClean="0"/>
              <a:t>14. Проведение  </a:t>
            </a:r>
            <a:r>
              <a:rPr lang="ru-RU" b="1" dirty="0"/>
              <a:t>дидактических, сюжетно-ролевых и подвижных игр на военную тематику.</a:t>
            </a:r>
          </a:p>
        </p:txBody>
      </p:sp>
    </p:spTree>
    <p:extLst>
      <p:ext uri="{BB962C8B-B14F-4D97-AF65-F5344CB8AC3E}">
        <p14:creationId xmlns:p14="http://schemas.microsoft.com/office/powerpoint/2010/main" val="163584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907539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548680"/>
            <a:ext cx="48782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>
                <a:solidFill>
                  <a:srgbClr val="FF0000"/>
                </a:solidFill>
              </a:rPr>
              <a:t>Заключительный </a:t>
            </a:r>
            <a:r>
              <a:rPr lang="ru-RU" sz="3600" b="1" u="sng" dirty="0" smtClean="0">
                <a:solidFill>
                  <a:srgbClr val="FF0000"/>
                </a:solidFill>
              </a:rPr>
              <a:t>этап</a:t>
            </a:r>
          </a:p>
          <a:p>
            <a:endParaRPr lang="ru-RU" sz="3600" b="1" u="sng" dirty="0"/>
          </a:p>
          <a:p>
            <a:r>
              <a:rPr lang="ru-RU" b="1" dirty="0" smtClean="0"/>
              <a:t>1. Опрос </a:t>
            </a:r>
            <a:r>
              <a:rPr lang="ru-RU" b="1" dirty="0"/>
              <a:t>детей «Что нового вы узнали о ВОВ и символе Победы»</a:t>
            </a:r>
          </a:p>
          <a:p>
            <a:r>
              <a:rPr lang="ru-RU" b="1" dirty="0"/>
              <a:t>2</a:t>
            </a:r>
            <a:r>
              <a:rPr lang="ru-RU" b="1" dirty="0" smtClean="0"/>
              <a:t>.  </a:t>
            </a:r>
            <a:r>
              <a:rPr lang="ru-RU" b="1" dirty="0"/>
              <a:t>Выставка рисунков «Салют Победы»</a:t>
            </a:r>
          </a:p>
          <a:p>
            <a:r>
              <a:rPr lang="ru-RU" b="1" dirty="0" smtClean="0"/>
              <a:t>3. Выставка </a:t>
            </a:r>
            <a:r>
              <a:rPr lang="ru-RU" b="1" dirty="0"/>
              <a:t>поделок «Военная техника»</a:t>
            </a:r>
          </a:p>
          <a:p>
            <a:r>
              <a:rPr lang="ru-RU" b="1" dirty="0" smtClean="0"/>
              <a:t>4. Участие </a:t>
            </a:r>
            <a:r>
              <a:rPr lang="ru-RU" b="1" dirty="0"/>
              <a:t>в городском фестивале – конкурсе, посвященному 70-летию ВОВ (танцевальная композиция «Голуби»)</a:t>
            </a:r>
          </a:p>
          <a:p>
            <a:r>
              <a:rPr lang="ru-RU" b="1" dirty="0" smtClean="0"/>
              <a:t>5. Создание </a:t>
            </a:r>
            <a:r>
              <a:rPr lang="ru-RU" b="1" dirty="0"/>
              <a:t>тематического альбома «Летите голуби, летите и мир стране нашей несите»</a:t>
            </a:r>
          </a:p>
          <a:p>
            <a:r>
              <a:rPr lang="ru-RU" b="1" dirty="0" smtClean="0"/>
              <a:t>6. Выпуск </a:t>
            </a:r>
            <a:r>
              <a:rPr lang="ru-RU" b="1" dirty="0"/>
              <a:t>стенгазеты «9 Мая – День Победы!».</a:t>
            </a:r>
          </a:p>
        </p:txBody>
      </p:sp>
    </p:spTree>
    <p:extLst>
      <p:ext uri="{BB962C8B-B14F-4D97-AF65-F5344CB8AC3E}">
        <p14:creationId xmlns:p14="http://schemas.microsoft.com/office/powerpoint/2010/main" val="235081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1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37" y="44624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5736" y="908720"/>
            <a:ext cx="60486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>
                <a:solidFill>
                  <a:srgbClr val="FF0000"/>
                </a:solidFill>
              </a:rPr>
              <a:t>Список использованных источников:</a:t>
            </a:r>
          </a:p>
          <a:p>
            <a:r>
              <a:rPr lang="ru-RU" dirty="0" smtClean="0"/>
              <a:t>1. </a:t>
            </a:r>
            <a:r>
              <a:rPr lang="ru-RU" b="1" dirty="0" err="1" smtClean="0"/>
              <a:t>Зацепина</a:t>
            </a:r>
            <a:r>
              <a:rPr lang="ru-RU" b="1" dirty="0" smtClean="0"/>
              <a:t> </a:t>
            </a:r>
            <a:r>
              <a:rPr lang="ru-RU" b="1" dirty="0"/>
              <a:t>М.Б. Дни воинской славы. Патриотическое воспитание дошкольников. – </a:t>
            </a:r>
            <a:r>
              <a:rPr lang="ru-RU" b="1" dirty="0" err="1"/>
              <a:t>М.:Мозаика</a:t>
            </a:r>
            <a:r>
              <a:rPr lang="ru-RU" b="1" dirty="0"/>
              <a:t> – Синтез,2008 -2010</a:t>
            </a:r>
          </a:p>
          <a:p>
            <a:r>
              <a:rPr lang="ru-RU" b="1" dirty="0" smtClean="0"/>
              <a:t>2. Алешина </a:t>
            </a:r>
            <a:r>
              <a:rPr lang="ru-RU" b="1" dirty="0"/>
              <a:t>Н.В. Патриотическое воспитание дошкольников. – М.ЦГЛ, 2005</a:t>
            </a:r>
          </a:p>
          <a:p>
            <a:r>
              <a:rPr lang="ru-RU" b="1" dirty="0" smtClean="0"/>
              <a:t>3. Великая </a:t>
            </a:r>
            <a:r>
              <a:rPr lang="ru-RU" b="1" dirty="0"/>
              <a:t>Отечественная война в произведениях художников : Наглядно – дидактическое пособие. – М.: Мозаика – Синтез,2005 – 2011</a:t>
            </a:r>
          </a:p>
          <a:p>
            <a:r>
              <a:rPr lang="ru-RU" b="1" dirty="0" smtClean="0"/>
              <a:t>4. </a:t>
            </a:r>
            <a:r>
              <a:rPr lang="ru-RU" b="1" dirty="0" err="1" smtClean="0"/>
              <a:t>Кондрыкинская</a:t>
            </a:r>
            <a:r>
              <a:rPr lang="ru-RU" b="1" dirty="0" smtClean="0"/>
              <a:t> </a:t>
            </a:r>
            <a:r>
              <a:rPr lang="ru-RU" b="1" dirty="0"/>
              <a:t>Л.А. Дошкольникам о защитниках Отечества [текст]: методическое пособие по патриотическому воспитанию в ДОУ/. </a:t>
            </a:r>
            <a:r>
              <a:rPr lang="ru-RU" b="1" dirty="0" err="1"/>
              <a:t>Л.А.Кондрыкинская</a:t>
            </a:r>
            <a:r>
              <a:rPr lang="ru-RU" b="1" dirty="0"/>
              <a:t>. – М.: ТЦ Сфера, 2006. — 192 с.</a:t>
            </a:r>
          </a:p>
          <a:p>
            <a:r>
              <a:rPr lang="ru-RU" b="1" dirty="0" smtClean="0"/>
              <a:t>5. Казаков </a:t>
            </a:r>
            <a:r>
              <a:rPr lang="ru-RU" b="1" dirty="0"/>
              <a:t>А.П., Шорыгина Т.А. Детям о Великой Победе. – М.,2007</a:t>
            </a:r>
          </a:p>
          <a:p>
            <a:r>
              <a:rPr lang="ru-RU" b="1" dirty="0" smtClean="0"/>
              <a:t>6. Анисимов </a:t>
            </a:r>
            <a:r>
              <a:rPr lang="ru-RU" b="1" dirty="0"/>
              <a:t>В.Д., Башкиров К.С., Виноградова Н.А. Никольское. Город мастеров - СПб.: Лики России,2012</a:t>
            </a:r>
          </a:p>
        </p:txBody>
      </p:sp>
    </p:spTree>
    <p:extLst>
      <p:ext uri="{BB962C8B-B14F-4D97-AF65-F5344CB8AC3E}">
        <p14:creationId xmlns:p14="http://schemas.microsoft.com/office/powerpoint/2010/main" val="81586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4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 descr="C:\Users\Admin\Desktop\20150505_1254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124814"/>
            <a:ext cx="3024336" cy="5321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dmin\Desktop\20150422_1024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756320"/>
            <a:ext cx="1512168" cy="2629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dmin\Desktop\20150422_1024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236" y="4149080"/>
            <a:ext cx="1656184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Admin\Desktop\20150420_10201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24744"/>
            <a:ext cx="194421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19672" y="188640"/>
            <a:ext cx="57606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0070C0"/>
                </a:solidFill>
              </a:rPr>
              <a:t>Акция «Голубь мира – голубь Победы» </a:t>
            </a:r>
            <a:endParaRPr lang="ru-RU" sz="28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23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762" y="4941015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Admin\Desktop\20150423_153922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933056"/>
            <a:ext cx="2016224" cy="262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Desktop\20150423_154221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124744"/>
            <a:ext cx="2016224" cy="2466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Desktop\20150415_164501(1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33058"/>
            <a:ext cx="216024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39752" y="476672"/>
            <a:ext cx="45365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70C0"/>
                </a:solidFill>
              </a:rPr>
              <a:t>«Голубь – символ мира»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388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261" y="4949825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Admin\Desktop\20150513_121330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80728"/>
            <a:ext cx="213211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Desktop\20150513_121533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930215"/>
            <a:ext cx="2436568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H:\Images\Camera\20150423_171213(1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149080"/>
            <a:ext cx="254458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391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94" y="-18504"/>
            <a:ext cx="9189594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Admin\Desktop\QWCmYHblmj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24025"/>
            <a:ext cx="2520280" cy="416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dmin\Desktop\gwPFqw56vh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908720"/>
            <a:ext cx="172819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dmin\Desktop\WtqWbc1YEJ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79783"/>
            <a:ext cx="1702414" cy="2858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dmin\Desktop\NXlizxMsy8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933056"/>
            <a:ext cx="180020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Admin\Desktop\20150403_125203(1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682244"/>
            <a:ext cx="2520280" cy="2122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1640" y="260648"/>
            <a:ext cx="71287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rgbClr val="FF0000"/>
                </a:solidFill>
              </a:rPr>
              <a:t>«Мы помним – мы гордимся!»</a:t>
            </a:r>
          </a:p>
        </p:txBody>
      </p:sp>
    </p:spTree>
    <p:extLst>
      <p:ext uri="{BB962C8B-B14F-4D97-AF65-F5344CB8AC3E}">
        <p14:creationId xmlns:p14="http://schemas.microsoft.com/office/powerpoint/2010/main" val="379345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829" y="2492896"/>
            <a:ext cx="179636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C:\Users\Admin\Desktop\YnmLLdEIng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6632"/>
            <a:ext cx="232214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dmin\Desktop\9YZPci26SPQ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613" y="3942016"/>
            <a:ext cx="244827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dmin\Desktop\oFQEuHDWwrc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716" y="4077072"/>
            <a:ext cx="266429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Admin\Desktop\UuqNXNKYpoc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483" y="154895"/>
            <a:ext cx="302433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28613" y="2348881"/>
            <a:ext cx="54500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</a:rPr>
              <a:t>Участие в городском фестивале – конкурсе, посвященному 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70C0"/>
                </a:solidFill>
              </a:rPr>
              <a:t>70-летию </a:t>
            </a:r>
            <a:r>
              <a:rPr lang="ru-RU" sz="2800" b="1" dirty="0">
                <a:solidFill>
                  <a:srgbClr val="0070C0"/>
                </a:solidFill>
              </a:rPr>
              <a:t>ВОВ </a:t>
            </a:r>
            <a:endParaRPr lang="ru-RU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561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7512"/>
            <a:ext cx="9143999" cy="6875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97152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C:\Users\Admin\Desktop\20150514_10102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88640"/>
            <a:ext cx="194421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dmin\Desktop\20150514_10345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766962"/>
            <a:ext cx="2016225" cy="2852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Admin\Desktop\20150514_103524(1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379" y="260648"/>
            <a:ext cx="199277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http://cs5144.vk.me/v5144764/2ac/Besx8OaraxI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52711"/>
            <a:ext cx="1945386" cy="277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23928" y="260648"/>
            <a:ext cx="3168352" cy="260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70C0"/>
                </a:solidFill>
                <a:ea typeface="Calibri"/>
                <a:cs typeface="Times New Roman"/>
              </a:rPr>
              <a:t>ЛЕТИТЕ ГОЛУБИ, ЛЕТИТЕ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70C0"/>
                </a:solidFill>
                <a:ea typeface="Calibri"/>
                <a:cs typeface="Times New Roman"/>
              </a:rPr>
              <a:t>ПО МИРУ С ДОБРОТОЙ СВОЕЙ!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70C0"/>
                </a:solidFill>
                <a:ea typeface="Calibri"/>
                <a:cs typeface="Times New Roman"/>
              </a:rPr>
              <a:t>НЕСИТЕ,ГОЛУБИ,НЕСИТЕ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70C0"/>
                </a:solidFill>
                <a:ea typeface="Calibri"/>
                <a:cs typeface="Times New Roman"/>
              </a:rPr>
              <a:t>ЛЮБОВЬ ВСЕМ ЛЮДЯМ </a:t>
            </a:r>
            <a:r>
              <a:rPr lang="ru-RU" sz="2000" b="1" dirty="0" smtClean="0">
                <a:solidFill>
                  <a:srgbClr val="0070C0"/>
                </a:solidFill>
                <a:ea typeface="Calibri"/>
                <a:cs typeface="Times New Roman"/>
              </a:rPr>
              <a:t>ПОСКОРЕЙ…</a:t>
            </a:r>
            <a:endParaRPr lang="ru-RU" sz="2000" b="1" dirty="0">
              <a:solidFill>
                <a:srgbClr val="0070C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1879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3999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C:\Users\Admin\Desktop\20150514_102014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052736"/>
            <a:ext cx="2448272" cy="296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Admin\Desktop\20150514_1021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632585"/>
            <a:ext cx="277230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http://cs624727.vk.me/v624727676/22626/l_KBnC4g7EI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216387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Admin\Desktop\20150514_102211(1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445" y="3906790"/>
            <a:ext cx="2952328" cy="273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0"/>
            <a:ext cx="5742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0070C0"/>
                </a:solidFill>
              </a:rPr>
              <a:t>Сюжетно-ролевые игры : «Мы солдаты», </a:t>
            </a:r>
            <a:r>
              <a:rPr lang="ru-RU" sz="2400" b="1" dirty="0" smtClean="0">
                <a:solidFill>
                  <a:srgbClr val="0070C0"/>
                </a:solidFill>
              </a:rPr>
              <a:t>«</a:t>
            </a:r>
            <a:r>
              <a:rPr lang="ru-RU" sz="2400" b="1" dirty="0">
                <a:solidFill>
                  <a:srgbClr val="0070C0"/>
                </a:solidFill>
              </a:rPr>
              <a:t>Военные учения», «Разведчики»</a:t>
            </a:r>
          </a:p>
        </p:txBody>
      </p:sp>
    </p:spTree>
    <p:extLst>
      <p:ext uri="{BB962C8B-B14F-4D97-AF65-F5344CB8AC3E}">
        <p14:creationId xmlns:p14="http://schemas.microsoft.com/office/powerpoint/2010/main" val="27428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200" y="4437112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 descr="C:\Users\Admin\Desktop\20150515_132345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900" y="973456"/>
            <a:ext cx="2297130" cy="3078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Admin\Desktop\20150515_132428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861048"/>
            <a:ext cx="2448273" cy="282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Admin\Desktop\20150515_132410(1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031890"/>
            <a:ext cx="2117111" cy="248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Admin\Desktop\20150515_13235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946886"/>
            <a:ext cx="2615397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1640" y="116633"/>
            <a:ext cx="73448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FF0000"/>
                </a:solidFill>
              </a:rPr>
              <a:t>Тематический альбом </a:t>
            </a:r>
            <a:r>
              <a:rPr lang="ru-RU" sz="2400" b="1" dirty="0">
                <a:solidFill>
                  <a:srgbClr val="FF0000"/>
                </a:solidFill>
              </a:rPr>
              <a:t>«Летите голуби, летите и мир стране нашей несите»</a:t>
            </a:r>
          </a:p>
        </p:txBody>
      </p:sp>
    </p:spTree>
    <p:extLst>
      <p:ext uri="{BB962C8B-B14F-4D97-AF65-F5344CB8AC3E}">
        <p14:creationId xmlns:p14="http://schemas.microsoft.com/office/powerpoint/2010/main" val="42133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949825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 descr="C:\Users\Admin\Desktop\20150217_082916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953" y="908720"/>
            <a:ext cx="295232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C:\Users\Admin\Desktop\20150217_082928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821" y="1196752"/>
            <a:ext cx="2572147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C:\Users\Admin\Desktop\20150217_082954(1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33056"/>
            <a:ext cx="3366374" cy="2790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63688" y="260648"/>
            <a:ext cx="71287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>
                <a:solidFill>
                  <a:srgbClr val="0070C0"/>
                </a:solidFill>
              </a:rPr>
              <a:t>Выставка поделок «Военная техника»</a:t>
            </a:r>
          </a:p>
        </p:txBody>
      </p:sp>
    </p:spTree>
    <p:extLst>
      <p:ext uri="{BB962C8B-B14F-4D97-AF65-F5344CB8AC3E}">
        <p14:creationId xmlns:p14="http://schemas.microsoft.com/office/powerpoint/2010/main" val="3682657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797152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 descr="C:\Users\Admin\Desktop\20150514_072524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957211"/>
            <a:ext cx="288032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C:\Users\Admin\Desktop\20150514_072539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857" y="4152255"/>
            <a:ext cx="2376264" cy="2583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9" name="Picture 9" descr="H:\Images\Camera\20150514_072551(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57211"/>
            <a:ext cx="2664296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188640"/>
            <a:ext cx="61926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FF0000"/>
                </a:solidFill>
              </a:rPr>
              <a:t>Выставка рисунков «Салют Победы»</a:t>
            </a:r>
          </a:p>
        </p:txBody>
      </p:sp>
    </p:spTree>
    <p:extLst>
      <p:ext uri="{BB962C8B-B14F-4D97-AF65-F5344CB8AC3E}">
        <p14:creationId xmlns:p14="http://schemas.microsoft.com/office/powerpoint/2010/main" val="209045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797152"/>
            <a:ext cx="216376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 descr="C:\Users\Admin\Desktop\ryy8K9U_NC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707" y="1120969"/>
            <a:ext cx="280831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Admin\Desktop\7v5ohQcqeAM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1052736"/>
            <a:ext cx="3075371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:\Images\EUzV6H15OsY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5389" y="3680991"/>
            <a:ext cx="2638779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63688" y="260648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0070C0"/>
                </a:solidFill>
              </a:rPr>
              <a:t>Экскурсия  с детьми к мемориалу «Братское захоронение» </a:t>
            </a:r>
            <a:r>
              <a:rPr lang="ru-RU" sz="2400" b="1" dirty="0" err="1">
                <a:solidFill>
                  <a:srgbClr val="0070C0"/>
                </a:solidFill>
              </a:rPr>
              <a:t>г.Никольское</a:t>
            </a:r>
            <a:r>
              <a:rPr lang="ru-RU" sz="2400" b="1" dirty="0">
                <a:solidFill>
                  <a:srgbClr val="0070C0"/>
                </a:solidFill>
              </a:rPr>
              <a:t>, возложение цветов </a:t>
            </a:r>
          </a:p>
        </p:txBody>
      </p:sp>
    </p:spTree>
    <p:extLst>
      <p:ext uri="{BB962C8B-B14F-4D97-AF65-F5344CB8AC3E}">
        <p14:creationId xmlns:p14="http://schemas.microsoft.com/office/powerpoint/2010/main" val="235355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89388" cy="6846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900" y="2492896"/>
            <a:ext cx="5310476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5736" y="1340768"/>
            <a:ext cx="6336705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>
                <a:solidFill>
                  <a:srgbClr val="FF0000"/>
                </a:solidFill>
                <a:ea typeface="Calibri"/>
                <a:cs typeface="Times New Roman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10063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1569</Words>
  <Application>Microsoft Office PowerPoint</Application>
  <PresentationFormat>Экран (4:3)</PresentationFormat>
  <Paragraphs>170</Paragraphs>
  <Slides>31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25</cp:revision>
  <dcterms:created xsi:type="dcterms:W3CDTF">2015-05-16T09:10:50Z</dcterms:created>
  <dcterms:modified xsi:type="dcterms:W3CDTF">2015-12-16T07:22:52Z</dcterms:modified>
</cp:coreProperties>
</file>