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9" r:id="rId1"/>
  </p:sldMasterIdLst>
  <p:notesMasterIdLst>
    <p:notesMasterId r:id="rId13"/>
  </p:notesMasterIdLst>
  <p:sldIdLst>
    <p:sldId id="256" r:id="rId2"/>
    <p:sldId id="266" r:id="rId3"/>
    <p:sldId id="258" r:id="rId4"/>
    <p:sldId id="263" r:id="rId5"/>
    <p:sldId id="260" r:id="rId6"/>
    <p:sldId id="264" r:id="rId7"/>
    <p:sldId id="259" r:id="rId8"/>
    <p:sldId id="267" r:id="rId9"/>
    <p:sldId id="268" r:id="rId10"/>
    <p:sldId id="265" r:id="rId11"/>
    <p:sldId id="269" r:id="rId1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5427F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16E4F5-E041-4D28-AD25-F42ED278AE4B}" type="datetimeFigureOut">
              <a:rPr lang="ru-RU" smtClean="0"/>
              <a:pPr/>
              <a:t>19.10.2021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0DD6C9B-E697-49C8-BD20-9FFAF191A13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31532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0DD6C9B-E697-49C8-BD20-9FFAF191A130}" type="slidenum">
              <a:rPr lang="ru-RU" smtClean="0"/>
              <a:pPr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541719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F688DE-E73F-43D7-84FD-88DAE645A2F8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7BFFC4-2833-4046-8605-F8276D0C113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79A4DF3-D054-4FDF-B440-35EB1AC15E02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655F177-6C0A-4A47-8E5E-58B29D3120B6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28B7309-6E79-4782-8B2C-1D29CFA359E5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D01304D-F8FB-4A09-92B6-BD1F77960D90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87B793-D12C-48A3-98CE-875CE4EA7C6D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B7D3333-A697-41DD-A04E-CF87991270A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7A5EB42-6A59-461B-802F-08D6875DB225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6069AF9-066C-44B6-9638-DE2D963B014F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878279B-1A82-4AAA-9C01-30D0BE24ECC4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5A496A2-48AC-4771-96E4-6A5CBF591A8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990F2A-7AB2-4DEB-868C-3EA1830E60CF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4A22FE3-4672-4909-828B-F117FB43300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68D989F-BAE3-42BB-9B74-4BA2BA40EBEF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0BECE6D-4EEA-4ACF-89DE-2D9335936EB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A35D433-3514-4787-B3D9-E84C8A78AEB3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D76FE29-8F15-4D8E-A29C-AA4335835C6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10C3317-D424-4FFB-9039-9C6627CF6FC0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C32DF54-E2A6-4D12-ADB5-D32D937BC84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4D90864-B477-4EEF-BF06-B5DAD2AF09C7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E4234EA-AC78-428E-A6DF-A18AF8FF97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9DA595E2-7F81-4CE5-B08B-7139D1C1B4A3}" type="datetimeFigureOut">
              <a:rPr lang="en-US" smtClean="0"/>
              <a:pPr>
                <a:defRPr/>
              </a:pPr>
              <a:t>10/19/2021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fld id="{8CE928C7-47E4-4B61-B293-DC3D9C2155B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0" r:id="rId1"/>
    <p:sldLayoutId id="2147483741" r:id="rId2"/>
    <p:sldLayoutId id="2147483742" r:id="rId3"/>
    <p:sldLayoutId id="2147483743" r:id="rId4"/>
    <p:sldLayoutId id="2147483744" r:id="rId5"/>
    <p:sldLayoutId id="2147483745" r:id="rId6"/>
    <p:sldLayoutId id="2147483746" r:id="rId7"/>
    <p:sldLayoutId id="2147483747" r:id="rId8"/>
    <p:sldLayoutId id="2147483748" r:id="rId9"/>
    <p:sldLayoutId id="2147483749" r:id="rId10"/>
    <p:sldLayoutId id="2147483750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wm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3.xml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533400" y="838200"/>
            <a:ext cx="7772400" cy="1829761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dirty="0" smtClean="0"/>
              <a:t>Что такое </a:t>
            </a:r>
            <a:r>
              <a:rPr lang="ru-RU" dirty="0" smtClean="0"/>
              <a:t>экология?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13314" name="Подзаголовок 5"/>
          <p:cNvSpPr txBox="1">
            <a:spLocks/>
          </p:cNvSpPr>
          <p:nvPr/>
        </p:nvSpPr>
        <p:spPr bwMode="auto">
          <a:xfrm>
            <a:off x="609600" y="2362200"/>
            <a:ext cx="7772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45720" rIns="45720"/>
          <a:lstStyle/>
          <a:p>
            <a:pPr algn="ctr">
              <a:spcBef>
                <a:spcPts val="400"/>
              </a:spcBef>
              <a:buClr>
                <a:schemeClr val="accent1"/>
              </a:buClr>
              <a:buSzPct val="68000"/>
              <a:buFont typeface="Wingdings 3" pitchFamily="18" charset="2"/>
              <a:buNone/>
            </a:pPr>
            <a:endParaRPr lang="ru-RU" sz="2700" b="1" dirty="0">
              <a:latin typeface="Lucida Sans Unicode" pitchFamily="34" charset="0"/>
            </a:endParaRPr>
          </a:p>
        </p:txBody>
      </p:sp>
      <p:sp>
        <p:nvSpPr>
          <p:cNvPr id="13317" name="Rectangle 5"/>
          <p:cNvSpPr>
            <a:spLocks noChangeArrowheads="1"/>
          </p:cNvSpPr>
          <p:nvPr/>
        </p:nvSpPr>
        <p:spPr bwMode="auto">
          <a:xfrm>
            <a:off x="3810000" y="5867400"/>
            <a:ext cx="4572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ru-RU" b="1" dirty="0">
              <a:solidFill>
                <a:srgbClr val="5427F9"/>
              </a:solidFill>
            </a:endParaRPr>
          </a:p>
        </p:txBody>
      </p:sp>
      <p:pic>
        <p:nvPicPr>
          <p:cNvPr id="1028" name="Picture 4" descr="https://avatars.mds.yandex.net/get-pdb/1605413/91f76657-f095-48d3-a258-3ba31c2a283c/ori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86050" y="2143116"/>
            <a:ext cx="3251742" cy="3089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FFFF00"/>
                </a:solidFill>
              </a:rPr>
              <a:t>Исторические факты</a:t>
            </a:r>
            <a:endParaRPr lang="ru-RU" b="1" i="1" dirty="0">
              <a:solidFill>
                <a:srgbClr val="FFFF00"/>
              </a:solidFill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7081" y="2752725"/>
            <a:ext cx="5057775" cy="329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25077489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2514600"/>
            <a:ext cx="8229600" cy="1752600"/>
          </a:xfrm>
        </p:spPr>
        <p:txBody>
          <a:bodyPr>
            <a:noAutofit/>
          </a:bodyPr>
          <a:lstStyle/>
          <a:p>
            <a:r>
              <a:rPr lang="ru-RU" b="1" dirty="0"/>
              <a:t>Экология </a:t>
            </a:r>
            <a:r>
              <a:rPr lang="ru-RU" dirty="0"/>
              <a:t>— это наука о связях между живыми существами и окружающей их средой.</a:t>
            </a:r>
          </a:p>
          <a:p>
            <a:r>
              <a:rPr lang="ru-RU" dirty="0"/>
              <a:t>Само слово «экология» образовалось из двух греческих слов: «экое», что значит «дом», и «ло­гос» — наука. Поэтому можно сказать, что эко­логия — это наука о доме. Для человечества до­мом является вся наша огромная и в то же время такая маленькая планета Земля.</a:t>
            </a: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82762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dirty="0" smtClean="0">
                <a:solidFill>
                  <a:srgbClr val="7030A0"/>
                </a:solidFill>
              </a:rPr>
              <a:t>Экология – это наука о связях между живыми существами и окружающей их средой.</a:t>
            </a:r>
            <a:endParaRPr lang="ru-RU" dirty="0">
              <a:solidFill>
                <a:srgbClr val="7030A0"/>
              </a:solidFill>
            </a:endParaRPr>
          </a:p>
        </p:txBody>
      </p:sp>
      <p:pic>
        <p:nvPicPr>
          <p:cNvPr id="14339" name="Picture 1" descr="C:\Documents and Settings\Администратор\Рабочий стол\den-zemli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96000" y="5334000"/>
            <a:ext cx="1905000" cy="1453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Documents and Settings\Администратор\Рабочий стол\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928670"/>
            <a:ext cx="3200400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6" descr="C:\Documents and Settings\Администратор\Рабочий стол\93562_html_m5fd8f4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142984"/>
            <a:ext cx="3276600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7" name="Picture 7" descr="C:\Documents and Settings\Администратор\Рабочий стол\26-golshtinskaya-poroda-korov-korova-golshtinskay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57224" y="4143380"/>
            <a:ext cx="2962275" cy="2133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8" name="Picture 8" descr="C:\Documents and Settings\Администратор\Рабочий стол\2f45dd6f-bd93-4ea6-8f26-2168165b4b74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800600" y="3505200"/>
            <a:ext cx="3505200" cy="2628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http://900igr.net/datas/okruzhajuschij-mir/Pravila-povedenija-v-prirode/0005-005-Ekologicheskie-svjaz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3600" dirty="0" smtClean="0">
                <a:solidFill>
                  <a:srgbClr val="002060"/>
                </a:solidFill>
              </a:rPr>
              <a:t>Какие связи в природе вы видите?</a:t>
            </a:r>
            <a:endParaRPr lang="ru-RU" sz="3600" dirty="0">
              <a:solidFill>
                <a:srgbClr val="002060"/>
              </a:solidFill>
            </a:endParaRPr>
          </a:p>
        </p:txBody>
      </p:sp>
      <p:pic>
        <p:nvPicPr>
          <p:cNvPr id="18434" name="Picture 2" descr="http://ru.static.z-dn.net/files/dd2/6f5d4453bc41f2059dd57ca4205b4826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066800"/>
            <a:ext cx="8229600" cy="546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1" descr="C:\Documents and Settings\Администратор\Рабочий стол\f9af18d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685800"/>
            <a:ext cx="791845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4" descr="MCj04046190000[1]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28600"/>
            <a:ext cx="1198563" cy="143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7" descr="oglocke"/>
          <p:cNvPicPr>
            <a:picLocks noGrp="1" noChangeAspect="1" noChangeArrowheads="1"/>
          </p:cNvPicPr>
          <p:nvPr>
            <p:ph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7620000" y="381000"/>
            <a:ext cx="1247775" cy="1712913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5" name="Picture 5" descr="door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4600" y="1061622"/>
            <a:ext cx="3760788" cy="5771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0" y="136525"/>
            <a:ext cx="2339975" cy="629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ru-RU" altLang="ru-RU" sz="2400" b="1">
              <a:solidFill>
                <a:srgbClr val="FF0000"/>
              </a:solidFill>
            </a:endParaRPr>
          </a:p>
          <a:p>
            <a:pPr algn="ctr" eaLnBrk="1" hangingPunct="1"/>
            <a:r>
              <a:rPr lang="ru-RU" altLang="ru-RU" sz="2400" b="1">
                <a:solidFill>
                  <a:srgbClr val="FF0000"/>
                </a:solidFill>
              </a:rPr>
              <a:t>Экология:</a:t>
            </a:r>
          </a:p>
          <a:p>
            <a:pPr eaLnBrk="1" hangingPunct="1"/>
            <a:r>
              <a:rPr lang="ru-RU" altLang="ru-RU" sz="2400">
                <a:solidFill>
                  <a:srgbClr val="008000"/>
                </a:solidFill>
              </a:rPr>
              <a:t>изучает, наблюдает, исследует, прогнозирует, моделирует состояние живой и неживой природы,</a:t>
            </a:r>
          </a:p>
          <a:p>
            <a:pPr eaLnBrk="1" hangingPunct="1"/>
            <a:r>
              <a:rPr lang="ru-RU" altLang="ru-RU" sz="2400">
                <a:solidFill>
                  <a:srgbClr val="008000"/>
                </a:solidFill>
              </a:rPr>
              <a:t>человеческого общества и помогает  сохранить богатства Земли.</a:t>
            </a:r>
          </a:p>
        </p:txBody>
      </p:sp>
      <p:sp>
        <p:nvSpPr>
          <p:cNvPr id="5127" name="Text Box 7"/>
          <p:cNvSpPr txBox="1">
            <a:spLocks noChangeArrowheads="1"/>
          </p:cNvSpPr>
          <p:nvPr/>
        </p:nvSpPr>
        <p:spPr bwMode="auto">
          <a:xfrm>
            <a:off x="6877050" y="207963"/>
            <a:ext cx="2266950" cy="618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ru-RU" altLang="ru-RU" sz="2000">
                <a:solidFill>
                  <a:srgbClr val="FF0000"/>
                </a:solidFill>
              </a:rPr>
              <a:t>Законы Б.Коммонера:</a:t>
            </a:r>
          </a:p>
          <a:p>
            <a:pPr eaLnBrk="1" hangingPunct="1"/>
            <a:endParaRPr lang="ru-RU" altLang="ru-RU" sz="2000">
              <a:solidFill>
                <a:srgbClr val="FF0000"/>
              </a:solidFill>
            </a:endParaRPr>
          </a:p>
          <a:p>
            <a:pPr eaLnBrk="1" hangingPunct="1"/>
            <a:r>
              <a:rPr lang="ru-RU" altLang="ru-RU" sz="2000">
                <a:solidFill>
                  <a:srgbClr val="008000"/>
                </a:solidFill>
              </a:rPr>
              <a:t>Все связано со всем</a:t>
            </a:r>
          </a:p>
          <a:p>
            <a:pPr eaLnBrk="1" hangingPunct="1"/>
            <a:endParaRPr lang="ru-RU" altLang="ru-RU" sz="2000">
              <a:solidFill>
                <a:srgbClr val="008000"/>
              </a:solidFill>
            </a:endParaRPr>
          </a:p>
          <a:p>
            <a:pPr eaLnBrk="1" hangingPunct="1"/>
            <a:r>
              <a:rPr lang="ru-RU" altLang="ru-RU" sz="2000">
                <a:solidFill>
                  <a:srgbClr val="008000"/>
                </a:solidFill>
              </a:rPr>
              <a:t>Все должно куда-то деваться</a:t>
            </a:r>
          </a:p>
          <a:p>
            <a:pPr eaLnBrk="1" hangingPunct="1"/>
            <a:endParaRPr lang="ru-RU" altLang="ru-RU" sz="2000">
              <a:solidFill>
                <a:srgbClr val="008000"/>
              </a:solidFill>
            </a:endParaRPr>
          </a:p>
          <a:p>
            <a:pPr eaLnBrk="1" hangingPunct="1"/>
            <a:r>
              <a:rPr lang="ru-RU" altLang="ru-RU" sz="2000">
                <a:solidFill>
                  <a:srgbClr val="008000"/>
                </a:solidFill>
              </a:rPr>
              <a:t>Ничто не дается даром</a:t>
            </a:r>
          </a:p>
          <a:p>
            <a:pPr eaLnBrk="1" hangingPunct="1"/>
            <a:endParaRPr lang="ru-RU" altLang="ru-RU" sz="2000">
              <a:solidFill>
                <a:srgbClr val="008000"/>
              </a:solidFill>
            </a:endParaRPr>
          </a:p>
          <a:p>
            <a:pPr eaLnBrk="1" hangingPunct="1"/>
            <a:r>
              <a:rPr lang="ru-RU" altLang="ru-RU" sz="2000">
                <a:solidFill>
                  <a:srgbClr val="008000"/>
                </a:solidFill>
              </a:rPr>
              <a:t>Природа знает лучше, что делать, а люди должны решать, как сделать это возможно лучше</a:t>
            </a:r>
          </a:p>
        </p:txBody>
      </p:sp>
      <p:sp>
        <p:nvSpPr>
          <p:cNvPr id="7173" name="AutoShape 8">
            <a:hlinkClick r:id="rId3" action="ppaction://hlinksldjump" highlightClick="1"/>
          </p:cNvPr>
          <p:cNvSpPr>
            <a:spLocks noChangeArrowheads="1"/>
          </p:cNvSpPr>
          <p:nvPr/>
        </p:nvSpPr>
        <p:spPr bwMode="auto">
          <a:xfrm>
            <a:off x="8604250" y="6308725"/>
            <a:ext cx="539750" cy="549275"/>
          </a:xfrm>
          <a:prstGeom prst="actionButtonBackPrevious">
            <a:avLst/>
          </a:pr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xmlns="" val="29470664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" dur="2000"/>
                                        <p:tgtEl>
                                          <p:spTgt spid="51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51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500"/>
                            </p:stCondLst>
                            <p:childTnLst>
                              <p:par>
                                <p:cTn id="17" presetID="5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2000"/>
                                        <p:tgtEl>
                                          <p:spTgt spid="51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2000"/>
                                        <p:tgtEl>
                                          <p:spTgt spid="51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51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2000"/>
                                        <p:tgtEl>
                                          <p:spTgt spid="51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5" dur="2000"/>
                                        <p:tgtEl>
                                          <p:spTgt spid="51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5" presetClass="entr" presetSubtype="1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51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274638"/>
            <a:ext cx="8218487" cy="1498600"/>
          </a:xfrm>
        </p:spPr>
        <p:txBody>
          <a:bodyPr/>
          <a:lstStyle/>
          <a:p>
            <a:pPr eaLnBrk="1" hangingPunct="1"/>
            <a:r>
              <a:rPr lang="ru-RU" altLang="ru-RU" sz="4000" b="1" smtClean="0">
                <a:solidFill>
                  <a:srgbClr val="FF0000"/>
                </a:solidFill>
              </a:rPr>
              <a:t>Человек – часть природы и может существовать только сохраняя ее.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8175" y="2060575"/>
            <a:ext cx="5832475" cy="43815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Мы все снимаем угол свой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У матушки природы,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И крыша нам над головой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Суть купол небосвода.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А весь большой и старый дом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Битком набит жильцами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И уживаться надо в нем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Хоть мы с «усами» сами.</a:t>
            </a:r>
          </a:p>
          <a:p>
            <a:pPr algn="r" eaLnBrk="1" hangingPunct="1">
              <a:lnSpc>
                <a:spcPct val="90000"/>
              </a:lnSpc>
              <a:buFontTx/>
              <a:buNone/>
            </a:pPr>
            <a:r>
              <a:rPr lang="ru-RU" altLang="ru-RU" sz="2800" b="1" smtClean="0">
                <a:solidFill>
                  <a:srgbClr val="009900"/>
                </a:solidFill>
              </a:rPr>
              <a:t>М. Левитман</a:t>
            </a:r>
          </a:p>
        </p:txBody>
      </p:sp>
      <p:pic>
        <p:nvPicPr>
          <p:cNvPr id="10244" name="Picture 4" descr="81903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04025" y="2492375"/>
            <a:ext cx="2001838" cy="133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8190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373688"/>
            <a:ext cx="1908175" cy="1271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6" descr="82108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365625"/>
            <a:ext cx="2319337" cy="154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7" descr="Backg5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2924175"/>
            <a:ext cx="1516062" cy="2274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8" descr="Водяные лили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41438"/>
            <a:ext cx="1722437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33156520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0" dur="500"/>
                                        <p:tgtEl>
                                          <p:spTgt spid="102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3" dur="500"/>
                                        <p:tgtEl>
                                          <p:spTgt spid="102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6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5" dur="500"/>
                                        <p:tgtEl>
                                          <p:spTgt spid="1024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8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1" dur="500"/>
                                        <p:tgtEl>
                                          <p:spTgt spid="1024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"/>
                                        <p:tgtEl>
                                          <p:spTgt spid="1024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2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0" fill="hold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1024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124744"/>
            <a:ext cx="8352928" cy="554461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Все, все на свете нам нужны!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И мошки не меньше нужны, чем слоны.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Нельзя обойтись без чудищ нелепых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И даже без хищников, злых и свирепых.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Нужны все на свете, нужны все подряд: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Кто делает мёд и кто делает яд: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Плохие дела у кошки без мышки.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У мышки без кошки не лучше делишки.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И если мы с кем-то не очень дружны,</a:t>
            </a:r>
          </a:p>
          <a:p>
            <a:pPr>
              <a:buNone/>
            </a:pPr>
            <a:r>
              <a:rPr lang="ru-RU" b="1" i="1" dirty="0" smtClean="0">
                <a:solidFill>
                  <a:schemeClr val="accent3">
                    <a:lumMod val="50000"/>
                  </a:schemeClr>
                </a:solidFill>
              </a:rPr>
              <a:t>Мы все-таки очень друг другу нужны.</a:t>
            </a:r>
          </a:p>
          <a:p>
            <a:pPr>
              <a:buNone/>
            </a:pPr>
            <a:endParaRPr lang="ru-RU" b="1" i="1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4" name="Рисунок 3" descr="eco _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04248" y="3645024"/>
            <a:ext cx="2133600" cy="2965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8754887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0034" y="2857496"/>
            <a:ext cx="8229600" cy="1252728"/>
          </a:xfrm>
        </p:spPr>
        <p:txBody>
          <a:bodyPr/>
          <a:lstStyle/>
          <a:p>
            <a:r>
              <a:rPr lang="ru-RU" b="1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внимание!</a:t>
            </a:r>
            <a:endParaRPr lang="ru-RU" b="1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Волна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219</TotalTime>
  <Words>223</Words>
  <Application>Microsoft Office PowerPoint</Application>
  <PresentationFormat>Экран (4:3)</PresentationFormat>
  <Paragraphs>41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Волна</vt:lpstr>
      <vt:lpstr>Что такое экология? </vt:lpstr>
      <vt:lpstr>Исторические факты</vt:lpstr>
      <vt:lpstr>Экология – это наука о связях между живыми существами и окружающей их средой.</vt:lpstr>
      <vt:lpstr>Слайд 4</vt:lpstr>
      <vt:lpstr>Слайд 5</vt:lpstr>
      <vt:lpstr>Какие связи в природе вы видите?</vt:lpstr>
      <vt:lpstr>Слайд 7</vt:lpstr>
      <vt:lpstr>Слайд 8</vt:lpstr>
      <vt:lpstr>Человек – часть природы и может существовать только сохраняя ее.</vt:lpstr>
      <vt:lpstr>Слайд 10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Elena</dc:creator>
  <cp:lastModifiedBy>Липицкая СОШ</cp:lastModifiedBy>
  <cp:revision>29</cp:revision>
  <dcterms:modified xsi:type="dcterms:W3CDTF">2021-10-19T05:49:29Z</dcterms:modified>
</cp:coreProperties>
</file>