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8" r:id="rId3"/>
    <p:sldId id="257" r:id="rId4"/>
    <p:sldId id="259" r:id="rId5"/>
    <p:sldId id="265" r:id="rId6"/>
    <p:sldId id="260" r:id="rId7"/>
    <p:sldId id="261" r:id="rId8"/>
    <p:sldId id="264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505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852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729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89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096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824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40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203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459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758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5319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6714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435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223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7289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7403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1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476CD-DFA9-4DCB-921A-DFECE366BFB4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25081-1758-4971-A41B-D2970F5481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489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92573" y="1228299"/>
            <a:ext cx="9687636" cy="29870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Духовно-нравственное воспитание подрастающего поколения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893" y="4369179"/>
            <a:ext cx="9073486" cy="1526653"/>
          </a:xfrm>
        </p:spPr>
        <p:txBody>
          <a:bodyPr>
            <a:normAutofit/>
          </a:bodyPr>
          <a:lstStyle/>
          <a:p>
            <a:r>
              <a:rPr lang="ru-RU" dirty="0" smtClean="0"/>
              <a:t>Учитель начальных классов</a:t>
            </a:r>
          </a:p>
          <a:p>
            <a:r>
              <a:rPr lang="ru-RU" dirty="0" smtClean="0"/>
              <a:t>Мартынова Виктория Сергеевна</a:t>
            </a:r>
          </a:p>
          <a:p>
            <a:r>
              <a:rPr lang="ru-RU" dirty="0" smtClean="0"/>
              <a:t>МБОУ </a:t>
            </a:r>
            <a:r>
              <a:rPr lang="ru-RU" dirty="0"/>
              <a:t>СШ №17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71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797" y="1624084"/>
            <a:ext cx="10972799" cy="380303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4400" dirty="0"/>
              <a:t>Наши дети – это наша старость.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Правильное воспитание – это наша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счастливая старость,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плохое воспитание – это наше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будущее горе,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это наши слёзы, это наша вина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перед другими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/>
              <a:t>людьми, перед всей </a:t>
            </a:r>
            <a:r>
              <a:rPr lang="ru-RU" sz="4400" dirty="0" smtClean="0"/>
              <a:t>страной.</a:t>
            </a:r>
          </a:p>
          <a:p>
            <a:pPr marL="0" indent="0" algn="r">
              <a:buNone/>
            </a:pPr>
            <a:r>
              <a:rPr lang="ru-RU" sz="1800" dirty="0" smtClean="0"/>
              <a:t>А.С. Макаренко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7967"/>
            <a:ext cx="4049404" cy="125003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408" y="5607967"/>
            <a:ext cx="4049404" cy="12500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596" y="5607967"/>
            <a:ext cx="4049404" cy="125003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668370" y="31764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 smtClean="0"/>
              <a:t>«Нет ничего труднее, чем перевоспитать человека, плохо воспитанного»</a:t>
            </a:r>
          </a:p>
          <a:p>
            <a:pPr algn="r"/>
            <a:r>
              <a:rPr lang="ru-RU" dirty="0" smtClean="0"/>
              <a:t> Ян </a:t>
            </a:r>
            <a:r>
              <a:rPr lang="ru-RU" dirty="0" err="1" smtClean="0"/>
              <a:t>Амос</a:t>
            </a:r>
            <a:r>
              <a:rPr lang="ru-RU" dirty="0" smtClean="0"/>
              <a:t> </a:t>
            </a:r>
            <a:r>
              <a:rPr lang="ru-RU" dirty="0" err="1" smtClean="0"/>
              <a:t>Комнеский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378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078" y="3848540"/>
            <a:ext cx="4258670" cy="30094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4976" y="791670"/>
            <a:ext cx="9227024" cy="1293028"/>
          </a:xfrm>
        </p:spPr>
        <p:txBody>
          <a:bodyPr/>
          <a:lstStyle/>
          <a:p>
            <a:pPr algn="l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4525" y="1191450"/>
            <a:ext cx="10372299" cy="44246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Воспитание</a:t>
            </a:r>
            <a:r>
              <a:rPr lang="ru-RU" sz="2800" dirty="0" smtClean="0"/>
              <a:t> - это прежде всего приобщение человека к социальным нормам, духовной культуре, подготовка его к труду и будущей жизни и правильное формирование мировоззрения. </a:t>
            </a:r>
            <a:endParaRPr lang="ru-RU" sz="2800" b="1" dirty="0" smtClean="0"/>
          </a:p>
          <a:p>
            <a:pPr marL="0" indent="0" algn="just">
              <a:buNone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Правильное воспитание</a:t>
            </a:r>
            <a:r>
              <a:rPr lang="ru-RU" sz="2800" dirty="0" smtClean="0"/>
              <a:t> - </a:t>
            </a:r>
            <a:r>
              <a:rPr lang="ru-RU" sz="2800" b="1" dirty="0" smtClean="0"/>
              <a:t>воспитание</a:t>
            </a:r>
            <a:r>
              <a:rPr lang="ru-RU" sz="2800" dirty="0" smtClean="0"/>
              <a:t>, построенное на основе разумных правил и идущее в нужном направлении.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7463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2197" y="764373"/>
            <a:ext cx="9964003" cy="1293028"/>
          </a:xfrm>
        </p:spPr>
        <p:txBody>
          <a:bodyPr/>
          <a:lstStyle/>
          <a:p>
            <a:r>
              <a:rPr lang="ru-RU" altLang="ru-RU" cap="non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Актуальность проблемы духовно-нравственного </a:t>
            </a:r>
            <a:r>
              <a:rPr lang="ru-RU" altLang="ru-RU" cap="non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воспитания.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36727" y="2072760"/>
            <a:ext cx="11546008" cy="4635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t"/>
            <a:r>
              <a:rPr lang="ru-RU" sz="2800" dirty="0" smtClean="0"/>
              <a:t>во </a:t>
            </a:r>
            <a:r>
              <a:rPr lang="ru-RU" sz="2800" dirty="0"/>
              <a:t>- первых, общество нуждается в подготовке широко образованных, высоконравственных людей, обладающих не только знаниями, но прекрасными чертами личности;</a:t>
            </a:r>
          </a:p>
          <a:p>
            <a:pPr fontAlgn="t"/>
            <a:r>
              <a:rPr lang="ru-RU" sz="2800" dirty="0"/>
              <a:t>во - вторых, в современном мире ребенок развивается, окруженный множеством разнообразных источников сильного воздействия на него как позитивного, так и негативного характера еще только формирующуюся сферу нравственности;</a:t>
            </a:r>
          </a:p>
          <a:p>
            <a:pPr fontAlgn="t"/>
            <a:r>
              <a:rPr lang="ru-RU" sz="2800" dirty="0"/>
              <a:t>в - третьих, нравственные знания информируют ребенка о нормах поведения в современном обществе, дают представления о последствиях нарушения этих норм или последствиях данного поступка для окружающих </a:t>
            </a:r>
            <a:r>
              <a:rPr lang="ru-RU" sz="2800" dirty="0" smtClean="0"/>
              <a:t>людей</a:t>
            </a:r>
            <a:r>
              <a:rPr lang="ru-RU" sz="2800" dirty="0"/>
              <a:t>.</a:t>
            </a:r>
            <a:endParaRPr lang="ru-RU" sz="28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11250" y="6488668"/>
            <a:ext cx="5780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Назарбаева С.А., «Этика жизни» - Алматы, 2001.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00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8232" y="1050877"/>
            <a:ext cx="9407857" cy="883694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Цель духовно-нравственного развития и воспитания должна отражать нравственный портрет идеально воспитанного школьника: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 </a:t>
            </a:r>
            <a:r>
              <a:rPr lang="ru-RU" dirty="0"/>
              <a:t>любящего свой край и свою Родину; </a:t>
            </a:r>
            <a:br>
              <a:rPr lang="ru-RU" dirty="0"/>
            </a:br>
            <a:r>
              <a:rPr lang="ru-RU" dirty="0" smtClean="0"/>
              <a:t> </a:t>
            </a:r>
            <a:r>
              <a:rPr lang="ru-RU" dirty="0"/>
              <a:t>уважающего и принимающего ценности семьи и общества;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 </a:t>
            </a:r>
            <a:r>
              <a:rPr lang="ru-RU" dirty="0"/>
              <a:t>соблюдающего нормы и правила общения; </a:t>
            </a:r>
            <a:br>
              <a:rPr lang="ru-RU" dirty="0"/>
            </a:br>
            <a:r>
              <a:rPr lang="ru-RU" dirty="0" smtClean="0"/>
              <a:t> </a:t>
            </a:r>
            <a:r>
              <a:rPr lang="ru-RU" dirty="0"/>
              <a:t>умеющего грамотно разрешать конфликты в общении; </a:t>
            </a:r>
            <a:br>
              <a:rPr lang="ru-RU" dirty="0"/>
            </a:br>
            <a:r>
              <a:rPr lang="ru-RU" dirty="0" smtClean="0"/>
              <a:t> </a:t>
            </a:r>
            <a:r>
              <a:rPr lang="ru-RU" dirty="0"/>
              <a:t>любознательного, интересующегося, активно познающего мир; </a:t>
            </a:r>
            <a:br>
              <a:rPr lang="ru-RU" dirty="0"/>
            </a:br>
            <a:r>
              <a:rPr lang="ru-RU" dirty="0" smtClean="0"/>
              <a:t> </a:t>
            </a:r>
            <a:r>
              <a:rPr lang="ru-RU" dirty="0"/>
              <a:t>готового самостоятельно действовать и отвечать за свои поступки перед семьей и школой; </a:t>
            </a:r>
            <a:br>
              <a:rPr lang="ru-RU" dirty="0"/>
            </a:br>
            <a:r>
              <a:rPr lang="ru-RU" dirty="0" smtClean="0"/>
              <a:t> </a:t>
            </a:r>
            <a:r>
              <a:rPr lang="ru-RU" dirty="0"/>
              <a:t>честного и справедливого; </a:t>
            </a:r>
            <a:br>
              <a:rPr lang="ru-RU" dirty="0"/>
            </a:br>
            <a:r>
              <a:rPr lang="ru-RU" dirty="0" smtClean="0"/>
              <a:t> </a:t>
            </a:r>
            <a:r>
              <a:rPr lang="ru-RU" dirty="0"/>
              <a:t>творящего и оберегающего красоту мира;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 </a:t>
            </a:r>
            <a:r>
              <a:rPr lang="ru-RU" dirty="0"/>
              <a:t>доброжелательного, обладающего коммуникативной культурой (умеющего слушать и слышать собеседника, высказывать свое мнение);  выполняющего правила здорового и безопасного образа жизни для себя и окружающих. </a:t>
            </a:r>
          </a:p>
        </p:txBody>
      </p:sp>
    </p:spTree>
    <p:extLst>
      <p:ext uri="{BB962C8B-B14F-4D97-AF65-F5344CB8AC3E}">
        <p14:creationId xmlns:p14="http://schemas.microsoft.com/office/powerpoint/2010/main" val="292719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90" t="4619" r="35966" b="5025"/>
          <a:stretch/>
        </p:blipFill>
        <p:spPr>
          <a:xfrm>
            <a:off x="1678675" y="1624083"/>
            <a:ext cx="1733266" cy="487225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5649" y="955441"/>
            <a:ext cx="6387151" cy="5418063"/>
          </a:xfrm>
        </p:spPr>
        <p:txBody>
          <a:bodyPr>
            <a:normAutofit fontScale="90000"/>
          </a:bodyPr>
          <a:lstStyle/>
          <a:p>
            <a:r>
              <a:rPr lang="ru-RU" sz="5400" dirty="0"/>
              <a:t>Ребенок — не сосуд, который нужно наполнить, а факел, который нужно зажечь</a:t>
            </a:r>
            <a:r>
              <a:rPr lang="ru-RU" sz="5400" dirty="0" smtClean="0"/>
              <a:t>.</a:t>
            </a:r>
            <a:r>
              <a:rPr lang="ru-RU" sz="5400" dirty="0"/>
              <a:t/>
            </a:r>
            <a:br>
              <a:rPr lang="ru-RU" sz="54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736812" y="5464299"/>
            <a:ext cx="1394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Плутарх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461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4149" y="1487606"/>
            <a:ext cx="11478905" cy="646221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dirty="0"/>
              <a:t>«Самое важное в воспитании - это духовно пробудить ребёнка и указать ему перед лицом грядущих трудностей, а может быть, уже подстерегающих его опасностей и искушений жизни источник силы и утешения в его собственной душе. Надо воспитать в его душе будущего победителя, который умел бы внутренне уважать самого себя и утвердить своё духовное достоинство и свою свободу - духовную личность, пред которой были бы бессильны все соблазны и искушения современного мира»</a:t>
            </a:r>
            <a:r>
              <a:rPr lang="ru-RU" sz="3600" dirty="0"/>
              <a:t> </a:t>
            </a:r>
            <a:endParaRPr lang="ru-RU" sz="3600" dirty="0" smtClean="0"/>
          </a:p>
          <a:p>
            <a:pPr algn="r"/>
            <a:r>
              <a:rPr lang="ru-RU" sz="2400" dirty="0" err="1" smtClean="0"/>
              <a:t>И.А.Ильин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4843" y="368489"/>
            <a:ext cx="6547157" cy="10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90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71" b="18399"/>
          <a:stretch/>
        </p:blipFill>
        <p:spPr>
          <a:xfrm>
            <a:off x="218365" y="1561962"/>
            <a:ext cx="3364174" cy="176126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1188" y="532262"/>
            <a:ext cx="9580727" cy="1992572"/>
          </a:xfrm>
        </p:spPr>
        <p:txBody>
          <a:bodyPr>
            <a:normAutofit/>
          </a:bodyPr>
          <a:lstStyle/>
          <a:p>
            <a:r>
              <a:rPr lang="ru-RU" sz="3200" dirty="0"/>
              <a:t>«Если гражданин лишен духовно-нравственных основ уже потому, что никто их в нем не воспитывал, то и законы исполнятся не будут»!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3582" y="3548418"/>
            <a:ext cx="10345004" cy="246554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 smtClean="0"/>
              <a:t>Ученики </a:t>
            </a:r>
            <a:r>
              <a:rPr lang="ru-RU" sz="3200" dirty="0"/>
              <a:t>нуждаются в педагогической помощи, так как сердцевина воспитания - это развитие нравственных качеств личности. Когда воспитаны эти качества, то человек как бы непроизвольно правильно ориентируется в окружающей жизни. </a:t>
            </a:r>
          </a:p>
        </p:txBody>
      </p:sp>
    </p:spTree>
    <p:extLst>
      <p:ext uri="{BB962C8B-B14F-4D97-AF65-F5344CB8AC3E}">
        <p14:creationId xmlns:p14="http://schemas.microsoft.com/office/powerpoint/2010/main" val="393128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655191"/>
            <a:ext cx="8610600" cy="12930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Формы работы по духовно-нравственному воспитанию подрастающего поколения</a:t>
            </a:r>
            <a:r>
              <a:rPr lang="ru-RU" sz="2700" dirty="0" smtClean="0"/>
              <a:t>.</a:t>
            </a: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1445" y="2019870"/>
            <a:ext cx="10864755" cy="4681182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sz="3200" dirty="0"/>
              <a:t>1. Факультативные, индивидуально-групповые занятия, беседы, игры нравственного и духовного содержания;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2. Проведение праздников и мероприятий;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3. Использование мультимедийных технологий (заочные экскурсии, виртуальный музей, создание презентаций);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4. Исследовательская деятельность учащихся;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5. Экскурсии;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6. Организация выставок;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7. Тематические и творческие вечера;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8. Участие в смотрах-конкурсах, фестивалях, концертах.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4704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782" y="5169174"/>
            <a:ext cx="3790382" cy="1688826"/>
          </a:xfrm>
          <a:prstGeom prst="rect">
            <a:avLst/>
          </a:prstGeom>
        </p:spPr>
      </p:pic>
      <p:sp>
        <p:nvSpPr>
          <p:cNvPr id="6" name="AutoShape 2" descr="Актуальные проблемы воспитания подрастающего поколения в современных условия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36980" y="1105468"/>
            <a:ext cx="1128669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ru-RU" sz="2800" dirty="0">
                <a:solidFill>
                  <a:srgbClr val="000000"/>
                </a:solidFill>
              </a:rPr>
              <a:t>Р</a:t>
            </a:r>
            <a:r>
              <a:rPr lang="ru-RU" sz="2800" b="0" i="0" dirty="0" smtClean="0">
                <a:solidFill>
                  <a:srgbClr val="000000"/>
                </a:solidFill>
                <a:effectLst/>
              </a:rPr>
              <a:t>езультат воспитания сможет быть успешным только тогда, когда учителя и родительская общественность станут союзниками. Такое сотрудничество позволяет лучше узнать ребенка, посмотреть на него с разных сторон и позиций, увидеть в разных ситуациях, а, следовательно, помочь взрослым в понимании его индивидуальных особенностей, развитии способностей ребенка, преодолении его негативных поступков и проявлений в поведении, формировании ценных жизненных ориентаций.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5665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132</TotalTime>
  <Words>416</Words>
  <Application>Microsoft Office PowerPoint</Application>
  <PresentationFormat>Широкоэкранный</PresentationFormat>
  <Paragraphs>27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Roboto</vt:lpstr>
      <vt:lpstr>След самолета</vt:lpstr>
      <vt:lpstr>Духовно-нравственное воспитание подрастающего поколения</vt:lpstr>
      <vt:lpstr>Презентация PowerPoint</vt:lpstr>
      <vt:lpstr> </vt:lpstr>
      <vt:lpstr>Актуальность проблемы духовно-нравственного воспитания.</vt:lpstr>
      <vt:lpstr>Цель духовно-нравственного развития и воспитания должна отражать нравственный портрет идеально воспитанного школьника: </vt:lpstr>
      <vt:lpstr>Ребенок — не сосуд, который нужно наполнить, а факел, который нужно зажечь.  </vt:lpstr>
      <vt:lpstr>Презентация PowerPoint</vt:lpstr>
      <vt:lpstr>«Если гражданин лишен духовно-нравственных основ уже потому, что никто их в нем не воспитывал, то и законы исполнятся не будут»! </vt:lpstr>
      <vt:lpstr>Формы работы по духовно-нравственному воспитанию подрастающего поколения.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Духовно-нравственное воспитание подрастающего поколения</dc:title>
  <dc:creator>Слава</dc:creator>
  <cp:lastModifiedBy>Слава</cp:lastModifiedBy>
  <cp:revision>11</cp:revision>
  <dcterms:created xsi:type="dcterms:W3CDTF">2021-09-27T13:17:31Z</dcterms:created>
  <dcterms:modified xsi:type="dcterms:W3CDTF">2021-09-27T15:30:30Z</dcterms:modified>
</cp:coreProperties>
</file>