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4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  <p:sldMasterId id="2147483718" r:id="rId3"/>
    <p:sldMasterId id="2147483747" r:id="rId4"/>
    <p:sldMasterId id="2147483776" r:id="rId5"/>
  </p:sldMasterIdLst>
  <p:notesMasterIdLst>
    <p:notesMasterId r:id="rId33"/>
  </p:notesMasterIdLst>
  <p:sldIdLst>
    <p:sldId id="257" r:id="rId6"/>
    <p:sldId id="258" r:id="rId7"/>
    <p:sldId id="261" r:id="rId8"/>
    <p:sldId id="262" r:id="rId9"/>
    <p:sldId id="276" r:id="rId10"/>
    <p:sldId id="282" r:id="rId11"/>
    <p:sldId id="283" r:id="rId12"/>
    <p:sldId id="285" r:id="rId13"/>
    <p:sldId id="284" r:id="rId14"/>
    <p:sldId id="286" r:id="rId15"/>
    <p:sldId id="279" r:id="rId16"/>
    <p:sldId id="280" r:id="rId17"/>
    <p:sldId id="263" r:id="rId18"/>
    <p:sldId id="281" r:id="rId19"/>
    <p:sldId id="264" r:id="rId20"/>
    <p:sldId id="265" r:id="rId21"/>
    <p:sldId id="270" r:id="rId22"/>
    <p:sldId id="277" r:id="rId23"/>
    <p:sldId id="274" r:id="rId24"/>
    <p:sldId id="278" r:id="rId25"/>
    <p:sldId id="275" r:id="rId26"/>
    <p:sldId id="271" r:id="rId27"/>
    <p:sldId id="266" r:id="rId28"/>
    <p:sldId id="267" r:id="rId29"/>
    <p:sldId id="272" r:id="rId30"/>
    <p:sldId id="273" r:id="rId31"/>
    <p:sldId id="287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561" autoAdjust="0"/>
  </p:normalViewPr>
  <p:slideViewPr>
    <p:cSldViewPr snapToGrid="0">
      <p:cViewPr varScale="1">
        <p:scale>
          <a:sx n="60" d="100"/>
          <a:sy n="60" d="100"/>
        </p:scale>
        <p:origin x="4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CA935-C76A-4A53-8642-11B0C665DE91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E2970-FE2D-499F-AB27-D879665165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82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2970-FE2D-499F-AB27-D879665165F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840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2970-FE2D-499F-AB27-D879665165F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646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2970-FE2D-499F-AB27-D879665165F2}" type="slidenum">
              <a:rPr lang="ru-RU" smtClean="0">
                <a:solidFill>
                  <a:prstClr val="black"/>
                </a:solidFill>
              </a:rPr>
              <a:pPr/>
              <a:t>22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154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2970-FE2D-499F-AB27-D879665165F2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362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582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60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169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590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69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62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03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497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306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830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947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829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01330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565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273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350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272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9832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6842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4147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3114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751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4775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8112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4082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9278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08424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068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9383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391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453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0805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7414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3452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2733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7466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2816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051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3323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2078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6625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9536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98566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6546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69851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612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681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84518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9956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56767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6266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4023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9791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5095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89108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60274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37105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91519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590046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73026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189862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68712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31985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92500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4815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84739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03314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55547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99236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41729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12009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63146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7021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09884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046873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32426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138735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07365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8421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07.04.2025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910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66.xml"/><Relationship Id="rId16" Type="http://schemas.openxmlformats.org/officeDocument/2006/relationships/slideLayout" Target="../slideLayouts/slideLayout80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967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45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263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934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CDE1B-02E8-4805-A00F-8ED514B4E919}" type="datetimeFigureOut">
              <a:rPr lang="ru-RU" smtClean="0"/>
              <a:t>07.04.2025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345F532-043F-42C3-8C4B-20A72B8FF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564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  <p:sldLayoutId id="2147483791" r:id="rId15"/>
    <p:sldLayoutId id="21474837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1.xml"/><Relationship Id="rId4" Type="http://schemas.openxmlformats.org/officeDocument/2006/relationships/image" Target="../media/image19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image" Target="../media/image24.emf"/><Relationship Id="rId7" Type="http://schemas.openxmlformats.org/officeDocument/2006/relationships/image" Target="../media/image2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nachalnaya-shkola/materialy-mo/2017/02/20/prakticheskiy-seminarmodelirovanie-na-urokah-matematiki-v" TargetMode="External"/><Relationship Id="rId2" Type="http://schemas.openxmlformats.org/officeDocument/2006/relationships/hyperlink" Target="https://solncesvet.ru/opublikovannyie-materialyi/ispolzovanie-metoda-modelirovaniya-na-ur.21467262420/" TargetMode="External"/><Relationship Id="rId1" Type="http://schemas.openxmlformats.org/officeDocument/2006/relationships/slideLayout" Target="../slideLayouts/slideLayout71.xml"/><Relationship Id="rId6" Type="http://schemas.openxmlformats.org/officeDocument/2006/relationships/hyperlink" Target="https://yandex.ru/images/search?img_url=https%3A%2F%2Fshareslide.ru%2Fimg%2Fthumbs%2F7e0bc25f32ac659065d06efafe9961a0%20800x.jpg&amp;lr=100931&amp;pos=0&amp;rpt=simage&amp;source=serp&amp;text=&#1087;&#1083;&#1072;&#1089;&#1090;&#1080;&#1083;&#1080;&#1085;&#1086;&#1074;&#1072;&#1103;%20&#1084;&#1072;&#1090;&#1077;&#1084;&#1072;&#1090;&#1080;&#1082;&#1072;%20&#1082;&#1072;&#1082;%20&#1087;&#1088;&#1077;&#1076;&#1084;&#1077;&#1090;&#1085;&#1086;&#1077;%20&#1084;&#1086;&#1076;&#1077;&#1083;&#1080;&#1088;&#1086;&#1074;&#1072;&#1085;&#1080;&#1077;%20&#1085;&#1072;%20&#1091;&#1088;&#1086;&#1082;&#1072;&#1093;%20&#1084;&#1072;&#1090;&#1077;&#1084;&#1072;&#1090;&#1080;&#1082;&#1080;%20&#1074;%20&#1085;&#1072;&#1095;&#1072;&#1083;&#1100;&#1085;&#1086;&#1081;%20&#1096;&#1082;&#1086;&#1083;&#1077;" TargetMode="External"/><Relationship Id="rId5" Type="http://schemas.openxmlformats.org/officeDocument/2006/relationships/hyperlink" Target="https://&#1091;&#1088;&#1086;&#1082;.&#1088;&#1092;/library/realizatciya_priema_modelirovaniya_na_urokah_v_nachal_162328.html" TargetMode="External"/><Relationship Id="rId4" Type="http://schemas.openxmlformats.org/officeDocument/2006/relationships/hyperlink" Target="https://events.prosv.ru/uploads/2022/05/additions/jsaWNsCaaqw0zKOJuS9jipYaNFY6i23cTwEoXUzm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124" y="725214"/>
            <a:ext cx="12065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Пластилиновая математика </a:t>
            </a:r>
          </a:p>
          <a:p>
            <a:pPr algn="ctr"/>
            <a:r>
              <a:rPr lang="ru-R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другое предметное моделирование </a:t>
            </a:r>
          </a:p>
          <a:p>
            <a:pPr algn="ctr"/>
            <a:r>
              <a:rPr lang="ru-R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математики</a:t>
            </a:r>
            <a:endParaRPr lang="ru-RU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08883" y="3279228"/>
            <a:ext cx="36920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Учитель начальных классов</a:t>
            </a:r>
          </a:p>
          <a:p>
            <a:r>
              <a:rPr lang="ru-RU" b="1" i="1" dirty="0" smtClean="0"/>
              <a:t>МБОУ </a:t>
            </a:r>
            <a:r>
              <a:rPr lang="ru-RU" b="1" i="1" dirty="0" err="1" smtClean="0"/>
              <a:t>Кудряшовской</a:t>
            </a:r>
            <a:r>
              <a:rPr lang="ru-RU" b="1" i="1" dirty="0" smtClean="0"/>
              <a:t> СШ №25</a:t>
            </a:r>
          </a:p>
          <a:p>
            <a:r>
              <a:rPr lang="ru-RU" b="1" i="1" dirty="0" err="1" smtClean="0"/>
              <a:t>Погадаева</a:t>
            </a:r>
            <a:r>
              <a:rPr lang="ru-RU" b="1" i="1" dirty="0" smtClean="0"/>
              <a:t> Т.В.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2133721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137" y="0"/>
            <a:ext cx="11666483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0" i="0" u="none" strike="noStrike" baseline="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Кант </a:t>
            </a:r>
            <a:r>
              <a:rPr lang="ru-RU" sz="28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"Рука - это своего рода внешний мозг". </a:t>
            </a:r>
            <a:r>
              <a:rPr lang="ru-RU" sz="28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endParaRPr lang="ru-RU" sz="2800" b="1" i="0" u="none" strike="noStrike" baseline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Аристотель </a:t>
            </a:r>
            <a:r>
              <a:rPr lang="ru-RU" sz="28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"Рука - это инструмент всех инструментов" </a:t>
            </a:r>
            <a:r>
              <a:rPr lang="ru-RU" sz="28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В.А. Сухомлинский </a:t>
            </a:r>
            <a:r>
              <a:rPr lang="ru-RU" sz="28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"Источники способностей и дарований детей - на кончиках их пальцев. От пальцев, образно говоря, идут тончайшие ручейки, которые питают источник творческой мысли” </a:t>
            </a:r>
            <a:r>
              <a:rPr lang="ru-RU" sz="28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endParaRPr lang="ru-RU" sz="2800" b="1" i="0" u="none" strike="noStrike" baseline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0" u="none" strike="noStrike" baseline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Ш.А. </a:t>
            </a:r>
            <a:r>
              <a:rPr lang="ru-RU" sz="2800" b="1" i="0" u="none" strike="noStrike" baseline="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Амонашвили</a:t>
            </a:r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«Мышление детей находится</a:t>
            </a:r>
          </a:p>
          <a:p>
            <a:r>
              <a:rPr lang="ru-RU" sz="28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кончиках пальце</a:t>
            </a:r>
            <a:r>
              <a:rPr lang="ru-RU" sz="2400" b="1" i="0" u="none" strike="noStrike" baseline="0" dirty="0" smtClean="0">
                <a:solidFill>
                  <a:srgbClr val="000000"/>
                </a:solidFill>
                <a:latin typeface="Calibri" panose="020F0502020204030204" pitchFamily="34" charset="0"/>
              </a:rPr>
              <a:t>в</a:t>
            </a:r>
            <a:r>
              <a:rPr lang="ru-RU" sz="2400" b="0" i="0" u="none" strike="noStrike" baseline="0" dirty="0" smtClean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8881" y="0"/>
            <a:ext cx="1418898" cy="12454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4883" y="709451"/>
            <a:ext cx="1671143" cy="16711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1438" y="3117906"/>
            <a:ext cx="1901169" cy="15013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4359" y="4879456"/>
            <a:ext cx="2049517" cy="170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765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3098" y="293219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моделей 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 степени наглядности)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4953" y="1935480"/>
            <a:ext cx="11987048" cy="113633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Материальные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Идеальные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6903613" y="2373948"/>
            <a:ext cx="692535" cy="2143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10800000" flipV="1">
            <a:off x="5402851" y="2396488"/>
            <a:ext cx="71438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809720" y="3214687"/>
            <a:ext cx="2112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Статические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52860" y="3214687"/>
            <a:ext cx="2426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Динамические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rot="10800000" flipV="1">
            <a:off x="2738414" y="3000372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095736" y="2928934"/>
            <a:ext cx="64294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024034" y="4143381"/>
            <a:ext cx="169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аналоговые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24299" y="4143381"/>
            <a:ext cx="2081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имитирующие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 rot="10800000" flipV="1">
            <a:off x="3452794" y="3643314"/>
            <a:ext cx="1214446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738678" y="3643314"/>
            <a:ext cx="857256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903613" y="3143248"/>
            <a:ext cx="1789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Образные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49441" y="3847046"/>
            <a:ext cx="3934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Знаково-символические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00367" y="4502068"/>
            <a:ext cx="5287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                                     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Мысленные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 rot="5400000">
            <a:off x="7632711" y="3106735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5400000">
            <a:off x="6522964" y="3331683"/>
            <a:ext cx="85725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8722707" y="2928934"/>
            <a:ext cx="1521823" cy="13945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480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  <p:bldP spid="12" grpId="0"/>
      <p:bldP spid="17" grpId="0"/>
      <p:bldP spid="18" grpId="0"/>
      <p:bldP spid="24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по характеру моделей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935480"/>
            <a:ext cx="8229600" cy="306515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моделирования: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Предметное моделирование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Аналоговое моделирование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Знаковое моделирование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Мысленное моделирование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Моделируемый эксперимент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52729" y="29289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669" y="1198178"/>
            <a:ext cx="4908330" cy="565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45" y="-126124"/>
            <a:ext cx="10520855" cy="6984124"/>
          </a:xfrm>
        </p:spPr>
      </p:pic>
    </p:spTree>
    <p:extLst>
      <p:ext uri="{BB962C8B-B14F-4D97-AF65-F5344CB8AC3E}">
        <p14:creationId xmlns:p14="http://schemas.microsoft.com/office/powerpoint/2010/main" val="833056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6097" y="281603"/>
            <a:ext cx="96642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Аналоговое моделирование – это моделирование, основанное на аналогии процессов и явлений, имеющих различную физическую природу, но одинаково описываемых формально (одними и теми же математическими соотношениями, логическими и структурными схемами).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" t="3826" r="-855" b="11147"/>
          <a:stretch/>
        </p:blipFill>
        <p:spPr>
          <a:xfrm>
            <a:off x="474434" y="3328591"/>
            <a:ext cx="11065925" cy="415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206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317" y="571500"/>
            <a:ext cx="10599683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82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2316" y="274822"/>
            <a:ext cx="102633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Мысленное моделирование в математике</a:t>
            </a:r>
            <a:r>
              <a:rPr lang="ru-RU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это </a:t>
            </a:r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 каком-либо явлении, процессе или предмете, выражающие теоретическую схему моделируемого объекта</a:t>
            </a:r>
            <a:r>
              <a:rPr lang="ru-RU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4" b="7168"/>
          <a:stretch/>
        </p:blipFill>
        <p:spPr>
          <a:xfrm>
            <a:off x="2913991" y="2664372"/>
            <a:ext cx="7620000" cy="326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02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441" y="3846786"/>
            <a:ext cx="8828690" cy="301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99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45" y="0"/>
            <a:ext cx="101372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63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Математическое моделирование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4" y="3518594"/>
            <a:ext cx="5463255" cy="3339406"/>
          </a:xfrm>
        </p:spPr>
      </p:pic>
      <p:sp>
        <p:nvSpPr>
          <p:cNvPr id="4" name="Прямоугольник 3"/>
          <p:cNvSpPr/>
          <p:nvPr/>
        </p:nvSpPr>
        <p:spPr>
          <a:xfrm>
            <a:off x="1213943" y="2133600"/>
            <a:ext cx="105628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Математическое моделирование – метод исследования, основанный на замене исследуемого объекта-оригинала его математической моделью и на работе с ней (вместо объекта). </a:t>
            </a:r>
          </a:p>
        </p:txBody>
      </p:sp>
    </p:spTree>
    <p:extLst>
      <p:ext uri="{BB962C8B-B14F-4D97-AF65-F5344CB8AC3E}">
        <p14:creationId xmlns:p14="http://schemas.microsoft.com/office/powerpoint/2010/main" val="3895461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6193" y="407727"/>
            <a:ext cx="104052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Математическое моделирование позволяет выделить для исследования наиболее важные свойства объекта, абстрагируясь от несущественных его характеристик. Часто моделирование позволяет сформулировать новые гипотезы и получить новые знания об объекте, которые при его исследовании были недоступны.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193" y="3085383"/>
            <a:ext cx="4666593" cy="37726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120" y="3085383"/>
            <a:ext cx="5770879" cy="37726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163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6911" y="624110"/>
            <a:ext cx="9817702" cy="128089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математического моделирования: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50883" y="1935479"/>
            <a:ext cx="10909737" cy="4812161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3200" b="1" dirty="0"/>
              <a:t>Первый этап</a:t>
            </a:r>
            <a:r>
              <a:rPr lang="ru-RU" sz="3200" dirty="0"/>
              <a:t> – вычленение существенных признаков объекта.</a:t>
            </a:r>
          </a:p>
          <a:p>
            <a:r>
              <a:rPr lang="ru-RU" sz="3200" b="1" dirty="0"/>
              <a:t>Второй этап</a:t>
            </a:r>
            <a:r>
              <a:rPr lang="ru-RU" sz="3200" dirty="0"/>
              <a:t> – построение модели. </a:t>
            </a:r>
          </a:p>
          <a:p>
            <a:r>
              <a:rPr lang="ru-RU" sz="3200" b="1" dirty="0"/>
              <a:t>Третий этап</a:t>
            </a:r>
            <a:r>
              <a:rPr lang="ru-RU" sz="3200" dirty="0"/>
              <a:t> – исследование  модели. </a:t>
            </a:r>
          </a:p>
          <a:p>
            <a:r>
              <a:rPr lang="ru-RU" sz="3200" b="1" dirty="0"/>
              <a:t>Четвертый этап</a:t>
            </a:r>
            <a:r>
              <a:rPr lang="ru-RU" sz="3200" dirty="0"/>
              <a:t> –перенос полученных на моделях сведений на изучаемый объект.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8609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0786" y="266590"/>
            <a:ext cx="1037371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2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чего же младшим школьникам необходимо овладеть методом моделирования?</a:t>
            </a:r>
          </a:p>
          <a:p>
            <a:pPr algn="just"/>
            <a:r>
              <a:rPr lang="ru-RU" sz="32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Во </a:t>
            </a:r>
            <a:r>
              <a:rPr lang="ru-RU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первых, введение в содержание обучения понятий модели и для моделирования существенно меняет отношение учащихся к учебному предмету, делает их учебную деятельность более осмысленной и более продуктивной.   </a:t>
            </a:r>
            <a:endParaRPr lang="ru-RU" sz="32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Во – вторых</a:t>
            </a:r>
            <a:r>
              <a:rPr lang="ru-RU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целенаправленное и систематическое обучение методу моделирования приближает младших школьников к методам научного познания, обеспечивает их интеллектуальное развитие.</a:t>
            </a:r>
            <a:endParaRPr lang="ru-RU" sz="3200" b="0" i="0" dirty="0">
              <a:solidFill>
                <a:srgbClr val="00B0F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88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на уроках математики способствует: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3228" y="2133599"/>
            <a:ext cx="11198772" cy="4566745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формированию диалектико-материалистического мировоззрения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делает учебную деятельность более осмысленной и продуктивной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обеспечивает интеллектуальное развитие</a:t>
            </a:r>
          </a:p>
        </p:txBody>
      </p:sp>
    </p:spTree>
    <p:extLst>
      <p:ext uri="{BB962C8B-B14F-4D97-AF65-F5344CB8AC3E}">
        <p14:creationId xmlns:p14="http://schemas.microsoft.com/office/powerpoint/2010/main" val="244529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5720"/>
          <a:stretch/>
        </p:blipFill>
        <p:spPr>
          <a:xfrm>
            <a:off x="1639614" y="0"/>
            <a:ext cx="10552386" cy="744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77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47697" y="0"/>
            <a:ext cx="60697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 из пластилина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5378" y="954107"/>
            <a:ext cx="4114800" cy="31373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008" y="4240925"/>
            <a:ext cx="5312978" cy="25412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029" y="954107"/>
            <a:ext cx="4353785" cy="313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19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C:\Users\MMC - 5\Desktop\25d9b98e-68bc-4d23-afea-20d6d3f9731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19062"/>
            <a:ext cx="10972800" cy="661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285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106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819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106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08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317" y="0"/>
            <a:ext cx="103737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765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6717" y="169737"/>
            <a:ext cx="93016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Нить, шнур, </a:t>
            </a:r>
            <a:r>
              <a:rPr lang="ru-RU" sz="4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песок, </a:t>
            </a:r>
            <a:r>
              <a:rPr lang="ru-RU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полоски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403" y="961697"/>
            <a:ext cx="3601640" cy="30269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7446" y="961697"/>
            <a:ext cx="4489415" cy="30269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3531" y="1277006"/>
            <a:ext cx="2822028" cy="30269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3227" y="3988675"/>
            <a:ext cx="3026980" cy="28693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9543" y="3988676"/>
            <a:ext cx="3568830" cy="28693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/>
          <a:srcRect r="12176"/>
          <a:stretch/>
        </p:blipFill>
        <p:spPr>
          <a:xfrm>
            <a:off x="4162094" y="3440912"/>
            <a:ext cx="4020205" cy="341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1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814" y="745619"/>
            <a:ext cx="10436772" cy="61123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47999" y="1"/>
            <a:ext cx="82663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Набор </a:t>
            </a:r>
            <a:r>
              <a:rPr lang="ru-RU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Фрёбеля</a:t>
            </a:r>
            <a:r>
              <a:rPr lang="ru-RU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2328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724" y="646332"/>
            <a:ext cx="10515600" cy="62116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71145" y="1"/>
            <a:ext cx="9900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Геометрические фигуры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95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00" y="0"/>
            <a:ext cx="10579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736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0069" y="0"/>
            <a:ext cx="106574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метода моделирования на уроках математики в начальной школе позволяет не только упростить понимание сложных математических концепций, но и активизировать познавательную деятельность учеников. Моделирование помогает развивать логическое и абстрактное мышление, учит детей анализировать информацию и применять полученные знания на практике. Благодаря этому методу, младшие школьники могут лучше осваивать математические понятия и повышать свою мотивацию к изучению предмета. Учителя, внедряющие моделирование в учебный процесс, создают условия для формирования у учеников важных учебных навыков и компетенций, необходимых для их дальнейшего образования.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509" y="4871544"/>
            <a:ext cx="3530491" cy="198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6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8220" y="599090"/>
            <a:ext cx="11713780" cy="4427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Используемые ресурсы: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https://solncesvet.ru/opublikovannyie-materialyi/ispolzovanie-metoda-modelirovaniya-na-ur.21467262420</a:t>
            </a:r>
            <a:r>
              <a:rPr lang="ru-RU" u="sng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https://nsportal.ru/nachalnaya-shkola/materialy-mo/2017/02/20/prakticheskiy-seminarmodelirovanie-na-urokah-matematiki-v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https://events.prosv.ru/uploads/2022/05/additions/jsaWNsCaaqw0zKOJuS9jipYaNFY6i23cTwEoXUzm.pdf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https://урок.рф/library/realizatciya_priema_modelirovaniya_na_urokah_v_nachal_162328.html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https://yandex.ru/images/search?img_url=https%3A%2F%2Fshareslide.ru%2Fimg%2Fthumbs%2F7e0bc25f32ac659065d06efafe9961a0 800x.jpg&amp;lr=100931&amp;pos=0&amp;rpt=</a:t>
            </a:r>
            <a:r>
              <a:rPr lang="ru-RU" u="sng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simage&amp;source</a:t>
            </a:r>
            <a:r>
              <a:rPr lang="ru-RU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=</a:t>
            </a:r>
            <a:r>
              <a:rPr lang="ru-RU" u="sng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serp&amp;text</a:t>
            </a:r>
            <a:r>
              <a:rPr lang="ru-RU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=пластилиновая%20математика%20как%20предметное%20моделирование%20на%20уроках%20математики%20в%20начальной%20школе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98179" y="52656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839882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2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3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5.xml><?xml version="1.0" encoding="utf-8"?>
<a:theme xmlns:a="http://schemas.openxmlformats.org/drawingml/2006/main" name="4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337</TotalTime>
  <Words>307</Words>
  <Application>Microsoft Office PowerPoint</Application>
  <PresentationFormat>Широкоэкранный</PresentationFormat>
  <Paragraphs>73</Paragraphs>
  <Slides>27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Calibri</vt:lpstr>
      <vt:lpstr>Century Gothic</vt:lpstr>
      <vt:lpstr>Times New Roman</vt:lpstr>
      <vt:lpstr>Wingdings 3</vt:lpstr>
      <vt:lpstr>Легкий дым</vt:lpstr>
      <vt:lpstr>1_Легкий дым</vt:lpstr>
      <vt:lpstr>2_Легкий дым</vt:lpstr>
      <vt:lpstr>3_Легкий дым</vt:lpstr>
      <vt:lpstr>4_Легкий дым</vt:lpstr>
      <vt:lpstr>Презентация PowerPoint</vt:lpstr>
      <vt:lpstr>Презентация PowerPoint</vt:lpstr>
      <vt:lpstr>Классификация моделей  (по степени наглядности)</vt:lpstr>
      <vt:lpstr>Классификация по характеру моделей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Математическое моделирование</vt:lpstr>
      <vt:lpstr>Презентация PowerPoint</vt:lpstr>
      <vt:lpstr>Этапы математического моделирования:</vt:lpstr>
      <vt:lpstr>Презентация PowerPoint</vt:lpstr>
      <vt:lpstr>Моделирование на уроках математики способствует: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MMC - 5</dc:creator>
  <cp:lastModifiedBy>MMC - 5</cp:lastModifiedBy>
  <cp:revision>25</cp:revision>
  <dcterms:created xsi:type="dcterms:W3CDTF">2025-04-01T03:55:37Z</dcterms:created>
  <dcterms:modified xsi:type="dcterms:W3CDTF">2025-04-07T08:12:22Z</dcterms:modified>
</cp:coreProperties>
</file>