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7" r:id="rId1"/>
  </p:sldMasterIdLst>
  <p:sldIdLst>
    <p:sldId id="257" r:id="rId2"/>
    <p:sldId id="256" r:id="rId3"/>
    <p:sldId id="262" r:id="rId4"/>
    <p:sldId id="267" r:id="rId5"/>
    <p:sldId id="258" r:id="rId6"/>
    <p:sldId id="259" r:id="rId7"/>
    <p:sldId id="266" r:id="rId8"/>
    <p:sldId id="268" r:id="rId9"/>
    <p:sldId id="269" r:id="rId10"/>
    <p:sldId id="270" r:id="rId11"/>
    <p:sldId id="260" r:id="rId12"/>
    <p:sldId id="264" r:id="rId13"/>
    <p:sldId id="265" r:id="rId14"/>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44" autoAdjust="0"/>
    <p:restoredTop sz="94660"/>
  </p:normalViewPr>
  <p:slideViewPr>
    <p:cSldViewPr snapToGrid="0">
      <p:cViewPr varScale="1">
        <p:scale>
          <a:sx n="88" d="100"/>
          <a:sy n="88" d="100"/>
        </p:scale>
        <p:origin x="494" y="62"/>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ru-RU" smtClean="0"/>
              <a:t>Образец заголовка</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en-US" dirty="0"/>
          </a:p>
        </p:txBody>
      </p:sp>
      <p:sp>
        <p:nvSpPr>
          <p:cNvPr id="4" name="Date Placeholder 3"/>
          <p:cNvSpPr>
            <a:spLocks noGrp="1"/>
          </p:cNvSpPr>
          <p:nvPr>
            <p:ph type="dt" sz="half" idx="10"/>
          </p:nvPr>
        </p:nvSpPr>
        <p:spPr/>
        <p:txBody>
          <a:bodyPr/>
          <a:lstStyle/>
          <a:p>
            <a:fld id="{D0968D5E-256E-4E06-A323-EC1A84B70827}" type="datetimeFigureOut">
              <a:rPr lang="ru-RU" smtClean="0"/>
              <a:t>22.09.2022</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EB5E943F-0E34-454D-ADA2-AF4E969A767F}" type="slidenum">
              <a:rPr lang="ru-RU" smtClean="0"/>
              <a:t>‹#›</a:t>
            </a:fld>
            <a:endParaRPr lang="ru-RU"/>
          </a:p>
        </p:txBody>
      </p:sp>
    </p:spTree>
    <p:extLst>
      <p:ext uri="{BB962C8B-B14F-4D97-AF65-F5344CB8AC3E}">
        <p14:creationId xmlns:p14="http://schemas.microsoft.com/office/powerpoint/2010/main" val="19949742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Заголовок и подпись">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ru-RU" smtClean="0"/>
              <a:t>Образец заголовка</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D0968D5E-256E-4E06-A323-EC1A84B70827}" type="datetimeFigureOut">
              <a:rPr lang="ru-RU" smtClean="0"/>
              <a:t>22.09.2022</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EB5E943F-0E34-454D-ADA2-AF4E969A767F}" type="slidenum">
              <a:rPr lang="ru-RU" smtClean="0"/>
              <a:t>‹#›</a:t>
            </a:fld>
            <a:endParaRPr lang="ru-RU"/>
          </a:p>
        </p:txBody>
      </p:sp>
    </p:spTree>
    <p:extLst>
      <p:ext uri="{BB962C8B-B14F-4D97-AF65-F5344CB8AC3E}">
        <p14:creationId xmlns:p14="http://schemas.microsoft.com/office/powerpoint/2010/main" val="369304139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Цитата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ru-RU" smtClean="0"/>
              <a:t>Образец заголовка</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ru-RU" smtClean="0"/>
              <a:t>Образец текста</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D0968D5E-256E-4E06-A323-EC1A84B70827}" type="datetimeFigureOut">
              <a:rPr lang="ru-RU" smtClean="0"/>
              <a:t>22.09.2022</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EB5E943F-0E34-454D-ADA2-AF4E969A767F}" type="slidenum">
              <a:rPr lang="ru-RU" smtClean="0"/>
              <a:t>‹#›</a:t>
            </a:fld>
            <a:endParaRPr lang="ru-RU"/>
          </a:p>
        </p:txBody>
      </p:sp>
      <p:sp>
        <p:nvSpPr>
          <p:cNvPr id="20" name="TextBox 19"/>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2" name="TextBox 21"/>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latin typeface="Arial"/>
              </a:rPr>
              <a:t>”</a:t>
            </a:r>
            <a:endParaRPr lang="en-US" dirty="0">
              <a:solidFill>
                <a:schemeClr val="accent1">
                  <a:lumMod val="60000"/>
                  <a:lumOff val="40000"/>
                </a:schemeClr>
              </a:solidFill>
              <a:latin typeface="Arial"/>
            </a:endParaRPr>
          </a:p>
        </p:txBody>
      </p:sp>
    </p:spTree>
    <p:extLst>
      <p:ext uri="{BB962C8B-B14F-4D97-AF65-F5344CB8AC3E}">
        <p14:creationId xmlns:p14="http://schemas.microsoft.com/office/powerpoint/2010/main" val="417626606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Карточка имени">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ru-RU" smtClean="0"/>
              <a:t>Образец заголовка</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D0968D5E-256E-4E06-A323-EC1A84B70827}" type="datetimeFigureOut">
              <a:rPr lang="ru-RU" smtClean="0"/>
              <a:t>22.09.2022</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EB5E943F-0E34-454D-ADA2-AF4E969A767F}" type="slidenum">
              <a:rPr lang="ru-RU" smtClean="0"/>
              <a:t>‹#›</a:t>
            </a:fld>
            <a:endParaRPr lang="ru-RU"/>
          </a:p>
        </p:txBody>
      </p:sp>
    </p:spTree>
    <p:extLst>
      <p:ext uri="{BB962C8B-B14F-4D97-AF65-F5344CB8AC3E}">
        <p14:creationId xmlns:p14="http://schemas.microsoft.com/office/powerpoint/2010/main" val="189703545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Цитата карточки имени">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ru-RU" smtClean="0"/>
              <a:t>Образец заголовка</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ru-RU" smtClean="0"/>
              <a:t>Образец текста</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D0968D5E-256E-4E06-A323-EC1A84B70827}" type="datetimeFigureOut">
              <a:rPr lang="ru-RU" smtClean="0"/>
              <a:t>22.09.2022</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EB5E943F-0E34-454D-ADA2-AF4E969A767F}" type="slidenum">
              <a:rPr lang="ru-RU" smtClean="0"/>
              <a:t>‹#›</a:t>
            </a:fld>
            <a:endParaRPr lang="ru-RU"/>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246996174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Истина или ложь">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ru-RU" smtClean="0"/>
              <a:t>Образец заголовка</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ru-RU" smtClean="0"/>
              <a:t>Образец текста</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D0968D5E-256E-4E06-A323-EC1A84B70827}" type="datetimeFigureOut">
              <a:rPr lang="ru-RU" smtClean="0"/>
              <a:t>22.09.2022</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EB5E943F-0E34-454D-ADA2-AF4E969A767F}" type="slidenum">
              <a:rPr lang="ru-RU" smtClean="0"/>
              <a:t>‹#›</a:t>
            </a:fld>
            <a:endParaRPr lang="ru-RU"/>
          </a:p>
        </p:txBody>
      </p:sp>
    </p:spTree>
    <p:extLst>
      <p:ext uri="{BB962C8B-B14F-4D97-AF65-F5344CB8AC3E}">
        <p14:creationId xmlns:p14="http://schemas.microsoft.com/office/powerpoint/2010/main" val="24620416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Vertical Text Placeholder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D0968D5E-256E-4E06-A323-EC1A84B70827}" type="datetimeFigureOut">
              <a:rPr lang="ru-RU" smtClean="0"/>
              <a:t>22.09.2022</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EB5E943F-0E34-454D-ADA2-AF4E969A767F}" type="slidenum">
              <a:rPr lang="ru-RU" smtClean="0"/>
              <a:t>‹#›</a:t>
            </a:fld>
            <a:endParaRPr lang="ru-RU"/>
          </a:p>
        </p:txBody>
      </p:sp>
    </p:spTree>
    <p:extLst>
      <p:ext uri="{BB962C8B-B14F-4D97-AF65-F5344CB8AC3E}">
        <p14:creationId xmlns:p14="http://schemas.microsoft.com/office/powerpoint/2010/main" val="356157504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ru-RU" smtClean="0"/>
              <a:t>Образец заголовка</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D0968D5E-256E-4E06-A323-EC1A84B70827}" type="datetimeFigureOut">
              <a:rPr lang="ru-RU" smtClean="0"/>
              <a:t>22.09.2022</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EB5E943F-0E34-454D-ADA2-AF4E969A767F}" type="slidenum">
              <a:rPr lang="ru-RU" smtClean="0"/>
              <a:t>‹#›</a:t>
            </a:fld>
            <a:endParaRPr lang="ru-RU"/>
          </a:p>
        </p:txBody>
      </p:sp>
    </p:spTree>
    <p:extLst>
      <p:ext uri="{BB962C8B-B14F-4D97-AF65-F5344CB8AC3E}">
        <p14:creationId xmlns:p14="http://schemas.microsoft.com/office/powerpoint/2010/main" val="296044378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ru-RU" smtClean="0"/>
              <a:t>Образец заголовка</a:t>
            </a:r>
            <a:endParaRPr lang="en-US" dirty="0"/>
          </a:p>
        </p:txBody>
      </p:sp>
      <p:sp>
        <p:nvSpPr>
          <p:cNvPr id="3" name="Content Placeholder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D0968D5E-256E-4E06-A323-EC1A84B70827}" type="datetimeFigureOut">
              <a:rPr lang="ru-RU" smtClean="0"/>
              <a:t>22.09.2022</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EB5E943F-0E34-454D-ADA2-AF4E969A767F}" type="slidenum">
              <a:rPr lang="ru-RU" smtClean="0"/>
              <a:t>‹#›</a:t>
            </a:fld>
            <a:endParaRPr lang="ru-RU"/>
          </a:p>
        </p:txBody>
      </p:sp>
    </p:spTree>
    <p:extLst>
      <p:ext uri="{BB962C8B-B14F-4D97-AF65-F5344CB8AC3E}">
        <p14:creationId xmlns:p14="http://schemas.microsoft.com/office/powerpoint/2010/main" val="115560816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ru-RU" smtClean="0"/>
              <a:t>Образец заголовка</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D0968D5E-256E-4E06-A323-EC1A84B70827}" type="datetimeFigureOut">
              <a:rPr lang="ru-RU" smtClean="0"/>
              <a:t>22.09.2022</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EB5E943F-0E34-454D-ADA2-AF4E969A767F}" type="slidenum">
              <a:rPr lang="ru-RU" smtClean="0"/>
              <a:t>‹#›</a:t>
            </a:fld>
            <a:endParaRPr lang="ru-RU"/>
          </a:p>
        </p:txBody>
      </p:sp>
    </p:spTree>
    <p:extLst>
      <p:ext uri="{BB962C8B-B14F-4D97-AF65-F5344CB8AC3E}">
        <p14:creationId xmlns:p14="http://schemas.microsoft.com/office/powerpoint/2010/main" val="359826070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Date Placeholder 4"/>
          <p:cNvSpPr>
            <a:spLocks noGrp="1"/>
          </p:cNvSpPr>
          <p:nvPr>
            <p:ph type="dt" sz="half" idx="10"/>
          </p:nvPr>
        </p:nvSpPr>
        <p:spPr/>
        <p:txBody>
          <a:bodyPr/>
          <a:lstStyle/>
          <a:p>
            <a:fld id="{D0968D5E-256E-4E06-A323-EC1A84B70827}" type="datetimeFigureOut">
              <a:rPr lang="ru-RU" smtClean="0"/>
              <a:t>22.09.2022</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EB5E943F-0E34-454D-ADA2-AF4E969A767F}" type="slidenum">
              <a:rPr lang="ru-RU" smtClean="0"/>
              <a:t>‹#›</a:t>
            </a:fld>
            <a:endParaRPr lang="ru-RU"/>
          </a:p>
        </p:txBody>
      </p:sp>
    </p:spTree>
    <p:extLst>
      <p:ext uri="{BB962C8B-B14F-4D97-AF65-F5344CB8AC3E}">
        <p14:creationId xmlns:p14="http://schemas.microsoft.com/office/powerpoint/2010/main" val="99631419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ru-RU" smtClean="0"/>
              <a:t>Образец заголовка</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7" name="Date Placeholder 6"/>
          <p:cNvSpPr>
            <a:spLocks noGrp="1"/>
          </p:cNvSpPr>
          <p:nvPr>
            <p:ph type="dt" sz="half" idx="10"/>
          </p:nvPr>
        </p:nvSpPr>
        <p:spPr/>
        <p:txBody>
          <a:bodyPr/>
          <a:lstStyle/>
          <a:p>
            <a:fld id="{D0968D5E-256E-4E06-A323-EC1A84B70827}" type="datetimeFigureOut">
              <a:rPr lang="ru-RU" smtClean="0"/>
              <a:t>22.09.2022</a:t>
            </a:fld>
            <a:endParaRPr lang="ru-RU"/>
          </a:p>
        </p:txBody>
      </p:sp>
      <p:sp>
        <p:nvSpPr>
          <p:cNvPr id="8" name="Footer Placeholder 7"/>
          <p:cNvSpPr>
            <a:spLocks noGrp="1"/>
          </p:cNvSpPr>
          <p:nvPr>
            <p:ph type="ftr" sz="quarter" idx="11"/>
          </p:nvPr>
        </p:nvSpPr>
        <p:spPr/>
        <p:txBody>
          <a:bodyPr/>
          <a:lstStyle/>
          <a:p>
            <a:endParaRPr lang="ru-RU"/>
          </a:p>
        </p:txBody>
      </p:sp>
      <p:sp>
        <p:nvSpPr>
          <p:cNvPr id="9" name="Slide Number Placeholder 8"/>
          <p:cNvSpPr>
            <a:spLocks noGrp="1"/>
          </p:cNvSpPr>
          <p:nvPr>
            <p:ph type="sldNum" sz="quarter" idx="12"/>
          </p:nvPr>
        </p:nvSpPr>
        <p:spPr/>
        <p:txBody>
          <a:bodyPr/>
          <a:lstStyle/>
          <a:p>
            <a:fld id="{EB5E943F-0E34-454D-ADA2-AF4E969A767F}" type="slidenum">
              <a:rPr lang="ru-RU" smtClean="0"/>
              <a:t>‹#›</a:t>
            </a:fld>
            <a:endParaRPr lang="ru-RU"/>
          </a:p>
        </p:txBody>
      </p:sp>
    </p:spTree>
    <p:extLst>
      <p:ext uri="{BB962C8B-B14F-4D97-AF65-F5344CB8AC3E}">
        <p14:creationId xmlns:p14="http://schemas.microsoft.com/office/powerpoint/2010/main" val="126727840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ru-RU" smtClean="0"/>
              <a:t>Образец заголовка</a:t>
            </a:r>
            <a:endParaRPr lang="en-US" dirty="0"/>
          </a:p>
        </p:txBody>
      </p:sp>
      <p:sp>
        <p:nvSpPr>
          <p:cNvPr id="3" name="Date Placeholder 2"/>
          <p:cNvSpPr>
            <a:spLocks noGrp="1"/>
          </p:cNvSpPr>
          <p:nvPr>
            <p:ph type="dt" sz="half" idx="10"/>
          </p:nvPr>
        </p:nvSpPr>
        <p:spPr/>
        <p:txBody>
          <a:bodyPr/>
          <a:lstStyle/>
          <a:p>
            <a:fld id="{D0968D5E-256E-4E06-A323-EC1A84B70827}" type="datetimeFigureOut">
              <a:rPr lang="ru-RU" smtClean="0"/>
              <a:t>22.09.2022</a:t>
            </a:fld>
            <a:endParaRPr lang="ru-RU"/>
          </a:p>
        </p:txBody>
      </p:sp>
      <p:sp>
        <p:nvSpPr>
          <p:cNvPr id="4" name="Footer Placeholder 3"/>
          <p:cNvSpPr>
            <a:spLocks noGrp="1"/>
          </p:cNvSpPr>
          <p:nvPr>
            <p:ph type="ftr" sz="quarter" idx="11"/>
          </p:nvPr>
        </p:nvSpPr>
        <p:spPr/>
        <p:txBody>
          <a:bodyPr/>
          <a:lstStyle/>
          <a:p>
            <a:endParaRPr lang="ru-RU"/>
          </a:p>
        </p:txBody>
      </p:sp>
      <p:sp>
        <p:nvSpPr>
          <p:cNvPr id="5" name="Slide Number Placeholder 4"/>
          <p:cNvSpPr>
            <a:spLocks noGrp="1"/>
          </p:cNvSpPr>
          <p:nvPr>
            <p:ph type="sldNum" sz="quarter" idx="12"/>
          </p:nvPr>
        </p:nvSpPr>
        <p:spPr/>
        <p:txBody>
          <a:bodyPr/>
          <a:lstStyle/>
          <a:p>
            <a:fld id="{EB5E943F-0E34-454D-ADA2-AF4E969A767F}" type="slidenum">
              <a:rPr lang="ru-RU" smtClean="0"/>
              <a:t>‹#›</a:t>
            </a:fld>
            <a:endParaRPr lang="ru-RU"/>
          </a:p>
        </p:txBody>
      </p:sp>
    </p:spTree>
    <p:extLst>
      <p:ext uri="{BB962C8B-B14F-4D97-AF65-F5344CB8AC3E}">
        <p14:creationId xmlns:p14="http://schemas.microsoft.com/office/powerpoint/2010/main" val="195886650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0968D5E-256E-4E06-A323-EC1A84B70827}" type="datetimeFigureOut">
              <a:rPr lang="ru-RU" smtClean="0"/>
              <a:t>22.09.2022</a:t>
            </a:fld>
            <a:endParaRPr lang="ru-RU"/>
          </a:p>
        </p:txBody>
      </p:sp>
      <p:sp>
        <p:nvSpPr>
          <p:cNvPr id="3" name="Footer Placeholder 2"/>
          <p:cNvSpPr>
            <a:spLocks noGrp="1"/>
          </p:cNvSpPr>
          <p:nvPr>
            <p:ph type="ftr" sz="quarter" idx="11"/>
          </p:nvPr>
        </p:nvSpPr>
        <p:spPr/>
        <p:txBody>
          <a:bodyPr/>
          <a:lstStyle/>
          <a:p>
            <a:endParaRPr lang="ru-RU"/>
          </a:p>
        </p:txBody>
      </p:sp>
      <p:sp>
        <p:nvSpPr>
          <p:cNvPr id="4" name="Slide Number Placeholder 3"/>
          <p:cNvSpPr>
            <a:spLocks noGrp="1"/>
          </p:cNvSpPr>
          <p:nvPr>
            <p:ph type="sldNum" sz="quarter" idx="12"/>
          </p:nvPr>
        </p:nvSpPr>
        <p:spPr/>
        <p:txBody>
          <a:bodyPr/>
          <a:lstStyle/>
          <a:p>
            <a:fld id="{EB5E943F-0E34-454D-ADA2-AF4E969A767F}" type="slidenum">
              <a:rPr lang="ru-RU" smtClean="0"/>
              <a:t>‹#›</a:t>
            </a:fld>
            <a:endParaRPr lang="ru-RU"/>
          </a:p>
        </p:txBody>
      </p:sp>
    </p:spTree>
    <p:extLst>
      <p:ext uri="{BB962C8B-B14F-4D97-AF65-F5344CB8AC3E}">
        <p14:creationId xmlns:p14="http://schemas.microsoft.com/office/powerpoint/2010/main" val="167968035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ru-RU" smtClean="0"/>
              <a:t>Образец заголовка</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ru-RU" smtClean="0"/>
              <a:t>Образец текста</a:t>
            </a:r>
          </a:p>
        </p:txBody>
      </p:sp>
      <p:sp>
        <p:nvSpPr>
          <p:cNvPr id="5" name="Date Placeholder 4"/>
          <p:cNvSpPr>
            <a:spLocks noGrp="1"/>
          </p:cNvSpPr>
          <p:nvPr>
            <p:ph type="dt" sz="half" idx="10"/>
          </p:nvPr>
        </p:nvSpPr>
        <p:spPr/>
        <p:txBody>
          <a:bodyPr/>
          <a:lstStyle/>
          <a:p>
            <a:fld id="{D0968D5E-256E-4E06-A323-EC1A84B70827}" type="datetimeFigureOut">
              <a:rPr lang="ru-RU" smtClean="0"/>
              <a:t>22.09.2022</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EB5E943F-0E34-454D-ADA2-AF4E969A767F}" type="slidenum">
              <a:rPr lang="ru-RU" smtClean="0"/>
              <a:t>‹#›</a:t>
            </a:fld>
            <a:endParaRPr lang="ru-RU"/>
          </a:p>
        </p:txBody>
      </p:sp>
    </p:spTree>
    <p:extLst>
      <p:ext uri="{BB962C8B-B14F-4D97-AF65-F5344CB8AC3E}">
        <p14:creationId xmlns:p14="http://schemas.microsoft.com/office/powerpoint/2010/main" val="13869930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ru-RU" smtClean="0"/>
              <a:t>Образец заголовка</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ru-RU" smtClean="0"/>
              <a:t>Вставка рисунка</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D0968D5E-256E-4E06-A323-EC1A84B70827}" type="datetimeFigureOut">
              <a:rPr lang="ru-RU" smtClean="0"/>
              <a:t>22.09.2022</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EB5E943F-0E34-454D-ADA2-AF4E969A767F}" type="slidenum">
              <a:rPr lang="ru-RU" smtClean="0"/>
              <a:t>‹#›</a:t>
            </a:fld>
            <a:endParaRPr lang="ru-RU"/>
          </a:p>
        </p:txBody>
      </p:sp>
    </p:spTree>
    <p:extLst>
      <p:ext uri="{BB962C8B-B14F-4D97-AF65-F5344CB8AC3E}">
        <p14:creationId xmlns:p14="http://schemas.microsoft.com/office/powerpoint/2010/main" val="178523463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ru-RU" smtClean="0"/>
              <a:t>Образец заголовка</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D0968D5E-256E-4E06-A323-EC1A84B70827}" type="datetimeFigureOut">
              <a:rPr lang="ru-RU" smtClean="0"/>
              <a:t>22.09.2022</a:t>
            </a:fld>
            <a:endParaRPr lang="ru-RU"/>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ru-RU"/>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EB5E943F-0E34-454D-ADA2-AF4E969A767F}" type="slidenum">
              <a:rPr lang="ru-RU" smtClean="0"/>
              <a:t>‹#›</a:t>
            </a:fld>
            <a:endParaRPr lang="ru-RU"/>
          </a:p>
        </p:txBody>
      </p:sp>
    </p:spTree>
    <p:extLst>
      <p:ext uri="{BB962C8B-B14F-4D97-AF65-F5344CB8AC3E}">
        <p14:creationId xmlns:p14="http://schemas.microsoft.com/office/powerpoint/2010/main" val="3771304942"/>
      </p:ext>
    </p:extLst>
  </p:cSld>
  <p:clrMap bg1="lt1" tx1="dk1" bg2="lt2" tx2="dk2" accent1="accent1" accent2="accent2" accent3="accent3" accent4="accent4" accent5="accent5" accent6="accent6" hlink="hlink" folHlink="folHlink"/>
  <p:sldLayoutIdLst>
    <p:sldLayoutId id="2147483678" r:id="rId1"/>
    <p:sldLayoutId id="2147483679" r:id="rId2"/>
    <p:sldLayoutId id="2147483680" r:id="rId3"/>
    <p:sldLayoutId id="2147483681" r:id="rId4"/>
    <p:sldLayoutId id="2147483682" r:id="rId5"/>
    <p:sldLayoutId id="2147483683" r:id="rId6"/>
    <p:sldLayoutId id="2147483684" r:id="rId7"/>
    <p:sldLayoutId id="2147483685" r:id="rId8"/>
    <p:sldLayoutId id="2147483686" r:id="rId9"/>
    <p:sldLayoutId id="2147483687" r:id="rId10"/>
    <p:sldLayoutId id="2147483688" r:id="rId11"/>
    <p:sldLayoutId id="2147483689" r:id="rId12"/>
    <p:sldLayoutId id="2147483690" r:id="rId13"/>
    <p:sldLayoutId id="2147483691" r:id="rId14"/>
    <p:sldLayoutId id="2147483692" r:id="rId15"/>
    <p:sldLayoutId id="2147483693"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42.jpeg"/><Relationship Id="rId3" Type="http://schemas.openxmlformats.org/officeDocument/2006/relationships/image" Target="../media/image37.jpeg"/><Relationship Id="rId7" Type="http://schemas.openxmlformats.org/officeDocument/2006/relationships/image" Target="../media/image41.jpeg"/><Relationship Id="rId2" Type="http://schemas.openxmlformats.org/officeDocument/2006/relationships/image" Target="../media/image36.jpeg"/><Relationship Id="rId1" Type="http://schemas.openxmlformats.org/officeDocument/2006/relationships/slideLayout" Target="../slideLayouts/slideLayout2.xml"/><Relationship Id="rId6" Type="http://schemas.openxmlformats.org/officeDocument/2006/relationships/image" Target="../media/image40.jpeg"/><Relationship Id="rId5" Type="http://schemas.openxmlformats.org/officeDocument/2006/relationships/image" Target="../media/image39.jpeg"/><Relationship Id="rId4" Type="http://schemas.openxmlformats.org/officeDocument/2006/relationships/image" Target="../media/image38.jpeg"/></Relationships>
</file>

<file path=ppt/slides/_rels/slide11.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image" Target="../media/image43.png"/><Relationship Id="rId1" Type="http://schemas.openxmlformats.org/officeDocument/2006/relationships/slideLayout" Target="../slideLayouts/slideLayout2.xml"/><Relationship Id="rId4" Type="http://schemas.openxmlformats.org/officeDocument/2006/relationships/image" Target="../media/image45.jpeg"/></Relationships>
</file>

<file path=ppt/slides/_rels/slide12.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image" Target="../media/image46.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image" Target="../media/image48.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2.xml"/><Relationship Id="rId4" Type="http://schemas.openxmlformats.org/officeDocument/2006/relationships/image" Target="../media/image7.jpeg"/></Relationships>
</file>

<file path=ppt/slides/_rels/slide5.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2.xml"/><Relationship Id="rId6" Type="http://schemas.openxmlformats.org/officeDocument/2006/relationships/image" Target="../media/image12.jpeg"/><Relationship Id="rId5" Type="http://schemas.openxmlformats.org/officeDocument/2006/relationships/image" Target="../media/image11.png"/><Relationship Id="rId4" Type="http://schemas.openxmlformats.org/officeDocument/2006/relationships/image" Target="../media/image10.jpeg"/></Relationships>
</file>

<file path=ppt/slides/_rels/slide6.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Layout" Target="../slideLayouts/slideLayout2.xml"/><Relationship Id="rId6" Type="http://schemas.openxmlformats.org/officeDocument/2006/relationships/image" Target="../media/image17.jpeg"/><Relationship Id="rId5" Type="http://schemas.openxmlformats.org/officeDocument/2006/relationships/image" Target="../media/image16.jpeg"/><Relationship Id="rId4" Type="http://schemas.openxmlformats.org/officeDocument/2006/relationships/image" Target="../media/image15.jpeg"/></Relationships>
</file>

<file path=ppt/slides/_rels/slide7.xml.rels><?xml version="1.0" encoding="UTF-8" standalone="yes"?>
<Relationships xmlns="http://schemas.openxmlformats.org/package/2006/relationships"><Relationship Id="rId8" Type="http://schemas.openxmlformats.org/officeDocument/2006/relationships/image" Target="../media/image24.jpeg"/><Relationship Id="rId3" Type="http://schemas.openxmlformats.org/officeDocument/2006/relationships/image" Target="../media/image19.jpeg"/><Relationship Id="rId7" Type="http://schemas.openxmlformats.org/officeDocument/2006/relationships/image" Target="../media/image23.jpeg"/><Relationship Id="rId12" Type="http://schemas.openxmlformats.org/officeDocument/2006/relationships/image" Target="../media/image28.jpeg"/><Relationship Id="rId2" Type="http://schemas.openxmlformats.org/officeDocument/2006/relationships/image" Target="../media/image18.png"/><Relationship Id="rId1" Type="http://schemas.openxmlformats.org/officeDocument/2006/relationships/slideLayout" Target="../slideLayouts/slideLayout2.xml"/><Relationship Id="rId6" Type="http://schemas.openxmlformats.org/officeDocument/2006/relationships/image" Target="../media/image22.jpeg"/><Relationship Id="rId11" Type="http://schemas.openxmlformats.org/officeDocument/2006/relationships/image" Target="../media/image27.jpeg"/><Relationship Id="rId5" Type="http://schemas.openxmlformats.org/officeDocument/2006/relationships/image" Target="../media/image21.jpeg"/><Relationship Id="rId10" Type="http://schemas.openxmlformats.org/officeDocument/2006/relationships/image" Target="../media/image26.jpeg"/><Relationship Id="rId4" Type="http://schemas.openxmlformats.org/officeDocument/2006/relationships/image" Target="../media/image20.jpeg"/><Relationship Id="rId9" Type="http://schemas.openxmlformats.org/officeDocument/2006/relationships/image" Target="../media/image25.jpeg"/></Relationships>
</file>

<file path=ppt/slides/_rels/slide8.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29.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image" Target="../media/image31.jpeg"/><Relationship Id="rId1" Type="http://schemas.openxmlformats.org/officeDocument/2006/relationships/slideLayout" Target="../slideLayouts/slideLayout2.xml"/><Relationship Id="rId6" Type="http://schemas.openxmlformats.org/officeDocument/2006/relationships/image" Target="../media/image35.jpeg"/><Relationship Id="rId5" Type="http://schemas.openxmlformats.org/officeDocument/2006/relationships/image" Target="../media/image34.jpeg"/><Relationship Id="rId4" Type="http://schemas.openxmlformats.org/officeDocument/2006/relationships/image" Target="../media/image33.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800100" y="372534"/>
            <a:ext cx="8473903" cy="5875866"/>
          </a:xfrm>
          <a:solidFill>
            <a:schemeClr val="accent1">
              <a:lumMod val="20000"/>
              <a:lumOff val="80000"/>
            </a:schemeClr>
          </a:solidFill>
        </p:spPr>
        <p:txBody>
          <a:bodyPr anchor="t"/>
          <a:lstStyle/>
          <a:p>
            <a:pPr algn="ctr"/>
            <a:r>
              <a:rPr lang="ru-RU" sz="1400" b="1" dirty="0" smtClean="0">
                <a:solidFill>
                  <a:schemeClr val="tx1"/>
                </a:solidFill>
                <a:latin typeface="Times New Roman" panose="02020603050405020304" pitchFamily="18" charset="0"/>
                <a:cs typeface="Times New Roman" panose="02020603050405020304" pitchFamily="18" charset="0"/>
              </a:rPr>
              <a:t/>
            </a:r>
            <a:br>
              <a:rPr lang="ru-RU" sz="1400" b="1" dirty="0" smtClean="0">
                <a:solidFill>
                  <a:schemeClr val="tx1"/>
                </a:solidFill>
                <a:latin typeface="Times New Roman" panose="02020603050405020304" pitchFamily="18" charset="0"/>
                <a:cs typeface="Times New Roman" panose="02020603050405020304" pitchFamily="18" charset="0"/>
              </a:rPr>
            </a:br>
            <a:r>
              <a:rPr lang="ru-RU" sz="1400" b="1" dirty="0" smtClean="0">
                <a:solidFill>
                  <a:schemeClr val="tx1"/>
                </a:solidFill>
                <a:latin typeface="Times New Roman" panose="02020603050405020304" pitchFamily="18" charset="0"/>
                <a:cs typeface="Times New Roman" panose="02020603050405020304" pitchFamily="18" charset="0"/>
              </a:rPr>
              <a:t>Презентация проекта «Давай докажем, что не зря на нас надеется Земля»</a:t>
            </a:r>
            <a:br>
              <a:rPr lang="ru-RU" sz="1400" b="1" dirty="0" smtClean="0">
                <a:solidFill>
                  <a:schemeClr val="tx1"/>
                </a:solidFill>
                <a:latin typeface="Times New Roman" panose="02020603050405020304" pitchFamily="18" charset="0"/>
                <a:cs typeface="Times New Roman" panose="02020603050405020304" pitchFamily="18" charset="0"/>
              </a:rPr>
            </a:br>
            <a:r>
              <a:rPr lang="ru-RU" sz="1400" b="1" dirty="0" smtClean="0">
                <a:solidFill>
                  <a:schemeClr val="tx1"/>
                </a:solidFill>
                <a:latin typeface="Times New Roman" panose="02020603050405020304" pitchFamily="18" charset="0"/>
                <a:cs typeface="Times New Roman" panose="02020603050405020304" pitchFamily="18" charset="0"/>
              </a:rPr>
              <a:t>для участия в </a:t>
            </a:r>
            <a:r>
              <a:rPr lang="ru-RU" sz="1400" b="1" dirty="0" smtClean="0">
                <a:solidFill>
                  <a:schemeClr val="tx1">
                    <a:lumMod val="95000"/>
                    <a:lumOff val="5000"/>
                  </a:schemeClr>
                </a:solidFill>
                <a:latin typeface="Times New Roman" panose="02020603050405020304" pitchFamily="18" charset="0"/>
                <a:cs typeface="Times New Roman" panose="02020603050405020304" pitchFamily="18" charset="0"/>
              </a:rPr>
              <a:t>т</a:t>
            </a:r>
            <a:r>
              <a:rPr lang="ru-RU" sz="1400" b="1" dirty="0" smtClean="0">
                <a:solidFill>
                  <a:schemeClr val="tx1">
                    <a:lumMod val="95000"/>
                    <a:lumOff val="5000"/>
                  </a:schemeClr>
                </a:solidFill>
                <a:latin typeface="Times New Roman" panose="02020603050405020304" pitchFamily="18" charset="0"/>
                <a:cs typeface="Times New Roman" panose="02020603050405020304" pitchFamily="18" charset="0"/>
              </a:rPr>
              <a:t>ерренкуре </a:t>
            </a:r>
            <a:r>
              <a:rPr lang="ru-RU" sz="1400" b="1" dirty="0">
                <a:solidFill>
                  <a:schemeClr val="tx1">
                    <a:lumMod val="95000"/>
                    <a:lumOff val="5000"/>
                  </a:schemeClr>
                </a:solidFill>
                <a:latin typeface="Times New Roman" panose="02020603050405020304" pitchFamily="18" charset="0"/>
                <a:cs typeface="Times New Roman" panose="02020603050405020304" pitchFamily="18" charset="0"/>
              </a:rPr>
              <a:t>«Лаборатория природы</a:t>
            </a:r>
            <a:r>
              <a:rPr lang="ru-RU" sz="1400" b="1" dirty="0" smtClean="0">
                <a:solidFill>
                  <a:schemeClr val="tx1"/>
                </a:solidFill>
                <a:latin typeface="Times New Roman" panose="02020603050405020304" pitchFamily="18" charset="0"/>
                <a:cs typeface="Times New Roman" panose="02020603050405020304" pitchFamily="18" charset="0"/>
              </a:rPr>
              <a:t/>
            </a:r>
            <a:br>
              <a:rPr lang="ru-RU" sz="1400" b="1" dirty="0" smtClean="0">
                <a:solidFill>
                  <a:schemeClr val="tx1"/>
                </a:solidFill>
                <a:latin typeface="Times New Roman" panose="02020603050405020304" pitchFamily="18" charset="0"/>
                <a:cs typeface="Times New Roman" panose="02020603050405020304" pitchFamily="18" charset="0"/>
              </a:rPr>
            </a:br>
            <a:r>
              <a:rPr lang="ru-RU" sz="1400" dirty="0" smtClean="0">
                <a:solidFill>
                  <a:schemeClr val="tx1"/>
                </a:solidFill>
                <a:latin typeface="Times New Roman" panose="02020603050405020304" pitchFamily="18" charset="0"/>
                <a:cs typeface="Times New Roman" panose="02020603050405020304" pitchFamily="18" charset="0"/>
              </a:rPr>
              <a:t>Автор проекта:</a:t>
            </a:r>
            <a:r>
              <a:rPr lang="ru-RU" sz="1400" b="1" dirty="0" smtClean="0">
                <a:solidFill>
                  <a:schemeClr val="tx1"/>
                </a:solidFill>
                <a:latin typeface="Times New Roman" panose="02020603050405020304" pitchFamily="18" charset="0"/>
                <a:cs typeface="Times New Roman" panose="02020603050405020304" pitchFamily="18" charset="0"/>
              </a:rPr>
              <a:t> </a:t>
            </a:r>
            <a:r>
              <a:rPr lang="ru-RU" sz="1400" dirty="0" smtClean="0">
                <a:solidFill>
                  <a:schemeClr val="tx1"/>
                </a:solidFill>
                <a:latin typeface="Times New Roman" panose="02020603050405020304" pitchFamily="18" charset="0"/>
                <a:cs typeface="Times New Roman" panose="02020603050405020304" pitchFamily="18" charset="0"/>
              </a:rPr>
              <a:t>Каспарова </a:t>
            </a:r>
            <a:r>
              <a:rPr lang="ru-RU" sz="1400" dirty="0">
                <a:solidFill>
                  <a:schemeClr val="tx1"/>
                </a:solidFill>
                <a:latin typeface="Times New Roman" panose="02020603050405020304" pitchFamily="18" charset="0"/>
                <a:cs typeface="Times New Roman" panose="02020603050405020304" pitchFamily="18" charset="0"/>
              </a:rPr>
              <a:t>Алиса Александровна, 7 лет, 15.01.2013 г., </a:t>
            </a:r>
            <a:r>
              <a:rPr lang="ru-RU" sz="1400" dirty="0" smtClean="0">
                <a:solidFill>
                  <a:schemeClr val="tx1"/>
                </a:solidFill>
                <a:latin typeface="Times New Roman" panose="02020603050405020304" pitchFamily="18" charset="0"/>
                <a:cs typeface="Times New Roman" panose="02020603050405020304" pitchFamily="18" charset="0"/>
              </a:rPr>
              <a:t/>
            </a:r>
            <a:br>
              <a:rPr lang="ru-RU" sz="1400" dirty="0" smtClean="0">
                <a:solidFill>
                  <a:schemeClr val="tx1"/>
                </a:solidFill>
                <a:latin typeface="Times New Roman" panose="02020603050405020304" pitchFamily="18" charset="0"/>
                <a:cs typeface="Times New Roman" panose="02020603050405020304" pitchFamily="18" charset="0"/>
              </a:rPr>
            </a:br>
            <a:r>
              <a:rPr lang="ru-RU" sz="1400" dirty="0" smtClean="0">
                <a:solidFill>
                  <a:schemeClr val="tx1"/>
                </a:solidFill>
                <a:latin typeface="Times New Roman" panose="02020603050405020304" pitchFamily="18" charset="0"/>
                <a:cs typeface="Times New Roman" panose="02020603050405020304" pitchFamily="18" charset="0"/>
              </a:rPr>
              <a:t>муниципальное </a:t>
            </a:r>
            <a:r>
              <a:rPr lang="ru-RU" sz="1400" dirty="0">
                <a:solidFill>
                  <a:schemeClr val="tx1"/>
                </a:solidFill>
                <a:latin typeface="Times New Roman" panose="02020603050405020304" pitchFamily="18" charset="0"/>
                <a:cs typeface="Times New Roman" panose="02020603050405020304" pitchFamily="18" charset="0"/>
              </a:rPr>
              <a:t>автономное образовательное учреждение детский сад № 9 города Армавира, подготовительная к школе </a:t>
            </a:r>
            <a:r>
              <a:rPr lang="ru-RU" sz="1400" dirty="0" smtClean="0">
                <a:solidFill>
                  <a:schemeClr val="tx1"/>
                </a:solidFill>
                <a:latin typeface="Times New Roman" panose="02020603050405020304" pitchFamily="18" charset="0"/>
                <a:cs typeface="Times New Roman" panose="02020603050405020304" pitchFamily="18" charset="0"/>
              </a:rPr>
              <a:t>группа</a:t>
            </a:r>
            <a:br>
              <a:rPr lang="ru-RU" sz="1400" dirty="0" smtClean="0">
                <a:solidFill>
                  <a:schemeClr val="tx1"/>
                </a:solidFill>
                <a:latin typeface="Times New Roman" panose="02020603050405020304" pitchFamily="18" charset="0"/>
                <a:cs typeface="Times New Roman" panose="02020603050405020304" pitchFamily="18" charset="0"/>
              </a:rPr>
            </a:br>
            <a:r>
              <a:rPr lang="ru-RU" sz="1400" dirty="0" smtClean="0">
                <a:solidFill>
                  <a:schemeClr val="tx1"/>
                </a:solidFill>
                <a:latin typeface="Times New Roman" panose="02020603050405020304" pitchFamily="18" charset="0"/>
                <a:cs typeface="Times New Roman" panose="02020603050405020304" pitchFamily="18" charset="0"/>
              </a:rPr>
              <a:t>                                       Руководитель проекта: Крюкова </a:t>
            </a:r>
            <a:r>
              <a:rPr lang="ru-RU" sz="1400" dirty="0">
                <a:solidFill>
                  <a:schemeClr val="tx1"/>
                </a:solidFill>
                <a:latin typeface="Times New Roman" panose="02020603050405020304" pitchFamily="18" charset="0"/>
                <a:cs typeface="Times New Roman" panose="02020603050405020304" pitchFamily="18" charset="0"/>
              </a:rPr>
              <a:t>Ольга Юрьевна, воспитатель МАДОУ № 9, тел. </a:t>
            </a:r>
            <a:r>
              <a:rPr lang="ru-RU" sz="1400" dirty="0" smtClean="0">
                <a:solidFill>
                  <a:schemeClr val="tx1"/>
                </a:solidFill>
                <a:latin typeface="Times New Roman" panose="02020603050405020304" pitchFamily="18" charset="0"/>
                <a:cs typeface="Times New Roman" panose="02020603050405020304" pitchFamily="18" charset="0"/>
              </a:rPr>
              <a:t>8(918)36-99-382</a:t>
            </a:r>
            <a:br>
              <a:rPr lang="ru-RU" sz="1400" dirty="0" smtClean="0">
                <a:solidFill>
                  <a:schemeClr val="tx1"/>
                </a:solidFill>
                <a:latin typeface="Times New Roman" panose="02020603050405020304" pitchFamily="18" charset="0"/>
                <a:cs typeface="Times New Roman" panose="02020603050405020304" pitchFamily="18" charset="0"/>
              </a:rPr>
            </a:br>
            <a:r>
              <a:rPr lang="ru-RU" sz="1400" dirty="0">
                <a:solidFill>
                  <a:schemeClr val="tx1"/>
                </a:solidFill>
                <a:latin typeface="Times New Roman" panose="02020603050405020304" pitchFamily="18" charset="0"/>
                <a:cs typeface="Times New Roman" panose="02020603050405020304" pitchFamily="18" charset="0"/>
              </a:rPr>
              <a:t/>
            </a:r>
            <a:br>
              <a:rPr lang="ru-RU" sz="1400" dirty="0">
                <a:solidFill>
                  <a:schemeClr val="tx1"/>
                </a:solidFill>
                <a:latin typeface="Times New Roman" panose="02020603050405020304" pitchFamily="18" charset="0"/>
                <a:cs typeface="Times New Roman" panose="02020603050405020304" pitchFamily="18" charset="0"/>
              </a:rPr>
            </a:br>
            <a:r>
              <a:rPr lang="ru-RU" sz="1400" dirty="0">
                <a:solidFill>
                  <a:schemeClr val="tx1"/>
                </a:solidFill>
                <a:latin typeface="Times New Roman" panose="02020603050405020304" pitchFamily="18" charset="0"/>
                <a:cs typeface="Times New Roman" panose="02020603050405020304" pitchFamily="18" charset="0"/>
              </a:rPr>
              <a:t/>
            </a:r>
            <a:br>
              <a:rPr lang="ru-RU" sz="1400" dirty="0">
                <a:solidFill>
                  <a:schemeClr val="tx1"/>
                </a:solidFill>
                <a:latin typeface="Times New Roman" panose="02020603050405020304" pitchFamily="18" charset="0"/>
                <a:cs typeface="Times New Roman" panose="02020603050405020304" pitchFamily="18" charset="0"/>
              </a:rPr>
            </a:br>
            <a:endParaRPr lang="ru-RU" sz="100" b="1" dirty="0">
              <a:solidFill>
                <a:schemeClr val="tx1"/>
              </a:solidFill>
              <a:latin typeface="Times New Roman" panose="02020603050405020304" pitchFamily="18" charset="0"/>
              <a:cs typeface="Times New Roman" panose="02020603050405020304" pitchFamily="18" charset="0"/>
            </a:endParaRPr>
          </a:p>
        </p:txBody>
      </p:sp>
      <p:pic>
        <p:nvPicPr>
          <p:cNvPr id="5" name="Рисунок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265529" y="2851199"/>
            <a:ext cx="5172502" cy="3212396"/>
          </a:xfrm>
          <a:prstGeom prst="rect">
            <a:avLst/>
          </a:prstGeom>
        </p:spPr>
      </p:pic>
    </p:spTree>
    <p:extLst>
      <p:ext uri="{BB962C8B-B14F-4D97-AF65-F5344CB8AC3E}">
        <p14:creationId xmlns:p14="http://schemas.microsoft.com/office/powerpoint/2010/main" val="291629040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609600"/>
            <a:ext cx="9296400" cy="800100"/>
          </a:xfrm>
          <a:solidFill>
            <a:schemeClr val="accent2">
              <a:lumMod val="40000"/>
              <a:lumOff val="60000"/>
            </a:schemeClr>
          </a:solidFill>
          <a:ln>
            <a:solidFill>
              <a:schemeClr val="accent2">
                <a:lumMod val="75000"/>
              </a:schemeClr>
            </a:solidFill>
          </a:ln>
        </p:spPr>
        <p:txBody>
          <a:bodyPr>
            <a:normAutofit fontScale="90000"/>
          </a:bodyPr>
          <a:lstStyle/>
          <a:p>
            <a:pPr lvl="0"/>
            <a:r>
              <a:rPr lang="ru-RU" sz="1400" dirty="0">
                <a:solidFill>
                  <a:schemeClr val="tx1">
                    <a:lumMod val="95000"/>
                    <a:lumOff val="5000"/>
                  </a:schemeClr>
                </a:solidFill>
                <a:latin typeface="Times New Roman" pitchFamily="18" charset="0"/>
                <a:cs typeface="Times New Roman" pitchFamily="18" charset="0"/>
              </a:rPr>
              <a:t>Мы создали семейный архив «Отдыхаем, не вредя!» (семейные фотографии – отдых на </a:t>
            </a:r>
            <a:r>
              <a:rPr lang="ru-RU" sz="1400" dirty="0" smtClean="0">
                <a:solidFill>
                  <a:schemeClr val="tx1">
                    <a:lumMod val="95000"/>
                    <a:lumOff val="5000"/>
                  </a:schemeClr>
                </a:solidFill>
                <a:latin typeface="Times New Roman" pitchFamily="18" charset="0"/>
                <a:cs typeface="Times New Roman" pitchFamily="18" charset="0"/>
              </a:rPr>
              <a:t>природе</a:t>
            </a:r>
            <a:r>
              <a:rPr lang="ru-RU" sz="1400" dirty="0">
                <a:solidFill>
                  <a:schemeClr val="tx1">
                    <a:lumMod val="95000"/>
                    <a:lumOff val="5000"/>
                  </a:schemeClr>
                </a:solidFill>
                <a:latin typeface="Times New Roman" pitchFamily="18" charset="0"/>
                <a:cs typeface="Times New Roman" pitchFamily="18" charset="0"/>
              </a:rPr>
              <a:t>: парк, лес, на даче). С этим предложением я обратилась к детям в группе и меня поддержали. Теперь, у нас в группе есть фотоальбом из семейных архивов «Как мы отдыхаем на природе (даче, в лесу и пр.).</a:t>
            </a:r>
            <a:br>
              <a:rPr lang="ru-RU" sz="1400" dirty="0">
                <a:solidFill>
                  <a:schemeClr val="tx1">
                    <a:lumMod val="95000"/>
                    <a:lumOff val="5000"/>
                  </a:schemeClr>
                </a:solidFill>
                <a:latin typeface="Times New Roman" pitchFamily="18" charset="0"/>
                <a:cs typeface="Times New Roman" pitchFamily="18" charset="0"/>
              </a:rPr>
            </a:br>
            <a:endParaRPr lang="ru-RU" sz="1400" dirty="0">
              <a:solidFill>
                <a:schemeClr val="tx1">
                  <a:lumMod val="95000"/>
                  <a:lumOff val="5000"/>
                </a:schemeClr>
              </a:solidFill>
              <a:latin typeface="Times New Roman" pitchFamily="18" charset="0"/>
              <a:cs typeface="Times New Roman" pitchFamily="18" charset="0"/>
            </a:endParaRPr>
          </a:p>
        </p:txBody>
      </p:sp>
      <p:pic>
        <p:nvPicPr>
          <p:cNvPr id="4" name="Объект 3" descr="https://avatars.mds.yandex.net/get-pdb/236760/8c9a3a03-c67c-407c-9a56-4e20717485b0/s1200"/>
          <p:cNvPicPr>
            <a:picLocks noGrp="1"/>
          </p:cNvPicPr>
          <p:nvPr>
            <p:ph idx="1"/>
          </p:nvPr>
        </p:nvPicPr>
        <p:blipFill>
          <a:blip r:embed="rId2" cstate="print">
            <a:extLst>
              <a:ext uri="{28A0092B-C50C-407E-A947-70E740481C1C}">
                <a14:useLocalDpi xmlns:a14="http://schemas.microsoft.com/office/drawing/2010/main" val="0"/>
              </a:ext>
            </a:extLst>
          </a:blip>
          <a:srcRect/>
          <a:stretch>
            <a:fillRect/>
          </a:stretch>
        </p:blipFill>
        <p:spPr bwMode="auto">
          <a:xfrm>
            <a:off x="514350" y="4152898"/>
            <a:ext cx="2238375" cy="2187735"/>
          </a:xfrm>
          <a:prstGeom prst="rect">
            <a:avLst/>
          </a:prstGeom>
          <a:noFill/>
          <a:ln>
            <a:noFill/>
          </a:ln>
        </p:spPr>
      </p:pic>
      <p:pic>
        <p:nvPicPr>
          <p:cNvPr id="5" name="Рисунок 4" descr="https://avatars.mds.yandex.net/get-pdb/202366/5081fcae-1046-4316-bbe0-6f385fed95a4/s1200"/>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371850" y="1938336"/>
            <a:ext cx="3181350" cy="1738313"/>
          </a:xfrm>
          <a:prstGeom prst="rect">
            <a:avLst/>
          </a:prstGeom>
          <a:noFill/>
          <a:ln>
            <a:noFill/>
          </a:ln>
        </p:spPr>
      </p:pic>
      <p:pic>
        <p:nvPicPr>
          <p:cNvPr id="6" name="Рисунок 5" descr="https://avatars.mds.yandex.net/get-pdb/234183/732c6241-d92a-4562-8a01-fc40b98996fe/s1200"/>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812790" y="4114800"/>
            <a:ext cx="2221865" cy="2225833"/>
          </a:xfrm>
          <a:prstGeom prst="rect">
            <a:avLst/>
          </a:prstGeom>
          <a:noFill/>
          <a:ln>
            <a:noFill/>
          </a:ln>
        </p:spPr>
      </p:pic>
      <p:pic>
        <p:nvPicPr>
          <p:cNvPr id="7" name="Рисунок 6" descr="https://sportmarket.su/upload/iblock/6b0/00000075725_3_sumka_holodil_nik_campingaz_fold_n_cool_20l.jpeg"/>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213600" y="1695450"/>
            <a:ext cx="2766695" cy="1981199"/>
          </a:xfrm>
          <a:prstGeom prst="rect">
            <a:avLst/>
          </a:prstGeom>
          <a:noFill/>
          <a:ln>
            <a:noFill/>
          </a:ln>
        </p:spPr>
      </p:pic>
      <p:pic>
        <p:nvPicPr>
          <p:cNvPr id="8" name="Рисунок 7" descr="https://pbs.twimg.com/media/DcGd2l8X4AAHTGL.jpg:large"/>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8120698" y="3981450"/>
            <a:ext cx="2909252" cy="2152650"/>
          </a:xfrm>
          <a:prstGeom prst="rect">
            <a:avLst/>
          </a:prstGeom>
          <a:noFill/>
          <a:ln>
            <a:noFill/>
          </a:ln>
        </p:spPr>
      </p:pic>
      <p:pic>
        <p:nvPicPr>
          <p:cNvPr id="9" name="Рисунок 8" descr="https://ona-znaet.ru/_pu/17/27111107.jpg"/>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514350" y="1938336"/>
            <a:ext cx="2457450" cy="1909764"/>
          </a:xfrm>
          <a:prstGeom prst="rect">
            <a:avLst/>
          </a:prstGeom>
          <a:noFill/>
          <a:ln>
            <a:noFill/>
          </a:ln>
        </p:spPr>
      </p:pic>
      <p:pic>
        <p:nvPicPr>
          <p:cNvPr id="10" name="Рисунок 9" descr="https://static3.depositphotos.com/1000734/116/i/950/depositphotos_1166533-stock-photo-family-having-picnic-in-countryside.jpg"/>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2971800" y="3981450"/>
            <a:ext cx="2633663" cy="2152650"/>
          </a:xfrm>
          <a:prstGeom prst="rect">
            <a:avLst/>
          </a:prstGeom>
          <a:noFill/>
          <a:ln>
            <a:noFill/>
          </a:ln>
        </p:spPr>
      </p:pic>
    </p:spTree>
    <p:extLst>
      <p:ext uri="{BB962C8B-B14F-4D97-AF65-F5344CB8AC3E}">
        <p14:creationId xmlns:p14="http://schemas.microsoft.com/office/powerpoint/2010/main" val="1657267505"/>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85750" y="266700"/>
            <a:ext cx="9353550" cy="1663700"/>
          </a:xfrm>
          <a:solidFill>
            <a:schemeClr val="accent2">
              <a:lumMod val="40000"/>
              <a:lumOff val="60000"/>
            </a:schemeClr>
          </a:solidFill>
          <a:ln>
            <a:solidFill>
              <a:schemeClr val="accent2"/>
            </a:solidFill>
          </a:ln>
        </p:spPr>
        <p:txBody>
          <a:bodyPr>
            <a:noAutofit/>
          </a:bodyPr>
          <a:lstStyle/>
          <a:p>
            <a:pPr lvl="0"/>
            <a:r>
              <a:rPr lang="ru-RU" sz="1400" dirty="0" smtClean="0">
                <a:solidFill>
                  <a:schemeClr val="tx1"/>
                </a:solidFill>
                <a:latin typeface="Times New Roman" panose="02020603050405020304" pitchFamily="18" charset="0"/>
                <a:cs typeface="Times New Roman" panose="02020603050405020304" pitchFamily="18" charset="0"/>
              </a:rPr>
              <a:t>                                                                        ВЫБОР ВСЕГДА ЗА НАМИ</a:t>
            </a:r>
            <a:br>
              <a:rPr lang="ru-RU" sz="1400" dirty="0" smtClean="0">
                <a:solidFill>
                  <a:schemeClr val="tx1"/>
                </a:solidFill>
                <a:latin typeface="Times New Roman" panose="02020603050405020304" pitchFamily="18" charset="0"/>
                <a:cs typeface="Times New Roman" panose="02020603050405020304" pitchFamily="18" charset="0"/>
              </a:rPr>
            </a:br>
            <a:r>
              <a:rPr lang="ru-RU" sz="1400" dirty="0" smtClean="0">
                <a:solidFill>
                  <a:schemeClr val="tx1"/>
                </a:solidFill>
                <a:latin typeface="Times New Roman" panose="02020603050405020304" pitchFamily="18" charset="0"/>
                <a:cs typeface="Times New Roman" panose="02020603050405020304" pitchFamily="18" charset="0"/>
              </a:rPr>
              <a:t>Мы </a:t>
            </a:r>
            <a:r>
              <a:rPr lang="ru-RU" sz="1400" dirty="0">
                <a:solidFill>
                  <a:schemeClr val="tx1"/>
                </a:solidFill>
                <a:latin typeface="Times New Roman" panose="02020603050405020304" pitchFamily="18" charset="0"/>
                <a:cs typeface="Times New Roman" panose="02020603050405020304" pitchFamily="18" charset="0"/>
              </a:rPr>
              <a:t>хотим, чтобы все жители нашего </a:t>
            </a:r>
            <a:r>
              <a:rPr lang="ru-RU" sz="1400" dirty="0" smtClean="0">
                <a:solidFill>
                  <a:schemeClr val="tx1"/>
                </a:solidFill>
                <a:latin typeface="Times New Roman" panose="02020603050405020304" pitchFamily="18" charset="0"/>
                <a:cs typeface="Times New Roman" panose="02020603050405020304" pitchFamily="18" charset="0"/>
              </a:rPr>
              <a:t>микрорайона </a:t>
            </a:r>
            <a:r>
              <a:rPr lang="ru-RU" sz="1400" dirty="0">
                <a:solidFill>
                  <a:schemeClr val="tx1"/>
                </a:solidFill>
                <a:latin typeface="Times New Roman" panose="02020603050405020304" pitchFamily="18" charset="0"/>
                <a:cs typeface="Times New Roman" panose="02020603050405020304" pitchFamily="18" charset="0"/>
              </a:rPr>
              <a:t>полюбили </a:t>
            </a:r>
            <a:r>
              <a:rPr lang="ru-RU" sz="1400" dirty="0" smtClean="0">
                <a:solidFill>
                  <a:schemeClr val="tx1"/>
                </a:solidFill>
                <a:latin typeface="Times New Roman" panose="02020603050405020304" pitchFamily="18" charset="0"/>
                <a:cs typeface="Times New Roman" panose="02020603050405020304" pitchFamily="18" charset="0"/>
              </a:rPr>
              <a:t>наш город, наш прекрасный </a:t>
            </a:r>
            <a:r>
              <a:rPr lang="ru-RU" sz="1400" dirty="0">
                <a:solidFill>
                  <a:schemeClr val="tx1"/>
                </a:solidFill>
                <a:latin typeface="Times New Roman" panose="02020603050405020304" pitchFamily="18" charset="0"/>
                <a:cs typeface="Times New Roman" panose="02020603050405020304" pitchFamily="18" charset="0"/>
              </a:rPr>
              <a:t>край и тоже захотели внести свой посильный вклад в </a:t>
            </a:r>
            <a:r>
              <a:rPr lang="ru-RU" sz="1400" dirty="0" smtClean="0">
                <a:solidFill>
                  <a:schemeClr val="tx1"/>
                </a:solidFill>
                <a:latin typeface="Times New Roman" panose="02020603050405020304" pitchFamily="18" charset="0"/>
                <a:cs typeface="Times New Roman" panose="02020603050405020304" pitchFamily="18" charset="0"/>
              </a:rPr>
              <a:t>сохранение его </a:t>
            </a:r>
            <a:r>
              <a:rPr lang="ru-RU" sz="1400" dirty="0">
                <a:solidFill>
                  <a:schemeClr val="tx1"/>
                </a:solidFill>
                <a:latin typeface="Times New Roman" panose="02020603050405020304" pitchFamily="18" charset="0"/>
                <a:cs typeface="Times New Roman" panose="02020603050405020304" pitchFamily="18" charset="0"/>
              </a:rPr>
              <a:t>лесов, полей и рек. Поэтому мы решили предложить им принять участие </a:t>
            </a:r>
            <a:r>
              <a:rPr lang="ru-RU" sz="1400" dirty="0" smtClean="0">
                <a:solidFill>
                  <a:schemeClr val="tx1"/>
                </a:solidFill>
                <a:latin typeface="Times New Roman" panose="02020603050405020304" pitchFamily="18" charset="0"/>
                <a:cs typeface="Times New Roman" panose="02020603050405020304" pitchFamily="18" charset="0"/>
              </a:rPr>
              <a:t>в акции </a:t>
            </a:r>
            <a:r>
              <a:rPr lang="ru-RU" sz="1400" dirty="0">
                <a:solidFill>
                  <a:schemeClr val="tx1"/>
                </a:solidFill>
                <a:latin typeface="Times New Roman" panose="02020603050405020304" pitchFamily="18" charset="0"/>
                <a:cs typeface="Times New Roman" panose="02020603050405020304" pitchFamily="18" charset="0"/>
              </a:rPr>
              <a:t>«Мои добрые дела для твоей пользы, Земля». Мы хотим, чтобы </a:t>
            </a:r>
            <a:r>
              <a:rPr lang="ru-RU" sz="1400" dirty="0" smtClean="0">
                <a:solidFill>
                  <a:schemeClr val="tx1"/>
                </a:solidFill>
                <a:latin typeface="Times New Roman" panose="02020603050405020304" pitchFamily="18" charset="0"/>
                <a:cs typeface="Times New Roman" panose="02020603050405020304" pitchFamily="18" charset="0"/>
              </a:rPr>
              <a:t>люди запечатлели </a:t>
            </a:r>
            <a:r>
              <a:rPr lang="ru-RU" sz="1400" dirty="0">
                <a:solidFill>
                  <a:schemeClr val="tx1"/>
                </a:solidFill>
                <a:latin typeface="Times New Roman" panose="02020603050405020304" pitchFamily="18" charset="0"/>
                <a:cs typeface="Times New Roman" panose="02020603050405020304" pitchFamily="18" charset="0"/>
              </a:rPr>
              <a:t>тот момент, когда совершают экологически добрый поступок </a:t>
            </a:r>
            <a:r>
              <a:rPr lang="ru-RU" sz="1400" dirty="0" smtClean="0">
                <a:solidFill>
                  <a:schemeClr val="tx1"/>
                </a:solidFill>
                <a:latin typeface="Times New Roman" panose="02020603050405020304" pitchFamily="18" charset="0"/>
                <a:cs typeface="Times New Roman" panose="02020603050405020304" pitchFamily="18" charset="0"/>
              </a:rPr>
              <a:t>и поделились </a:t>
            </a:r>
            <a:r>
              <a:rPr lang="ru-RU" sz="1400" dirty="0">
                <a:solidFill>
                  <a:schemeClr val="tx1"/>
                </a:solidFill>
                <a:latin typeface="Times New Roman" panose="02020603050405020304" pitchFamily="18" charset="0"/>
                <a:cs typeface="Times New Roman" panose="02020603050405020304" pitchFamily="18" charset="0"/>
              </a:rPr>
              <a:t>им с нами. </a:t>
            </a:r>
            <a:r>
              <a:rPr lang="ru-RU" sz="1400" dirty="0" smtClean="0">
                <a:solidFill>
                  <a:schemeClr val="tx1"/>
                </a:solidFill>
                <a:latin typeface="Times New Roman" panose="02020603050405020304" pitchFamily="18" charset="0"/>
                <a:cs typeface="Times New Roman" panose="02020603050405020304" pitchFamily="18" charset="0"/>
              </a:rPr>
              <a:t/>
            </a:r>
            <a:br>
              <a:rPr lang="ru-RU" sz="1400" dirty="0" smtClean="0">
                <a:solidFill>
                  <a:schemeClr val="tx1"/>
                </a:solidFill>
                <a:latin typeface="Times New Roman" panose="02020603050405020304" pitchFamily="18" charset="0"/>
                <a:cs typeface="Times New Roman" panose="02020603050405020304" pitchFamily="18" charset="0"/>
              </a:rPr>
            </a:br>
            <a:r>
              <a:rPr lang="ru-RU" sz="1400" dirty="0">
                <a:solidFill>
                  <a:schemeClr val="tx1">
                    <a:lumMod val="95000"/>
                    <a:lumOff val="5000"/>
                  </a:schemeClr>
                </a:solidFill>
                <a:latin typeface="Times New Roman" pitchFamily="18" charset="0"/>
                <a:cs typeface="Times New Roman" pitchFamily="18" charset="0"/>
              </a:rPr>
              <a:t>Мы, с сестрой, нарисовали и распространили «памятка-обращение», как вести себя </a:t>
            </a:r>
            <a:r>
              <a:rPr lang="ru-RU" sz="1400" dirty="0" smtClean="0">
                <a:solidFill>
                  <a:schemeClr val="tx1">
                    <a:lumMod val="95000"/>
                    <a:lumOff val="5000"/>
                  </a:schemeClr>
                </a:solidFill>
                <a:latin typeface="Times New Roman" pitchFamily="18" charset="0"/>
                <a:cs typeface="Times New Roman" pitchFamily="18" charset="0"/>
              </a:rPr>
              <a:t>правильно </a:t>
            </a:r>
            <a:r>
              <a:rPr lang="ru-RU" sz="1400" dirty="0">
                <a:solidFill>
                  <a:schemeClr val="tx1">
                    <a:lumMod val="95000"/>
                    <a:lumOff val="5000"/>
                  </a:schemeClr>
                </a:solidFill>
                <a:latin typeface="Times New Roman" pitchFamily="18" charset="0"/>
                <a:cs typeface="Times New Roman" pitchFamily="18" charset="0"/>
              </a:rPr>
              <a:t>на природе. Выполнить эти простые правила может каждый человек. </a:t>
            </a:r>
          </a:p>
        </p:txBody>
      </p:sp>
      <p:sp>
        <p:nvSpPr>
          <p:cNvPr id="3" name="Объект 2"/>
          <p:cNvSpPr>
            <a:spLocks noGrp="1"/>
          </p:cNvSpPr>
          <p:nvPr>
            <p:ph idx="1"/>
          </p:nvPr>
        </p:nvSpPr>
        <p:spPr>
          <a:xfrm>
            <a:off x="677334" y="2160589"/>
            <a:ext cx="8944338" cy="4525961"/>
          </a:xfrm>
          <a:solidFill>
            <a:schemeClr val="accent2">
              <a:lumMod val="40000"/>
              <a:lumOff val="60000"/>
            </a:schemeClr>
          </a:solidFill>
          <a:ln>
            <a:solidFill>
              <a:schemeClr val="accent2"/>
            </a:solidFill>
          </a:ln>
        </p:spPr>
        <p:txBody>
          <a:bodyPr/>
          <a:lstStyle/>
          <a:p>
            <a:pPr marL="0" indent="0">
              <a:buNone/>
            </a:pPr>
            <a:r>
              <a:rPr lang="ru-RU" sz="1400" b="1" dirty="0" smtClean="0">
                <a:latin typeface="Times New Roman" panose="02020603050405020304" pitchFamily="18" charset="0"/>
                <a:cs typeface="Times New Roman" panose="02020603050405020304" pitchFamily="18" charset="0"/>
              </a:rPr>
              <a:t>                                                                         </a:t>
            </a:r>
          </a:p>
          <a:p>
            <a:pPr marL="0" indent="0">
              <a:buNone/>
            </a:pPr>
            <a:r>
              <a:rPr lang="ru-RU" sz="1400" b="1" dirty="0">
                <a:latin typeface="Times New Roman" panose="02020603050405020304" pitchFamily="18" charset="0"/>
                <a:cs typeface="Times New Roman" panose="02020603050405020304" pitchFamily="18" charset="0"/>
              </a:rPr>
              <a:t> </a:t>
            </a:r>
            <a:r>
              <a:rPr lang="ru-RU" sz="1400" b="1" dirty="0" smtClean="0">
                <a:latin typeface="Times New Roman" panose="02020603050405020304" pitchFamily="18" charset="0"/>
                <a:cs typeface="Times New Roman" panose="02020603050405020304" pitchFamily="18" charset="0"/>
              </a:rPr>
              <a:t>                                                                             Памятка-обращение</a:t>
            </a:r>
            <a:endParaRPr lang="ru-RU" sz="1400" dirty="0">
              <a:latin typeface="Times New Roman" panose="02020603050405020304" pitchFamily="18" charset="0"/>
              <a:cs typeface="Times New Roman" panose="02020603050405020304" pitchFamily="18" charset="0"/>
            </a:endParaRPr>
          </a:p>
          <a:p>
            <a:pPr marL="0" indent="0">
              <a:buNone/>
            </a:pPr>
            <a:r>
              <a:rPr lang="ru-RU" sz="1400" b="1" dirty="0" smtClean="0">
                <a:latin typeface="Times New Roman" panose="02020603050405020304" pitchFamily="18" charset="0"/>
                <a:cs typeface="Times New Roman" panose="02020603050405020304" pitchFamily="18" charset="0"/>
              </a:rPr>
              <a:t>                                                                      Ребята</a:t>
            </a:r>
            <a:r>
              <a:rPr lang="ru-RU" sz="1400" b="1" dirty="0">
                <a:latin typeface="Times New Roman" panose="02020603050405020304" pitchFamily="18" charset="0"/>
                <a:cs typeface="Times New Roman" panose="02020603050405020304" pitchFamily="18" charset="0"/>
              </a:rPr>
              <a:t>, берегите растения!</a:t>
            </a:r>
            <a:endParaRPr lang="ru-RU" sz="1400" dirty="0">
              <a:latin typeface="Times New Roman" panose="02020603050405020304" pitchFamily="18" charset="0"/>
              <a:cs typeface="Times New Roman" panose="02020603050405020304" pitchFamily="18" charset="0"/>
            </a:endParaRPr>
          </a:p>
          <a:p>
            <a:pPr>
              <a:buFont typeface="Wingdings" panose="05000000000000000000" pitchFamily="2" charset="2"/>
              <a:buChar char="v"/>
            </a:pPr>
            <a:r>
              <a:rPr lang="ru-RU" sz="1400" dirty="0" smtClean="0">
                <a:solidFill>
                  <a:schemeClr val="tx1"/>
                </a:solidFill>
                <a:latin typeface="Times New Roman" panose="02020603050405020304" pitchFamily="18" charset="0"/>
                <a:cs typeface="Times New Roman" panose="02020603050405020304" pitchFamily="18" charset="0"/>
              </a:rPr>
              <a:t>Берегите </a:t>
            </a:r>
            <a:r>
              <a:rPr lang="ru-RU" sz="1400" dirty="0">
                <a:solidFill>
                  <a:schemeClr val="tx1"/>
                </a:solidFill>
                <a:latin typeface="Times New Roman" panose="02020603050405020304" pitchFamily="18" charset="0"/>
                <a:cs typeface="Times New Roman" panose="02020603050405020304" pitchFamily="18" charset="0"/>
              </a:rPr>
              <a:t>насекомых, ведь они опыляют растения!</a:t>
            </a:r>
          </a:p>
          <a:p>
            <a:pPr>
              <a:buFont typeface="Wingdings" panose="05000000000000000000" pitchFamily="2" charset="2"/>
              <a:buChar char="v"/>
            </a:pPr>
            <a:r>
              <a:rPr lang="ru-RU" sz="1400" dirty="0">
                <a:solidFill>
                  <a:schemeClr val="tx1"/>
                </a:solidFill>
                <a:latin typeface="Times New Roman" panose="02020603050405020304" pitchFamily="18" charset="0"/>
                <a:cs typeface="Times New Roman" panose="02020603050405020304" pitchFamily="18" charset="0"/>
              </a:rPr>
              <a:t>Не оставляйте мусор, отдыхая на </a:t>
            </a:r>
            <a:r>
              <a:rPr lang="ru-RU" sz="1400" dirty="0" smtClean="0">
                <a:solidFill>
                  <a:schemeClr val="tx1"/>
                </a:solidFill>
                <a:latin typeface="Times New Roman" panose="02020603050405020304" pitchFamily="18" charset="0"/>
                <a:cs typeface="Times New Roman" panose="02020603050405020304" pitchFamily="18" charset="0"/>
              </a:rPr>
              <a:t>природе!</a:t>
            </a:r>
          </a:p>
          <a:p>
            <a:pPr>
              <a:buFont typeface="Wingdings" panose="05000000000000000000" pitchFamily="2" charset="2"/>
              <a:buChar char="v"/>
            </a:pPr>
            <a:r>
              <a:rPr lang="ru-RU" sz="1400" dirty="0">
                <a:solidFill>
                  <a:schemeClr val="tx1"/>
                </a:solidFill>
                <a:latin typeface="Times New Roman" panose="02020603050405020304" pitchFamily="18" charset="0"/>
                <a:cs typeface="Times New Roman" panose="02020603050405020304" pitchFamily="18" charset="0"/>
              </a:rPr>
              <a:t>В лесу, на лугу, старайтесь ходить по тропинкам, </a:t>
            </a:r>
            <a:r>
              <a:rPr lang="ru-RU" sz="1400" dirty="0" smtClean="0">
                <a:solidFill>
                  <a:schemeClr val="tx1"/>
                </a:solidFill>
                <a:latin typeface="Times New Roman" panose="02020603050405020304" pitchFamily="18" charset="0"/>
                <a:cs typeface="Times New Roman" panose="02020603050405020304" pitchFamily="18" charset="0"/>
              </a:rPr>
              <a:t>чтобы </a:t>
            </a:r>
            <a:r>
              <a:rPr lang="ru-RU" sz="1400" dirty="0">
                <a:solidFill>
                  <a:schemeClr val="tx1"/>
                </a:solidFill>
                <a:latin typeface="Times New Roman" panose="02020603050405020304" pitchFamily="18" charset="0"/>
                <a:cs typeface="Times New Roman" panose="02020603050405020304" pitchFamily="18" charset="0"/>
              </a:rPr>
              <a:t>растения не погибли от </a:t>
            </a:r>
            <a:r>
              <a:rPr lang="ru-RU" sz="1400" dirty="0" err="1">
                <a:solidFill>
                  <a:schemeClr val="tx1"/>
                </a:solidFill>
                <a:latin typeface="Times New Roman" panose="02020603050405020304" pitchFamily="18" charset="0"/>
                <a:cs typeface="Times New Roman" panose="02020603050405020304" pitchFamily="18" charset="0"/>
              </a:rPr>
              <a:t>вытаптывания</a:t>
            </a:r>
            <a:r>
              <a:rPr lang="ru-RU" sz="1400" dirty="0" smtClean="0">
                <a:solidFill>
                  <a:schemeClr val="tx1"/>
                </a:solidFill>
                <a:latin typeface="Times New Roman" panose="02020603050405020304" pitchFamily="18" charset="0"/>
                <a:cs typeface="Times New Roman" panose="02020603050405020304" pitchFamily="18" charset="0"/>
              </a:rPr>
              <a:t>!</a:t>
            </a:r>
          </a:p>
          <a:p>
            <a:pPr>
              <a:buFont typeface="Wingdings" panose="05000000000000000000" pitchFamily="2" charset="2"/>
              <a:buChar char="v"/>
            </a:pPr>
            <a:r>
              <a:rPr lang="ru-RU" sz="1400" dirty="0">
                <a:solidFill>
                  <a:schemeClr val="tx1"/>
                </a:solidFill>
                <a:latin typeface="Times New Roman" panose="02020603050405020304" pitchFamily="18" charset="0"/>
                <a:cs typeface="Times New Roman" panose="02020603050405020304" pitchFamily="18" charset="0"/>
              </a:rPr>
              <a:t>Находясь в природе, не срывайте растения для букетов. </a:t>
            </a:r>
            <a:endParaRPr lang="ru-RU" sz="1400" dirty="0" smtClean="0">
              <a:solidFill>
                <a:schemeClr val="tx1"/>
              </a:solidFill>
              <a:latin typeface="Times New Roman" panose="02020603050405020304" pitchFamily="18" charset="0"/>
              <a:cs typeface="Times New Roman" panose="02020603050405020304" pitchFamily="18" charset="0"/>
            </a:endParaRPr>
          </a:p>
          <a:p>
            <a:pPr>
              <a:buFont typeface="Wingdings" panose="05000000000000000000" pitchFamily="2" charset="2"/>
              <a:buChar char="v"/>
            </a:pPr>
            <a:r>
              <a:rPr lang="ru-RU" sz="1400" dirty="0" smtClean="0">
                <a:solidFill>
                  <a:schemeClr val="tx1"/>
                </a:solidFill>
                <a:latin typeface="Times New Roman" panose="02020603050405020304" pitchFamily="18" charset="0"/>
                <a:cs typeface="Times New Roman" panose="02020603050405020304" pitchFamily="18" charset="0"/>
              </a:rPr>
              <a:t>Букеты </a:t>
            </a:r>
            <a:r>
              <a:rPr lang="ru-RU" sz="1400" dirty="0">
                <a:solidFill>
                  <a:schemeClr val="tx1"/>
                </a:solidFill>
                <a:latin typeface="Times New Roman" panose="02020603050405020304" pitchFamily="18" charset="0"/>
                <a:cs typeface="Times New Roman" panose="02020603050405020304" pitchFamily="18" charset="0"/>
              </a:rPr>
              <a:t>можно составлять только из тех растений, которые выращены человеком.</a:t>
            </a:r>
          </a:p>
          <a:p>
            <a:pPr>
              <a:buFont typeface="Wingdings" panose="05000000000000000000" pitchFamily="2" charset="2"/>
              <a:buChar char="v"/>
            </a:pPr>
            <a:r>
              <a:rPr lang="ru-RU" sz="1400" dirty="0">
                <a:solidFill>
                  <a:schemeClr val="tx1"/>
                </a:solidFill>
                <a:latin typeface="Times New Roman" panose="02020603050405020304" pitchFamily="18" charset="0"/>
                <a:cs typeface="Times New Roman" panose="02020603050405020304" pitchFamily="18" charset="0"/>
              </a:rPr>
              <a:t>Собирайте </a:t>
            </a:r>
            <a:r>
              <a:rPr lang="ru-RU" sz="1400" dirty="0" smtClean="0">
                <a:solidFill>
                  <a:schemeClr val="tx1"/>
                </a:solidFill>
                <a:latin typeface="Times New Roman" panose="02020603050405020304" pitchFamily="18" charset="0"/>
                <a:cs typeface="Times New Roman" panose="02020603050405020304" pitchFamily="18" charset="0"/>
              </a:rPr>
              <a:t>растения </a:t>
            </a:r>
            <a:r>
              <a:rPr lang="ru-RU" sz="1400" dirty="0">
                <a:solidFill>
                  <a:schemeClr val="tx1"/>
                </a:solidFill>
                <a:latin typeface="Times New Roman" panose="02020603050405020304" pitchFamily="18" charset="0"/>
                <a:cs typeface="Times New Roman" panose="02020603050405020304" pitchFamily="18" charset="0"/>
              </a:rPr>
              <a:t>только в тех местах, где их много. </a:t>
            </a:r>
            <a:endParaRPr lang="ru-RU" sz="1400" dirty="0" smtClean="0">
              <a:solidFill>
                <a:schemeClr val="tx1"/>
              </a:solidFill>
              <a:latin typeface="Times New Roman" panose="02020603050405020304" pitchFamily="18" charset="0"/>
              <a:cs typeface="Times New Roman" panose="02020603050405020304" pitchFamily="18" charset="0"/>
            </a:endParaRPr>
          </a:p>
          <a:p>
            <a:pPr>
              <a:buFont typeface="Wingdings" panose="05000000000000000000" pitchFamily="2" charset="2"/>
              <a:buChar char="v"/>
            </a:pPr>
            <a:r>
              <a:rPr lang="ru-RU" sz="1400" dirty="0" smtClean="0">
                <a:solidFill>
                  <a:schemeClr val="tx1"/>
                </a:solidFill>
                <a:latin typeface="Times New Roman" panose="02020603050405020304" pitchFamily="18" charset="0"/>
                <a:cs typeface="Times New Roman" panose="02020603050405020304" pitchFamily="18" charset="0"/>
              </a:rPr>
              <a:t>Часть </a:t>
            </a:r>
            <a:r>
              <a:rPr lang="ru-RU" sz="1400" dirty="0">
                <a:solidFill>
                  <a:schemeClr val="tx1"/>
                </a:solidFill>
                <a:latin typeface="Times New Roman" panose="02020603050405020304" pitchFamily="18" charset="0"/>
                <a:cs typeface="Times New Roman" panose="02020603050405020304" pitchFamily="18" charset="0"/>
              </a:rPr>
              <a:t>растений нужно обязательно оставлять в природе.</a:t>
            </a:r>
          </a:p>
          <a:p>
            <a:pPr>
              <a:buFont typeface="Wingdings" panose="05000000000000000000" pitchFamily="2" charset="2"/>
              <a:buChar char="v"/>
            </a:pPr>
            <a:r>
              <a:rPr lang="ru-RU" sz="1400" dirty="0">
                <a:solidFill>
                  <a:schemeClr val="tx1"/>
                </a:solidFill>
                <a:latin typeface="Times New Roman" panose="02020603050405020304" pitchFamily="18" charset="0"/>
                <a:cs typeface="Times New Roman" panose="02020603050405020304" pitchFamily="18" charset="0"/>
              </a:rPr>
              <a:t>Не ломайте ветки деревьев и кустарников</a:t>
            </a:r>
            <a:r>
              <a:rPr lang="ru-RU" sz="1400" dirty="0" smtClean="0">
                <a:solidFill>
                  <a:schemeClr val="tx1"/>
                </a:solidFill>
                <a:latin typeface="Times New Roman" panose="02020603050405020304" pitchFamily="18" charset="0"/>
                <a:cs typeface="Times New Roman" panose="02020603050405020304" pitchFamily="18" charset="0"/>
              </a:rPr>
              <a:t>. </a:t>
            </a:r>
          </a:p>
          <a:p>
            <a:pPr>
              <a:buFont typeface="Wingdings" panose="05000000000000000000" pitchFamily="2" charset="2"/>
              <a:buChar char="v"/>
            </a:pPr>
            <a:r>
              <a:rPr lang="ru-RU" sz="1400" dirty="0" smtClean="0">
                <a:solidFill>
                  <a:schemeClr val="tx1"/>
                </a:solidFill>
                <a:latin typeface="Times New Roman" panose="02020603050405020304" pitchFamily="18" charset="0"/>
                <a:cs typeface="Times New Roman" panose="02020603050405020304" pitchFamily="18" charset="0"/>
              </a:rPr>
              <a:t>Пусть </a:t>
            </a:r>
            <a:r>
              <a:rPr lang="ru-RU" sz="1400" dirty="0">
                <a:solidFill>
                  <a:schemeClr val="tx1"/>
                </a:solidFill>
                <a:latin typeface="Times New Roman" panose="02020603050405020304" pitchFamily="18" charset="0"/>
                <a:cs typeface="Times New Roman" panose="02020603050405020304" pitchFamily="18" charset="0"/>
              </a:rPr>
              <a:t>красивые растения, деревья остаются в природе! </a:t>
            </a:r>
          </a:p>
          <a:p>
            <a:pPr marL="0" indent="0">
              <a:buNone/>
            </a:pPr>
            <a:endParaRPr lang="ru-RU" sz="1400" dirty="0">
              <a:latin typeface="Times New Roman" panose="02020603050405020304" pitchFamily="18" charset="0"/>
              <a:cs typeface="Times New Roman" panose="02020603050405020304" pitchFamily="18" charset="0"/>
            </a:endParaRPr>
          </a:p>
          <a:p>
            <a:pPr marL="0" indent="0">
              <a:buNone/>
            </a:pPr>
            <a:endParaRPr lang="ru-RU" sz="1400" dirty="0">
              <a:latin typeface="Times New Roman" panose="02020603050405020304" pitchFamily="18" charset="0"/>
              <a:cs typeface="Times New Roman" panose="02020603050405020304" pitchFamily="18" charset="0"/>
            </a:endParaRPr>
          </a:p>
        </p:txBody>
      </p:sp>
      <p:pic>
        <p:nvPicPr>
          <p:cNvPr id="4" name="Рисунок 3" descr="https://xn--j1ahfl.xn--p1ai/data/images/u166006/t1516631946ao.png"/>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631283" y="4187505"/>
            <a:ext cx="1642719" cy="1470345"/>
          </a:xfrm>
          <a:prstGeom prst="rect">
            <a:avLst/>
          </a:prstGeom>
          <a:noFill/>
          <a:ln>
            <a:noFill/>
          </a:ln>
        </p:spPr>
      </p:pic>
      <p:pic>
        <p:nvPicPr>
          <p:cNvPr id="5" name="Рисунок 4" descr="https://xn--j1ahfl.xn--p1ai/data/images/u166006/t1516631946ap.jpg"/>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829301" y="5086350"/>
            <a:ext cx="1611600" cy="1455729"/>
          </a:xfrm>
          <a:prstGeom prst="rect">
            <a:avLst/>
          </a:prstGeom>
          <a:noFill/>
          <a:ln>
            <a:noFill/>
          </a:ln>
        </p:spPr>
      </p:pic>
      <p:pic>
        <p:nvPicPr>
          <p:cNvPr id="6" name="Рисунок 5" descr="https://xn--j1ahfl.xn--p1ai/data/images/u166006/t1516631946aq.jpg"/>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915701" y="2360450"/>
            <a:ext cx="1483531" cy="1290316"/>
          </a:xfrm>
          <a:prstGeom prst="rect">
            <a:avLst/>
          </a:prstGeom>
          <a:solidFill>
            <a:schemeClr val="accent1">
              <a:lumMod val="20000"/>
              <a:lumOff val="80000"/>
            </a:schemeClr>
          </a:solidFill>
          <a:ln>
            <a:solidFill>
              <a:schemeClr val="accent1"/>
            </a:solidFill>
          </a:ln>
        </p:spPr>
      </p:pic>
    </p:spTree>
    <p:extLst>
      <p:ext uri="{BB962C8B-B14F-4D97-AF65-F5344CB8AC3E}">
        <p14:creationId xmlns:p14="http://schemas.microsoft.com/office/powerpoint/2010/main" val="2364113597"/>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70262" y="190500"/>
            <a:ext cx="10119359" cy="2217420"/>
          </a:xfrm>
          <a:solidFill>
            <a:schemeClr val="accent2">
              <a:lumMod val="40000"/>
              <a:lumOff val="60000"/>
            </a:schemeClr>
          </a:solidFill>
          <a:ln>
            <a:solidFill>
              <a:schemeClr val="accent2"/>
            </a:solidFill>
          </a:ln>
        </p:spPr>
        <p:txBody>
          <a:bodyPr>
            <a:normAutofit/>
          </a:bodyPr>
          <a:lstStyle/>
          <a:p>
            <a:r>
              <a:rPr lang="ru-RU" sz="1400" dirty="0">
                <a:solidFill>
                  <a:schemeClr val="tx1"/>
                </a:solidFill>
                <a:latin typeface="Times New Roman" pitchFamily="18" charset="0"/>
                <a:cs typeface="Times New Roman" pitchFamily="18" charset="0"/>
              </a:rPr>
              <a:t>Писатель Михаил Пришвин сказал: «Рыбе – вода, птице – воздух, человеку нужна Родина. Охранять природу – значит охранять Родину</a:t>
            </a:r>
            <a:r>
              <a:rPr lang="ru-RU" sz="1400" dirty="0" smtClean="0">
                <a:solidFill>
                  <a:schemeClr val="tx1"/>
                </a:solidFill>
                <a:latin typeface="Times New Roman" pitchFamily="18" charset="0"/>
                <a:cs typeface="Times New Roman" pitchFamily="18" charset="0"/>
              </a:rPr>
              <a:t>». Пришвин </a:t>
            </a:r>
            <a:r>
              <a:rPr lang="ru-RU" sz="1400" dirty="0">
                <a:solidFill>
                  <a:schemeClr val="tx1"/>
                </a:solidFill>
                <a:latin typeface="Times New Roman" pitchFamily="18" charset="0"/>
                <a:cs typeface="Times New Roman" pitchFamily="18" charset="0"/>
              </a:rPr>
              <a:t>в «Кладовой солнца» не просто писатель, а </a:t>
            </a:r>
            <a:r>
              <a:rPr lang="ru-RU" sz="1400" dirty="0" smtClean="0">
                <a:solidFill>
                  <a:schemeClr val="tx1"/>
                </a:solidFill>
                <a:latin typeface="Times New Roman" pitchFamily="18" charset="0"/>
                <a:cs typeface="Times New Roman" pitchFamily="18" charset="0"/>
              </a:rPr>
              <a:t>просветитель: целебная </a:t>
            </a:r>
            <a:r>
              <a:rPr lang="ru-RU" sz="1400" dirty="0">
                <a:solidFill>
                  <a:schemeClr val="tx1"/>
                </a:solidFill>
                <a:latin typeface="Times New Roman" pitchFamily="18" charset="0"/>
                <a:cs typeface="Times New Roman" pitchFamily="18" charset="0"/>
              </a:rPr>
              <a:t>клюква, деревья и травы - это кладовая солнца. Природа-это огромная кладовая, и человек должен научиться пользоваться природными богатствами разумно, не теряя человеческие </a:t>
            </a:r>
            <a:r>
              <a:rPr lang="ru-RU" sz="1400" dirty="0" smtClean="0">
                <a:solidFill>
                  <a:schemeClr val="tx1"/>
                </a:solidFill>
                <a:latin typeface="Times New Roman" pitchFamily="18" charset="0"/>
                <a:cs typeface="Times New Roman" pitchFamily="18" charset="0"/>
              </a:rPr>
              <a:t>качества, помнить, что </a:t>
            </a:r>
            <a:r>
              <a:rPr lang="ru-RU" sz="1400" dirty="0">
                <a:solidFill>
                  <a:schemeClr val="tx1"/>
                </a:solidFill>
                <a:latin typeface="Times New Roman" pitchFamily="18" charset="0"/>
                <a:cs typeface="Times New Roman" pitchFamily="18" charset="0"/>
              </a:rPr>
              <a:t>земля нам дана для жизни. </a:t>
            </a:r>
            <a:r>
              <a:rPr lang="ru-RU" sz="1400" dirty="0" smtClean="0">
                <a:solidFill>
                  <a:schemeClr val="tx1"/>
                </a:solidFill>
                <a:latin typeface="Times New Roman" pitchFamily="18" charset="0"/>
                <a:cs typeface="Times New Roman" pitchFamily="18" charset="0"/>
              </a:rPr>
              <a:t/>
            </a:r>
            <a:br>
              <a:rPr lang="ru-RU" sz="1400" dirty="0" smtClean="0">
                <a:solidFill>
                  <a:schemeClr val="tx1"/>
                </a:solidFill>
                <a:latin typeface="Times New Roman" pitchFamily="18" charset="0"/>
                <a:cs typeface="Times New Roman" pitchFamily="18" charset="0"/>
              </a:rPr>
            </a:br>
            <a:r>
              <a:rPr lang="ru-RU" sz="1400" dirty="0" smtClean="0">
                <a:solidFill>
                  <a:schemeClr val="tx1"/>
                </a:solidFill>
                <a:latin typeface="Times New Roman" pitchFamily="18" charset="0"/>
                <a:cs typeface="Times New Roman" pitchFamily="18" charset="0"/>
              </a:rPr>
              <a:t>На </a:t>
            </a:r>
            <a:r>
              <a:rPr lang="ru-RU" sz="1400" dirty="0">
                <a:solidFill>
                  <a:schemeClr val="tx1"/>
                </a:solidFill>
                <a:latin typeface="Times New Roman" pitchFamily="18" charset="0"/>
                <a:cs typeface="Times New Roman" pitchFamily="18" charset="0"/>
              </a:rPr>
              <a:t>ней человек должен быть здоров и счастлив. </a:t>
            </a:r>
            <a:r>
              <a:rPr lang="ru-RU" sz="1400" dirty="0" smtClean="0">
                <a:solidFill>
                  <a:schemeClr val="tx1"/>
                </a:solidFill>
                <a:latin typeface="Times New Roman" pitchFamily="18" charset="0"/>
                <a:cs typeface="Times New Roman" pitchFamily="18" charset="0"/>
              </a:rPr>
              <a:t/>
            </a:r>
            <a:br>
              <a:rPr lang="ru-RU" sz="1400" dirty="0" smtClean="0">
                <a:solidFill>
                  <a:schemeClr val="tx1"/>
                </a:solidFill>
                <a:latin typeface="Times New Roman" pitchFamily="18" charset="0"/>
                <a:cs typeface="Times New Roman" pitchFamily="18" charset="0"/>
              </a:rPr>
            </a:br>
            <a:r>
              <a:rPr lang="ru-RU" sz="1400" dirty="0" smtClean="0">
                <a:solidFill>
                  <a:schemeClr val="tx1"/>
                </a:solidFill>
                <a:latin typeface="Times New Roman" pitchFamily="18" charset="0"/>
                <a:cs typeface="Times New Roman" pitchFamily="18" charset="0"/>
              </a:rPr>
              <a:t>Здоровый </a:t>
            </a:r>
            <a:r>
              <a:rPr lang="ru-RU" sz="1400" dirty="0">
                <a:solidFill>
                  <a:schemeClr val="tx1"/>
                </a:solidFill>
                <a:latin typeface="Times New Roman" pitchFamily="18" charset="0"/>
                <a:cs typeface="Times New Roman" pitchFamily="18" charset="0"/>
              </a:rPr>
              <a:t>образ жизни - это система разумного поведения человека </a:t>
            </a:r>
            <a:r>
              <a:rPr lang="ru-RU" sz="1400" dirty="0" smtClean="0">
                <a:solidFill>
                  <a:schemeClr val="tx1"/>
                </a:solidFill>
                <a:latin typeface="Times New Roman" pitchFamily="18" charset="0"/>
                <a:cs typeface="Times New Roman" pitchFamily="18" charset="0"/>
              </a:rPr>
              <a:t> - </a:t>
            </a:r>
            <a:br>
              <a:rPr lang="ru-RU" sz="1400" dirty="0" smtClean="0">
                <a:solidFill>
                  <a:schemeClr val="tx1"/>
                </a:solidFill>
                <a:latin typeface="Times New Roman" pitchFamily="18" charset="0"/>
                <a:cs typeface="Times New Roman" pitchFamily="18" charset="0"/>
              </a:rPr>
            </a:br>
            <a:r>
              <a:rPr lang="ru-RU" sz="1400" dirty="0" smtClean="0">
                <a:solidFill>
                  <a:schemeClr val="tx1"/>
                </a:solidFill>
                <a:latin typeface="Times New Roman" pitchFamily="18" charset="0"/>
                <a:cs typeface="Times New Roman" pitchFamily="18" charset="0"/>
              </a:rPr>
              <a:t>умеренность </a:t>
            </a:r>
            <a:r>
              <a:rPr lang="ru-RU" sz="1400" dirty="0">
                <a:solidFill>
                  <a:schemeClr val="tx1"/>
                </a:solidFill>
                <a:latin typeface="Times New Roman" pitchFamily="18" charset="0"/>
                <a:cs typeface="Times New Roman" pitchFamily="18" charset="0"/>
              </a:rPr>
              <a:t>во </a:t>
            </a:r>
            <a:r>
              <a:rPr lang="ru-RU" sz="1400" dirty="0" smtClean="0">
                <a:solidFill>
                  <a:schemeClr val="tx1"/>
                </a:solidFill>
                <a:latin typeface="Times New Roman" pitchFamily="18" charset="0"/>
                <a:cs typeface="Times New Roman" pitchFamily="18" charset="0"/>
              </a:rPr>
              <a:t>всём.</a:t>
            </a:r>
            <a:endParaRPr lang="ru-RU" sz="1400" dirty="0">
              <a:solidFill>
                <a:schemeClr val="tx1"/>
              </a:solidFill>
              <a:latin typeface="Times New Roman" pitchFamily="18" charset="0"/>
              <a:cs typeface="Times New Roman" pitchFamily="18" charset="0"/>
            </a:endParaRPr>
          </a:p>
        </p:txBody>
      </p:sp>
      <p:sp>
        <p:nvSpPr>
          <p:cNvPr id="3" name="Объект 2"/>
          <p:cNvSpPr>
            <a:spLocks noGrp="1"/>
          </p:cNvSpPr>
          <p:nvPr>
            <p:ph idx="1"/>
          </p:nvPr>
        </p:nvSpPr>
        <p:spPr>
          <a:xfrm>
            <a:off x="923110" y="2457451"/>
            <a:ext cx="9335588" cy="4250662"/>
          </a:xfrm>
          <a:solidFill>
            <a:schemeClr val="accent2">
              <a:lumMod val="40000"/>
              <a:lumOff val="60000"/>
            </a:schemeClr>
          </a:solidFill>
          <a:ln>
            <a:solidFill>
              <a:schemeClr val="accent2"/>
            </a:solidFill>
          </a:ln>
        </p:spPr>
        <p:txBody>
          <a:bodyPr>
            <a:normAutofit/>
          </a:bodyPr>
          <a:lstStyle/>
          <a:p>
            <a:pPr marL="0" lvl="0" indent="0">
              <a:buNone/>
            </a:pPr>
            <a:r>
              <a:rPr lang="ru-RU" sz="1400" dirty="0">
                <a:solidFill>
                  <a:schemeClr val="tx1"/>
                </a:solidFill>
                <a:latin typeface="Times New Roman" pitchFamily="18" charset="0"/>
                <a:cs typeface="Times New Roman" pitchFamily="18" charset="0"/>
              </a:rPr>
              <a:t>В старом журнале «Юный натуралист» нашли маленькое стихотворение, </a:t>
            </a:r>
            <a:r>
              <a:rPr lang="ru-RU" sz="1400" dirty="0" smtClean="0">
                <a:solidFill>
                  <a:schemeClr val="tx1"/>
                </a:solidFill>
                <a:latin typeface="Times New Roman" pitchFamily="18" charset="0"/>
                <a:cs typeface="Times New Roman" pitchFamily="18" charset="0"/>
              </a:rPr>
              <a:t>которое понравилось </a:t>
            </a:r>
            <a:r>
              <a:rPr lang="ru-RU" sz="1400" dirty="0">
                <a:solidFill>
                  <a:schemeClr val="tx1"/>
                </a:solidFill>
                <a:latin typeface="Times New Roman" pitchFamily="18" charset="0"/>
                <a:cs typeface="Times New Roman" pitchFamily="18" charset="0"/>
              </a:rPr>
              <a:t>всем, и мы его выучили в группе:</a:t>
            </a:r>
          </a:p>
          <a:p>
            <a:r>
              <a:rPr lang="ru-RU" sz="1400" dirty="0">
                <a:solidFill>
                  <a:schemeClr val="tx1"/>
                </a:solidFill>
                <a:latin typeface="Times New Roman" pitchFamily="18" charset="0"/>
                <a:cs typeface="Times New Roman" pitchFamily="18" charset="0"/>
              </a:rPr>
              <a:t>Я люблю тебя, мой город! </a:t>
            </a:r>
          </a:p>
          <a:p>
            <a:r>
              <a:rPr lang="ru-RU" sz="1400" dirty="0">
                <a:solidFill>
                  <a:schemeClr val="tx1"/>
                </a:solidFill>
                <a:latin typeface="Times New Roman" pitchFamily="18" charset="0"/>
                <a:cs typeface="Times New Roman" pitchFamily="18" charset="0"/>
              </a:rPr>
              <a:t>Правила для всех одни,</a:t>
            </a:r>
          </a:p>
          <a:p>
            <a:r>
              <a:rPr lang="ru-RU" sz="1400" dirty="0">
                <a:solidFill>
                  <a:schemeClr val="tx1"/>
                </a:solidFill>
                <a:latin typeface="Times New Roman" pitchFamily="18" charset="0"/>
                <a:cs typeface="Times New Roman" pitchFamily="18" charset="0"/>
              </a:rPr>
              <a:t>Выучи – они не сложны,</a:t>
            </a:r>
          </a:p>
          <a:p>
            <a:r>
              <a:rPr lang="ru-RU" sz="1400" dirty="0">
                <a:solidFill>
                  <a:schemeClr val="tx1"/>
                </a:solidFill>
                <a:latin typeface="Times New Roman" pitchFamily="18" charset="0"/>
                <a:cs typeface="Times New Roman" pitchFamily="18" charset="0"/>
              </a:rPr>
              <a:t>И другим перескажи:</a:t>
            </a:r>
          </a:p>
          <a:p>
            <a:r>
              <a:rPr lang="ru-RU" sz="1400" dirty="0">
                <a:solidFill>
                  <a:schemeClr val="tx1"/>
                </a:solidFill>
                <a:latin typeface="Times New Roman" pitchFamily="18" charset="0"/>
                <a:cs typeface="Times New Roman" pitchFamily="18" charset="0"/>
              </a:rPr>
              <a:t>- Девочка с клумбы набрала букет</a:t>
            </a:r>
          </a:p>
          <a:p>
            <a:r>
              <a:rPr lang="ru-RU" sz="1400" dirty="0">
                <a:solidFill>
                  <a:schemeClr val="tx1"/>
                </a:solidFill>
                <a:latin typeface="Times New Roman" pitchFamily="18" charset="0"/>
                <a:cs typeface="Times New Roman" pitchFamily="18" charset="0"/>
              </a:rPr>
              <a:t>Поступок её одобряешь ты? – НЕТ</a:t>
            </a:r>
          </a:p>
          <a:p>
            <a:r>
              <a:rPr lang="ru-RU" sz="1400" dirty="0">
                <a:solidFill>
                  <a:schemeClr val="tx1"/>
                </a:solidFill>
                <a:latin typeface="Times New Roman" pitchFamily="18" charset="0"/>
                <a:cs typeface="Times New Roman" pitchFamily="18" charset="0"/>
              </a:rPr>
              <a:t>- В фонтане бутылка и рыбы скелет</a:t>
            </a:r>
          </a:p>
          <a:p>
            <a:r>
              <a:rPr lang="ru-RU" sz="1400" dirty="0">
                <a:solidFill>
                  <a:schemeClr val="tx1"/>
                </a:solidFill>
                <a:latin typeface="Times New Roman" pitchFamily="18" charset="0"/>
                <a:cs typeface="Times New Roman" pitchFamily="18" charset="0"/>
              </a:rPr>
              <a:t>Такой натюрморт тебе нравиться? – НЕТ</a:t>
            </a:r>
          </a:p>
          <a:p>
            <a:r>
              <a:rPr lang="ru-RU" sz="1400" dirty="0">
                <a:solidFill>
                  <a:schemeClr val="tx1"/>
                </a:solidFill>
                <a:latin typeface="Times New Roman" pitchFamily="18" charset="0"/>
                <a:cs typeface="Times New Roman" pitchFamily="18" charset="0"/>
              </a:rPr>
              <a:t>- В подъезде порядок, у дома скамья</a:t>
            </a:r>
          </a:p>
          <a:p>
            <a:r>
              <a:rPr lang="ru-RU" sz="1400" dirty="0">
                <a:solidFill>
                  <a:schemeClr val="tx1"/>
                </a:solidFill>
                <a:latin typeface="Times New Roman" pitchFamily="18" charset="0"/>
                <a:cs typeface="Times New Roman" pitchFamily="18" charset="0"/>
              </a:rPr>
              <a:t>За это в ответе и друг мой, и – Я.</a:t>
            </a:r>
          </a:p>
          <a:p>
            <a:endParaRPr lang="ru-RU" dirty="0"/>
          </a:p>
        </p:txBody>
      </p:sp>
      <p:pic>
        <p:nvPicPr>
          <p:cNvPr id="6" name="Рисунок 5" descr="ÐÐ¿Ð¸ÑÐ°Ð½Ð¸Ðµ ÑÐ°ÑÑÐµÐ½Ð¸Ñ"/>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736080" y="981217"/>
            <a:ext cx="2520760" cy="1335263"/>
          </a:xfrm>
          <a:prstGeom prst="rect">
            <a:avLst/>
          </a:prstGeom>
          <a:noFill/>
          <a:ln>
            <a:noFill/>
          </a:ln>
        </p:spPr>
      </p:pic>
      <p:pic>
        <p:nvPicPr>
          <p:cNvPr id="8" name="Рисунок 7" descr="https://xn--j1ahfl.xn--p1ai/data/images/u166006/t1516631946ar.png"/>
          <p:cNvPicPr/>
          <p:nvPr/>
        </p:nvPicPr>
        <p:blipFill>
          <a:blip r:embed="rId3">
            <a:extLst>
              <a:ext uri="{28A0092B-C50C-407E-A947-70E740481C1C}">
                <a14:useLocalDpi xmlns:a14="http://schemas.microsoft.com/office/drawing/2010/main" val="0"/>
              </a:ext>
            </a:extLst>
          </a:blip>
          <a:srcRect/>
          <a:stretch>
            <a:fillRect/>
          </a:stretch>
        </p:blipFill>
        <p:spPr bwMode="auto">
          <a:xfrm>
            <a:off x="5928360" y="3048000"/>
            <a:ext cx="3200400" cy="3017520"/>
          </a:xfrm>
          <a:prstGeom prst="rect">
            <a:avLst/>
          </a:prstGeom>
          <a:noFill/>
          <a:ln>
            <a:noFill/>
          </a:ln>
        </p:spPr>
      </p:pic>
    </p:spTree>
    <p:extLst>
      <p:ext uri="{BB962C8B-B14F-4D97-AF65-F5344CB8AC3E}">
        <p14:creationId xmlns:p14="http://schemas.microsoft.com/office/powerpoint/2010/main" val="1802209272"/>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7360" y="365760"/>
            <a:ext cx="9286240" cy="1564640"/>
          </a:xfrm>
          <a:solidFill>
            <a:schemeClr val="accent2">
              <a:lumMod val="40000"/>
              <a:lumOff val="60000"/>
            </a:schemeClr>
          </a:solidFill>
          <a:ln>
            <a:solidFill>
              <a:schemeClr val="accent2"/>
            </a:solidFill>
          </a:ln>
        </p:spPr>
        <p:txBody>
          <a:bodyPr>
            <a:normAutofit fontScale="90000"/>
          </a:bodyPr>
          <a:lstStyle/>
          <a:p>
            <a:r>
              <a:rPr lang="ru-RU" i="1" dirty="0"/>
              <a:t> </a:t>
            </a:r>
            <a:r>
              <a:rPr lang="ru-RU" sz="1600" i="1" dirty="0" smtClean="0">
                <a:solidFill>
                  <a:schemeClr val="tx1"/>
                </a:solidFill>
                <a:latin typeface="Times New Roman" panose="02020603050405020304" pitchFamily="18" charset="0"/>
                <a:cs typeface="Times New Roman" panose="02020603050405020304" pitchFamily="18" charset="0"/>
              </a:rPr>
              <a:t>В заключение: </a:t>
            </a:r>
            <a:r>
              <a:rPr lang="ru-RU" sz="1600" dirty="0" smtClean="0">
                <a:solidFill>
                  <a:schemeClr val="tx1"/>
                </a:solidFill>
                <a:latin typeface="Times New Roman" panose="02020603050405020304" pitchFamily="18" charset="0"/>
                <a:cs typeface="Times New Roman" panose="02020603050405020304" pitchFamily="18" charset="0"/>
              </a:rPr>
              <a:t>когда </a:t>
            </a:r>
            <a:r>
              <a:rPr lang="ru-RU" sz="1600" dirty="0">
                <a:solidFill>
                  <a:schemeClr val="tx1"/>
                </a:solidFill>
                <a:latin typeface="Times New Roman" panose="02020603050405020304" pitchFamily="18" charset="0"/>
                <a:cs typeface="Times New Roman" panose="02020603050405020304" pitchFamily="18" charset="0"/>
              </a:rPr>
              <a:t>я закончила работу над проектом, то поняла, что каждый шаг по сохранению природы – это наш показатель любви к Родине. И такие шаги под силу всем людям.</a:t>
            </a:r>
            <a:r>
              <a:rPr lang="ru-RU" sz="1600" b="1" dirty="0">
                <a:solidFill>
                  <a:schemeClr val="tx1"/>
                </a:solidFill>
                <a:latin typeface="Times New Roman" panose="02020603050405020304" pitchFamily="18" charset="0"/>
                <a:cs typeface="Times New Roman" panose="02020603050405020304" pitchFamily="18" charset="0"/>
              </a:rPr>
              <a:t> </a:t>
            </a:r>
            <a:r>
              <a:rPr lang="ru-RU" sz="1600" dirty="0">
                <a:solidFill>
                  <a:schemeClr val="tx1"/>
                </a:solidFill>
                <a:latin typeface="Times New Roman" panose="02020603050405020304" pitchFamily="18" charset="0"/>
                <a:cs typeface="Times New Roman" panose="02020603050405020304" pitchFamily="18" charset="0"/>
              </a:rPr>
              <a:t>Я считаю, что если знать правила поведения в природе и соблюдать их, то мы сможем сохранить планету Земля для будущих потомков. Но назвать работу над проектом оконченной все ­таки нельзя. Мы думаем, что работа должна продолжаться, она будет пополняться новыми знаниями, делами, а самое главное – желанием</a:t>
            </a:r>
            <a:r>
              <a:rPr lang="ru-RU" sz="1600" dirty="0" smtClean="0">
                <a:solidFill>
                  <a:schemeClr val="tx1"/>
                </a:solidFill>
                <a:latin typeface="Times New Roman" panose="02020603050405020304" pitchFamily="18" charset="0"/>
                <a:cs typeface="Times New Roman" panose="02020603050405020304" pitchFamily="18" charset="0"/>
              </a:rPr>
              <a:t>. </a:t>
            </a:r>
            <a:r>
              <a:rPr lang="ru-RU" sz="1600" b="1" dirty="0" smtClean="0">
                <a:solidFill>
                  <a:schemeClr val="tx1"/>
                </a:solidFill>
                <a:latin typeface="Times New Roman" panose="02020603050405020304" pitchFamily="18" charset="0"/>
                <a:cs typeface="Times New Roman" panose="02020603050405020304" pitchFamily="18" charset="0"/>
              </a:rPr>
              <a:t>И в этом мне помогут взрослые – они меня услышат.</a:t>
            </a:r>
            <a:endParaRPr lang="ru-RU" sz="1600" b="1" dirty="0">
              <a:solidFill>
                <a:schemeClr val="tx1"/>
              </a:solidFill>
              <a:latin typeface="Times New Roman" panose="02020603050405020304" pitchFamily="18" charset="0"/>
              <a:cs typeface="Times New Roman" panose="02020603050405020304" pitchFamily="18" charset="0"/>
            </a:endParaRPr>
          </a:p>
        </p:txBody>
      </p:sp>
      <p:pic>
        <p:nvPicPr>
          <p:cNvPr id="4" name="Объект 3" descr="https://ds03.infourok.ru/uploads/ex/100d/0000371c-79267362/img22.jpg"/>
          <p:cNvPicPr>
            <a:picLocks noGrp="1"/>
          </p:cNvPicPr>
          <p:nvPr>
            <p:ph idx="1"/>
          </p:nvPr>
        </p:nvPicPr>
        <p:blipFill>
          <a:blip r:embed="rId2" cstate="print"/>
          <a:srcRect/>
          <a:stretch>
            <a:fillRect/>
          </a:stretch>
        </p:blipFill>
        <p:spPr bwMode="auto">
          <a:xfrm>
            <a:off x="5207000" y="2692400"/>
            <a:ext cx="4419600" cy="3543299"/>
          </a:xfrm>
          <a:prstGeom prst="rect">
            <a:avLst/>
          </a:prstGeom>
          <a:ln>
            <a:noFill/>
          </a:ln>
          <a:effectLst>
            <a:softEdge rad="112500"/>
          </a:effectLst>
        </p:spPr>
      </p:pic>
      <p:pic>
        <p:nvPicPr>
          <p:cNvPr id="5" name="Рисунок 4" descr="Содержание психолого-педагогической работы по освоению образовательной области &quot;Познание&quot;"/>
          <p:cNvPicPr/>
          <p:nvPr/>
        </p:nvPicPr>
        <p:blipFill rotWithShape="1">
          <a:blip r:embed="rId3" cstate="print"/>
          <a:srcRect r="4137"/>
          <a:stretch/>
        </p:blipFill>
        <p:spPr bwMode="auto">
          <a:xfrm>
            <a:off x="467360" y="2794000"/>
            <a:ext cx="3825239" cy="3441699"/>
          </a:xfrm>
          <a:prstGeom prst="rect">
            <a:avLst/>
          </a:prstGeom>
          <a:noFill/>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303881965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lstStyle/>
          <a:p>
            <a:endParaRPr lang="ru-RU" dirty="0"/>
          </a:p>
        </p:txBody>
      </p:sp>
      <p:sp>
        <p:nvSpPr>
          <p:cNvPr id="3" name="Подзаголовок 2"/>
          <p:cNvSpPr>
            <a:spLocks noGrp="1"/>
          </p:cNvSpPr>
          <p:nvPr>
            <p:ph type="subTitle" idx="1"/>
          </p:nvPr>
        </p:nvSpPr>
        <p:spPr/>
        <p:txBody>
          <a:bodyPr/>
          <a:lstStyle/>
          <a:p>
            <a:endParaRPr lang="ru-RU"/>
          </a:p>
        </p:txBody>
      </p:sp>
      <p:pic>
        <p:nvPicPr>
          <p:cNvPr id="4" name="Рисунок 3" descr="http://clever4you.ru/lounge/images/kak-sdelat-testo-rusarticles-108381-large.jpg"/>
          <p:cNvPicPr/>
          <p:nvPr/>
        </p:nvPicPr>
        <p:blipFill>
          <a:blip r:embed="rId2" cstate="print"/>
          <a:srcRect/>
          <a:stretch>
            <a:fillRect/>
          </a:stretch>
        </p:blipFill>
        <p:spPr bwMode="auto">
          <a:xfrm>
            <a:off x="0" y="0"/>
            <a:ext cx="12192000" cy="6858000"/>
          </a:xfrm>
          <a:prstGeom prst="rect">
            <a:avLst/>
          </a:prstGeom>
          <a:noFill/>
          <a:ln w="9525">
            <a:noFill/>
            <a:miter lim="800000"/>
            <a:headEnd/>
            <a:tailEnd/>
          </a:ln>
        </p:spPr>
      </p:pic>
    </p:spTree>
    <p:extLst>
      <p:ext uri="{BB962C8B-B14F-4D97-AF65-F5344CB8AC3E}">
        <p14:creationId xmlns:p14="http://schemas.microsoft.com/office/powerpoint/2010/main" val="7628298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33400" y="609600"/>
            <a:ext cx="8740602" cy="2019300"/>
          </a:xfrm>
          <a:solidFill>
            <a:schemeClr val="accent1">
              <a:lumMod val="20000"/>
              <a:lumOff val="80000"/>
            </a:schemeClr>
          </a:solidFill>
        </p:spPr>
        <p:txBody>
          <a:bodyPr>
            <a:normAutofit fontScale="90000"/>
          </a:bodyPr>
          <a:lstStyle/>
          <a:p>
            <a:r>
              <a:rPr lang="ru-RU" sz="1600" i="1" dirty="0">
                <a:solidFill>
                  <a:schemeClr val="tx1"/>
                </a:solidFill>
                <a:latin typeface="Times New Roman" panose="02020603050405020304" pitchFamily="18" charset="0"/>
                <a:cs typeface="Times New Roman" panose="02020603050405020304" pitchFamily="18" charset="0"/>
              </a:rPr>
              <a:t/>
            </a:r>
            <a:br>
              <a:rPr lang="ru-RU" sz="1600" i="1" dirty="0">
                <a:solidFill>
                  <a:schemeClr val="tx1"/>
                </a:solidFill>
                <a:latin typeface="Times New Roman" panose="02020603050405020304" pitchFamily="18" charset="0"/>
                <a:cs typeface="Times New Roman" panose="02020603050405020304" pitchFamily="18" charset="0"/>
              </a:rPr>
            </a:br>
            <a:r>
              <a:rPr lang="ru-RU" sz="1600" i="1" dirty="0">
                <a:solidFill>
                  <a:schemeClr val="tx1"/>
                </a:solidFill>
                <a:latin typeface="Times New Roman" panose="02020603050405020304" pitchFamily="18" charset="0"/>
                <a:cs typeface="Times New Roman" panose="02020603050405020304" pitchFamily="18" charset="0"/>
              </a:rPr>
              <a:t>Проблема. </a:t>
            </a:r>
            <a:r>
              <a:rPr lang="ru-RU" sz="1600" dirty="0">
                <a:solidFill>
                  <a:schemeClr val="tx1"/>
                </a:solidFill>
                <a:latin typeface="Times New Roman" panose="02020603050405020304" pitchFamily="18" charset="0"/>
                <a:cs typeface="Times New Roman" panose="02020603050405020304" pitchFamily="18" charset="0"/>
              </a:rPr>
              <a:t>22 апреля – день – напоминание о том, что Земля наш общий дом, а в доме всегда должно быть чисто, светло и уютно всем!  А всё ли в порядке в нашем зелёном доме? Люди не всегда заботятся о природе, не умеют, а порой не хотят её беречь и охранять. Как убедить людей бережно относиться к природе и не наносить ей вред? Этот вопрос меня заинтересовал. Я считаю, что проблема защиты окружающей среды на сегодня очевидна. Ведь человек -</a:t>
            </a:r>
            <a:r>
              <a:rPr lang="ru-RU" sz="1600" dirty="0"/>
              <a:t> </a:t>
            </a:r>
            <a:r>
              <a:rPr lang="ru-RU" sz="1600" dirty="0">
                <a:solidFill>
                  <a:schemeClr val="tx1"/>
                </a:solidFill>
                <a:latin typeface="Times New Roman" panose="02020603050405020304" pitchFamily="18" charset="0"/>
                <a:cs typeface="Times New Roman" panose="02020603050405020304" pitchFamily="18" charset="0"/>
              </a:rPr>
              <a:t>часть природы. Кто виноват в нарушениях? К сожалению, сами люди. Не все и не всегда берегут Землю - наш Зелёный дом. </a:t>
            </a:r>
            <a:r>
              <a:rPr lang="ru-RU" sz="1600" dirty="0"/>
              <a:t/>
            </a:r>
            <a:br>
              <a:rPr lang="ru-RU" sz="1600" dirty="0"/>
            </a:br>
            <a:r>
              <a:rPr lang="ru-RU" sz="1600" i="1" dirty="0" smtClean="0">
                <a:solidFill>
                  <a:schemeClr val="tx1"/>
                </a:solidFill>
                <a:latin typeface="Times New Roman" panose="02020603050405020304" pitchFamily="18" charset="0"/>
                <a:cs typeface="Times New Roman" panose="02020603050405020304" pitchFamily="18" charset="0"/>
              </a:rPr>
              <a:t/>
            </a:r>
            <a:br>
              <a:rPr lang="ru-RU" sz="1600" i="1" dirty="0" smtClean="0">
                <a:solidFill>
                  <a:schemeClr val="tx1"/>
                </a:solidFill>
                <a:latin typeface="Times New Roman" panose="02020603050405020304" pitchFamily="18" charset="0"/>
                <a:cs typeface="Times New Roman" panose="02020603050405020304" pitchFamily="18" charset="0"/>
              </a:rPr>
            </a:br>
            <a:r>
              <a:rPr lang="ru-RU" sz="1600" i="1" dirty="0">
                <a:solidFill>
                  <a:schemeClr val="tx1"/>
                </a:solidFill>
                <a:latin typeface="Times New Roman" panose="02020603050405020304" pitchFamily="18" charset="0"/>
                <a:cs typeface="Times New Roman" panose="02020603050405020304" pitchFamily="18" charset="0"/>
              </a:rPr>
              <a:t/>
            </a:r>
            <a:br>
              <a:rPr lang="ru-RU" sz="1600" i="1" dirty="0">
                <a:solidFill>
                  <a:schemeClr val="tx1"/>
                </a:solidFill>
                <a:latin typeface="Times New Roman" panose="02020603050405020304" pitchFamily="18" charset="0"/>
                <a:cs typeface="Times New Roman" panose="02020603050405020304" pitchFamily="18" charset="0"/>
              </a:rPr>
            </a:br>
            <a:r>
              <a:rPr lang="ru-RU" sz="1600" i="1" dirty="0" smtClean="0">
                <a:solidFill>
                  <a:schemeClr val="tx1"/>
                </a:solidFill>
                <a:latin typeface="Times New Roman" panose="02020603050405020304" pitchFamily="18" charset="0"/>
                <a:cs typeface="Times New Roman" panose="02020603050405020304" pitchFamily="18" charset="0"/>
              </a:rPr>
              <a:t/>
            </a:r>
            <a:br>
              <a:rPr lang="ru-RU" sz="1600" i="1" dirty="0" smtClean="0">
                <a:solidFill>
                  <a:schemeClr val="tx1"/>
                </a:solidFill>
                <a:latin typeface="Times New Roman" panose="02020603050405020304" pitchFamily="18" charset="0"/>
                <a:cs typeface="Times New Roman" panose="02020603050405020304" pitchFamily="18" charset="0"/>
              </a:rPr>
            </a:br>
            <a:r>
              <a:rPr lang="ru-RU" sz="1600" i="1" dirty="0">
                <a:solidFill>
                  <a:schemeClr val="tx1"/>
                </a:solidFill>
                <a:latin typeface="Times New Roman" panose="02020603050405020304" pitchFamily="18" charset="0"/>
                <a:cs typeface="Times New Roman" panose="02020603050405020304" pitchFamily="18" charset="0"/>
              </a:rPr>
              <a:t/>
            </a:r>
            <a:br>
              <a:rPr lang="ru-RU" sz="1600" i="1" dirty="0">
                <a:solidFill>
                  <a:schemeClr val="tx1"/>
                </a:solidFill>
                <a:latin typeface="Times New Roman" panose="02020603050405020304" pitchFamily="18" charset="0"/>
                <a:cs typeface="Times New Roman" panose="02020603050405020304" pitchFamily="18" charset="0"/>
              </a:rPr>
            </a:br>
            <a:r>
              <a:rPr lang="ru-RU" sz="1600" i="1" dirty="0" smtClean="0">
                <a:solidFill>
                  <a:schemeClr val="tx1"/>
                </a:solidFill>
                <a:latin typeface="Times New Roman" panose="02020603050405020304" pitchFamily="18" charset="0"/>
                <a:cs typeface="Times New Roman" panose="02020603050405020304" pitchFamily="18" charset="0"/>
              </a:rPr>
              <a:t/>
            </a:r>
            <a:br>
              <a:rPr lang="ru-RU" sz="1600" i="1" dirty="0" smtClean="0">
                <a:solidFill>
                  <a:schemeClr val="tx1"/>
                </a:solidFill>
                <a:latin typeface="Times New Roman" panose="02020603050405020304" pitchFamily="18" charset="0"/>
                <a:cs typeface="Times New Roman" panose="02020603050405020304" pitchFamily="18" charset="0"/>
              </a:rPr>
            </a:br>
            <a:r>
              <a:rPr lang="ru-RU" sz="1600" i="1" dirty="0">
                <a:solidFill>
                  <a:schemeClr val="tx1"/>
                </a:solidFill>
                <a:latin typeface="Times New Roman" panose="02020603050405020304" pitchFamily="18" charset="0"/>
                <a:cs typeface="Times New Roman" panose="02020603050405020304" pitchFamily="18" charset="0"/>
              </a:rPr>
              <a:t/>
            </a:r>
            <a:br>
              <a:rPr lang="ru-RU" sz="1600" i="1" dirty="0">
                <a:solidFill>
                  <a:schemeClr val="tx1"/>
                </a:solidFill>
                <a:latin typeface="Times New Roman" panose="02020603050405020304" pitchFamily="18" charset="0"/>
                <a:cs typeface="Times New Roman" panose="02020603050405020304" pitchFamily="18" charset="0"/>
              </a:rPr>
            </a:br>
            <a:r>
              <a:rPr lang="ru-RU" sz="1600" i="1" dirty="0" smtClean="0">
                <a:solidFill>
                  <a:schemeClr val="tx1"/>
                </a:solidFill>
                <a:latin typeface="Times New Roman" panose="02020603050405020304" pitchFamily="18" charset="0"/>
                <a:cs typeface="Times New Roman" panose="02020603050405020304" pitchFamily="18" charset="0"/>
              </a:rPr>
              <a:t/>
            </a:r>
            <a:br>
              <a:rPr lang="ru-RU" sz="1600" i="1" dirty="0" smtClean="0">
                <a:solidFill>
                  <a:schemeClr val="tx1"/>
                </a:solidFill>
                <a:latin typeface="Times New Roman" panose="02020603050405020304" pitchFamily="18" charset="0"/>
                <a:cs typeface="Times New Roman" panose="02020603050405020304" pitchFamily="18" charset="0"/>
              </a:rPr>
            </a:br>
            <a:r>
              <a:rPr lang="ru-RU" sz="1600" i="1" dirty="0" smtClean="0">
                <a:solidFill>
                  <a:schemeClr val="tx1"/>
                </a:solidFill>
                <a:latin typeface="Times New Roman" panose="02020603050405020304" pitchFamily="18" charset="0"/>
                <a:cs typeface="Times New Roman" panose="02020603050405020304" pitchFamily="18" charset="0"/>
              </a:rPr>
              <a:t/>
            </a:r>
            <a:br>
              <a:rPr lang="ru-RU" sz="1600" i="1" dirty="0" smtClean="0">
                <a:solidFill>
                  <a:schemeClr val="tx1"/>
                </a:solidFill>
                <a:latin typeface="Times New Roman" panose="02020603050405020304" pitchFamily="18" charset="0"/>
                <a:cs typeface="Times New Roman" panose="02020603050405020304" pitchFamily="18" charset="0"/>
              </a:rPr>
            </a:br>
            <a:endParaRPr lang="ru-RU" dirty="0"/>
          </a:p>
        </p:txBody>
      </p:sp>
      <p:pic>
        <p:nvPicPr>
          <p:cNvPr id="4" name="Объект 3" descr="https://www.maam.ru/upload/blogs/detsad-319976-1461696667.jpg"/>
          <p:cNvPicPr>
            <a:picLocks noGrp="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655570" y="2865121"/>
            <a:ext cx="4871470" cy="3477156"/>
          </a:xfrm>
          <a:prstGeom prst="rect">
            <a:avLst/>
          </a:prstGeom>
          <a:ln>
            <a:noFill/>
          </a:ln>
          <a:effectLst>
            <a:softEdge rad="112500"/>
          </a:effectLst>
        </p:spPr>
      </p:pic>
      <p:pic>
        <p:nvPicPr>
          <p:cNvPr id="6" name="Рисунок 5" descr="Презентация к уроку по обществознанию на тему: &quot;Охранять при"/>
          <p:cNvPicPr/>
          <p:nvPr/>
        </p:nvPicPr>
        <p:blipFill rotWithShape="1">
          <a:blip r:embed="rId3">
            <a:extLst>
              <a:ext uri="{28A0092B-C50C-407E-A947-70E740481C1C}">
                <a14:useLocalDpi xmlns:a14="http://schemas.microsoft.com/office/drawing/2010/main" val="0"/>
              </a:ext>
            </a:extLst>
          </a:blip>
          <a:srcRect b="4646"/>
          <a:stretch/>
        </p:blipFill>
        <p:spPr bwMode="auto">
          <a:xfrm>
            <a:off x="5527040" y="2628900"/>
            <a:ext cx="4389120" cy="3713376"/>
          </a:xfrm>
          <a:prstGeom prst="rect">
            <a:avLst/>
          </a:prstGeom>
          <a:ln>
            <a:noFill/>
          </a:ln>
          <a:effectLst>
            <a:softEdge rad="112500"/>
          </a:effectLst>
          <a:extLst>
            <a:ext uri="{53640926-AAD7-44D8-BBD7-CCE9431645EC}">
              <a14:shadowObscured xmlns:a14="http://schemas.microsoft.com/office/drawing/2010/main"/>
            </a:ext>
          </a:extLst>
        </p:spPr>
      </p:pic>
    </p:spTree>
    <p:extLst>
      <p:ext uri="{BB962C8B-B14F-4D97-AF65-F5344CB8AC3E}">
        <p14:creationId xmlns:p14="http://schemas.microsoft.com/office/powerpoint/2010/main" val="343761852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42900" y="609600"/>
            <a:ext cx="9124950" cy="1320800"/>
          </a:xfrm>
          <a:solidFill>
            <a:schemeClr val="accent2">
              <a:lumMod val="40000"/>
              <a:lumOff val="60000"/>
            </a:schemeClr>
          </a:solidFill>
          <a:ln>
            <a:solidFill>
              <a:schemeClr val="accent2"/>
            </a:solidFill>
          </a:ln>
        </p:spPr>
        <p:txBody>
          <a:bodyPr>
            <a:normAutofit/>
          </a:bodyPr>
          <a:lstStyle/>
          <a:p>
            <a:r>
              <a:rPr lang="ru-RU" sz="1400" smtClean="0">
                <a:solidFill>
                  <a:schemeClr val="tx1"/>
                </a:solidFill>
                <a:latin typeface="Times New Roman" pitchFamily="18" charset="0"/>
                <a:cs typeface="Times New Roman" pitchFamily="18" charset="0"/>
              </a:rPr>
              <a:t>Организовали акцию: «Мой дом - моя планета» - чистота окружающей среды это важная составляющая здоровья человека и всего живого на земле. Первым делом занялись решением проблемной ситуации, что нужно делать, чтобы стало меньше мусора на улицах города. Был организован экологический десант «А у нас во дворе». С сестрой рисовали листовки к пословицам и поговоркам и раздавали жильцам нашего дома. Устроили фотосессию на тропе.</a:t>
            </a:r>
            <a:endParaRPr lang="ru-RU" sz="1400" dirty="0">
              <a:solidFill>
                <a:schemeClr val="tx1"/>
              </a:solidFill>
              <a:latin typeface="Times New Roman" pitchFamily="18" charset="0"/>
              <a:cs typeface="Times New Roman" pitchFamily="18" charset="0"/>
            </a:endParaRPr>
          </a:p>
        </p:txBody>
      </p:sp>
      <p:pic>
        <p:nvPicPr>
          <p:cNvPr id="4" name="Объект 3" descr="https://pt-zapovednik.ru/wp-content/uploads/2016/10/IMG_4079.jpg"/>
          <p:cNvPicPr>
            <a:picLocks noGrp="1"/>
          </p:cNvPicPr>
          <p:nvPr>
            <p:ph idx="1"/>
          </p:nvPr>
        </p:nvPicPr>
        <p:blipFill>
          <a:blip r:embed="rId2" cstate="print">
            <a:extLst>
              <a:ext uri="{28A0092B-C50C-407E-A947-70E740481C1C}">
                <a14:useLocalDpi xmlns:a14="http://schemas.microsoft.com/office/drawing/2010/main" val="0"/>
              </a:ext>
            </a:extLst>
          </a:blip>
          <a:srcRect/>
          <a:stretch>
            <a:fillRect/>
          </a:stretch>
        </p:blipFill>
        <p:spPr bwMode="auto">
          <a:xfrm>
            <a:off x="503860" y="3619500"/>
            <a:ext cx="2315540" cy="2400300"/>
          </a:xfrm>
          <a:prstGeom prst="rect">
            <a:avLst/>
          </a:prstGeom>
          <a:noFill/>
          <a:ln>
            <a:noFill/>
          </a:ln>
        </p:spPr>
      </p:pic>
      <p:pic>
        <p:nvPicPr>
          <p:cNvPr id="5" name="Рисунок 4" descr="https://avatars.mds.yandex.net/get-zen_doc/163667/pub_5beb43740d576b00a9fcf577_5beb488957c26000aedc2ca5/scale_1200"/>
          <p:cNvPicPr/>
          <p:nvPr/>
        </p:nvPicPr>
        <p:blipFill>
          <a:blip r:embed="rId3">
            <a:extLst>
              <a:ext uri="{28A0092B-C50C-407E-A947-70E740481C1C}">
                <a14:useLocalDpi xmlns:a14="http://schemas.microsoft.com/office/drawing/2010/main" val="0"/>
              </a:ext>
            </a:extLst>
          </a:blip>
          <a:srcRect/>
          <a:stretch>
            <a:fillRect/>
          </a:stretch>
        </p:blipFill>
        <p:spPr bwMode="auto">
          <a:xfrm>
            <a:off x="7029450" y="3619500"/>
            <a:ext cx="2686050" cy="2400300"/>
          </a:xfrm>
          <a:prstGeom prst="rect">
            <a:avLst/>
          </a:prstGeom>
          <a:noFill/>
          <a:ln>
            <a:noFill/>
          </a:ln>
        </p:spPr>
      </p:pic>
      <p:sp>
        <p:nvSpPr>
          <p:cNvPr id="7" name="Лента лицом вниз 6"/>
          <p:cNvSpPr/>
          <p:nvPr/>
        </p:nvSpPr>
        <p:spPr>
          <a:xfrm>
            <a:off x="1104900" y="2095500"/>
            <a:ext cx="7791450" cy="1009650"/>
          </a:xfrm>
          <a:prstGeom prst="ribbon">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ru-RU" sz="1400" dirty="0" smtClean="0">
                <a:ln w="17780" cmpd="sng">
                  <a:solidFill>
                    <a:srgbClr val="FFFFFF"/>
                  </a:solidFill>
                  <a:prstDash val="solid"/>
                  <a:miter lim="800000"/>
                </a:ln>
                <a:solidFill>
                  <a:schemeClr val="tx1"/>
                </a:solidFill>
                <a:effectLst/>
                <a:latin typeface="Times New Roman" pitchFamily="18" charset="0"/>
                <a:cs typeface="Times New Roman" pitchFamily="18" charset="0"/>
              </a:rPr>
              <a:t>Убирали всем двором</a:t>
            </a:r>
            <a:endParaRPr lang="ru-RU" sz="1400" dirty="0">
              <a:ln w="17780" cmpd="sng">
                <a:solidFill>
                  <a:srgbClr val="FFFFFF"/>
                </a:solidFill>
                <a:prstDash val="solid"/>
                <a:miter lim="800000"/>
              </a:ln>
              <a:solidFill>
                <a:schemeClr val="tx1"/>
              </a:solidFill>
              <a:effectLst/>
              <a:latin typeface="Times New Roman" pitchFamily="18" charset="0"/>
              <a:cs typeface="Times New Roman" pitchFamily="18" charset="0"/>
            </a:endParaRPr>
          </a:p>
        </p:txBody>
      </p:sp>
      <p:pic>
        <p:nvPicPr>
          <p:cNvPr id="6" name="Рисунок 5" descr="https://s.06153.com.ua/section/newsIcon/upload/images/news/icon/000/000/660/_14550088611_592452b3e370c.jpg"/>
          <p:cNvPicPr/>
          <p:nvPr/>
        </p:nvPicPr>
        <p:blipFill>
          <a:blip r:embed="rId4">
            <a:extLst>
              <a:ext uri="{28A0092B-C50C-407E-A947-70E740481C1C}">
                <a14:useLocalDpi xmlns:a14="http://schemas.microsoft.com/office/drawing/2010/main" val="0"/>
              </a:ext>
            </a:extLst>
          </a:blip>
          <a:srcRect/>
          <a:stretch>
            <a:fillRect/>
          </a:stretch>
        </p:blipFill>
        <p:spPr bwMode="auto">
          <a:xfrm>
            <a:off x="3543300" y="3619500"/>
            <a:ext cx="2686049" cy="2400300"/>
          </a:xfrm>
          <a:prstGeom prst="rect">
            <a:avLst/>
          </a:prstGeom>
          <a:noFill/>
          <a:ln>
            <a:noFill/>
          </a:ln>
        </p:spPr>
      </p:pic>
    </p:spTree>
    <p:extLst>
      <p:ext uri="{BB962C8B-B14F-4D97-AF65-F5344CB8AC3E}">
        <p14:creationId xmlns:p14="http://schemas.microsoft.com/office/powerpoint/2010/main" val="109717078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1" y="1"/>
            <a:ext cx="10154652" cy="6858000"/>
          </a:xfrm>
          <a:solidFill>
            <a:schemeClr val="accent2">
              <a:lumMod val="40000"/>
              <a:lumOff val="60000"/>
            </a:schemeClr>
          </a:solidFill>
        </p:spPr>
        <p:txBody>
          <a:bodyPr/>
          <a:lstStyle/>
          <a:p>
            <a:pPr marL="0" indent="0" algn="ctr">
              <a:buNone/>
            </a:pPr>
            <a:endParaRPr lang="ru-RU" sz="1400" b="1" dirty="0" smtClean="0">
              <a:solidFill>
                <a:schemeClr val="tx1"/>
              </a:solidFill>
              <a:latin typeface="Times New Roman" panose="02020603050405020304" pitchFamily="18" charset="0"/>
              <a:cs typeface="Times New Roman" panose="02020603050405020304" pitchFamily="18" charset="0"/>
            </a:endParaRPr>
          </a:p>
          <a:p>
            <a:pPr marL="0" indent="0" algn="ctr">
              <a:buNone/>
            </a:pPr>
            <a:r>
              <a:rPr lang="ru-RU" sz="1400" b="1" dirty="0" smtClean="0">
                <a:solidFill>
                  <a:schemeClr val="tx1"/>
                </a:solidFill>
                <a:latin typeface="Times New Roman" panose="02020603050405020304" pitchFamily="18" charset="0"/>
                <a:cs typeface="Times New Roman" panose="02020603050405020304" pitchFamily="18" charset="0"/>
              </a:rPr>
              <a:t>Совместные </a:t>
            </a:r>
            <a:r>
              <a:rPr lang="ru-RU" sz="1400" b="1" dirty="0">
                <a:solidFill>
                  <a:schemeClr val="tx1"/>
                </a:solidFill>
                <a:latin typeface="Times New Roman" panose="02020603050405020304" pitchFamily="18" charset="0"/>
                <a:cs typeface="Times New Roman" panose="02020603050405020304" pitchFamily="18" charset="0"/>
              </a:rPr>
              <a:t>рисунки детей и их </a:t>
            </a:r>
            <a:r>
              <a:rPr lang="ru-RU" sz="1400" b="1" dirty="0" smtClean="0">
                <a:solidFill>
                  <a:schemeClr val="tx1"/>
                </a:solidFill>
                <a:latin typeface="Times New Roman" panose="02020603050405020304" pitchFamily="18" charset="0"/>
                <a:cs typeface="Times New Roman" panose="02020603050405020304" pitchFamily="18" charset="0"/>
              </a:rPr>
              <a:t>родителей, победившие в конкурсе</a:t>
            </a:r>
          </a:p>
          <a:p>
            <a:pPr marL="0" indent="0" algn="ctr">
              <a:buNone/>
            </a:pPr>
            <a:r>
              <a:rPr lang="ru-RU" sz="1400" b="1" dirty="0" smtClean="0">
                <a:solidFill>
                  <a:schemeClr val="tx1"/>
                </a:solidFill>
                <a:latin typeface="Times New Roman" panose="02020603050405020304" pitchFamily="18" charset="0"/>
                <a:cs typeface="Times New Roman" panose="02020603050405020304" pitchFamily="18" charset="0"/>
              </a:rPr>
              <a:t>«Сохраним природу вместе - выбор за тобой»</a:t>
            </a:r>
            <a:endParaRPr lang="ru-RU" sz="1400" dirty="0">
              <a:solidFill>
                <a:schemeClr val="tx1"/>
              </a:solidFill>
              <a:latin typeface="Times New Roman" panose="02020603050405020304" pitchFamily="18" charset="0"/>
              <a:cs typeface="Times New Roman" panose="02020603050405020304" pitchFamily="18" charset="0"/>
            </a:endParaRPr>
          </a:p>
          <a:p>
            <a:endParaRPr lang="ru-RU" dirty="0"/>
          </a:p>
        </p:txBody>
      </p:sp>
      <p:pic>
        <p:nvPicPr>
          <p:cNvPr id="4" name="Рисунок 3" descr="http://cinemax-film.ru/qadherim/7698"/>
          <p:cNvPicPr/>
          <p:nvPr/>
        </p:nvPicPr>
        <p:blipFill>
          <a:blip r:embed="rId2" cstate="print"/>
          <a:srcRect/>
          <a:stretch>
            <a:fillRect/>
          </a:stretch>
        </p:blipFill>
        <p:spPr bwMode="auto">
          <a:xfrm>
            <a:off x="362325" y="1396998"/>
            <a:ext cx="2942329" cy="2265077"/>
          </a:xfrm>
          <a:prstGeom prst="rect">
            <a:avLst/>
          </a:prstGeom>
          <a:ln w="19050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p:spPr>
      </p:pic>
      <p:pic>
        <p:nvPicPr>
          <p:cNvPr id="5" name="Рисунок 4" descr="http://shkola3ku.ru/wp-content/uploads/2017/03/17.03_ekologiya.jpeg"/>
          <p:cNvPicPr/>
          <p:nvPr/>
        </p:nvPicPr>
        <p:blipFill>
          <a:blip r:embed="rId3" cstate="print"/>
          <a:srcRect/>
          <a:stretch>
            <a:fillRect/>
          </a:stretch>
        </p:blipFill>
        <p:spPr bwMode="auto">
          <a:xfrm>
            <a:off x="7140652" y="1230296"/>
            <a:ext cx="2764589" cy="2265078"/>
          </a:xfrm>
          <a:prstGeom prst="rect">
            <a:avLst/>
          </a:prstGeom>
          <a:ln w="19050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p:spPr>
      </p:pic>
      <p:pic>
        <p:nvPicPr>
          <p:cNvPr id="6" name="Рисунок 5" descr="https://wiki.soiro.ru/images/%D0%A0%D0%B8%D1%81%D1%83%D0%BD%D0%BE%D0%BA_%D0%AD%D0%BA%D0%BE%D0%BB%D0%BE%D0%B3%D0%B8%D1%87%D0%B5%D1%81%D0%BA%D0%B8%D0%B5_%D1%82%D1%80%D0%BE%D0%BF%D0%B8%D0%BD%D0%BA%D0%B8.jpg"/>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62325" y="4029075"/>
            <a:ext cx="2917020" cy="2385351"/>
          </a:xfrm>
          <a:prstGeom prst="rect">
            <a:avLst/>
          </a:prstGeom>
          <a:ln w="19050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p:spPr>
      </p:pic>
      <p:pic>
        <p:nvPicPr>
          <p:cNvPr id="1026"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837527" y="4259708"/>
            <a:ext cx="3243099" cy="2250252"/>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 name="Рисунок 6" descr="Плакаты о экологии рисунок фото"/>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3807725" y="1842448"/>
            <a:ext cx="2835096" cy="2497540"/>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Tree>
    <p:extLst>
      <p:ext uri="{BB962C8B-B14F-4D97-AF65-F5344CB8AC3E}">
        <p14:creationId xmlns:p14="http://schemas.microsoft.com/office/powerpoint/2010/main" val="140923627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72955" y="330273"/>
            <a:ext cx="9157648" cy="1826073"/>
          </a:xfrm>
          <a:solidFill>
            <a:schemeClr val="accent2">
              <a:lumMod val="40000"/>
              <a:lumOff val="60000"/>
            </a:schemeClr>
          </a:solidFill>
          <a:ln>
            <a:solidFill>
              <a:schemeClr val="accent2"/>
            </a:solidFill>
          </a:ln>
        </p:spPr>
        <p:txBody>
          <a:bodyPr>
            <a:noAutofit/>
          </a:bodyPr>
          <a:lstStyle/>
          <a:p>
            <a:r>
              <a:rPr lang="ru-RU" sz="1400" i="1" dirty="0" smtClean="0">
                <a:solidFill>
                  <a:schemeClr val="tx1"/>
                </a:solidFill>
                <a:latin typeface="Times New Roman" panose="02020603050405020304" pitchFamily="18" charset="0"/>
                <a:cs typeface="Times New Roman" panose="02020603050405020304" pitchFamily="18" charset="0"/>
              </a:rPr>
              <a:t>Акция «Покормите птиц зимой» – изготовление кормушек.</a:t>
            </a:r>
            <a:br>
              <a:rPr lang="ru-RU" sz="1400" i="1" dirty="0" smtClean="0">
                <a:solidFill>
                  <a:schemeClr val="tx1"/>
                </a:solidFill>
                <a:latin typeface="Times New Roman" panose="02020603050405020304" pitchFamily="18" charset="0"/>
                <a:cs typeface="Times New Roman" panose="02020603050405020304" pitchFamily="18" charset="0"/>
              </a:rPr>
            </a:br>
            <a:r>
              <a:rPr lang="ru-RU" sz="1400" dirty="0" smtClean="0">
                <a:solidFill>
                  <a:schemeClr val="tx1"/>
                </a:solidFill>
                <a:latin typeface="Times New Roman" panose="02020603050405020304" pitchFamily="18" charset="0"/>
                <a:cs typeface="Times New Roman" panose="02020603050405020304" pitchFamily="18" charset="0"/>
              </a:rPr>
              <a:t>Почему </a:t>
            </a:r>
            <a:r>
              <a:rPr lang="ru-RU" sz="1400" dirty="0">
                <a:solidFill>
                  <a:schemeClr val="tx1"/>
                </a:solidFill>
                <a:latin typeface="Times New Roman" panose="02020603050405020304" pitchFamily="18" charset="0"/>
                <a:cs typeface="Times New Roman" panose="02020603050405020304" pitchFamily="18" charset="0"/>
              </a:rPr>
              <a:t>мы решили этот этап проекта проводить зимой? Потому </a:t>
            </a:r>
            <a:r>
              <a:rPr lang="ru-RU" sz="1400" dirty="0" smtClean="0">
                <a:solidFill>
                  <a:schemeClr val="tx1"/>
                </a:solidFill>
                <a:latin typeface="Times New Roman" panose="02020603050405020304" pitchFamily="18" charset="0"/>
                <a:cs typeface="Times New Roman" panose="02020603050405020304" pitchFamily="18" charset="0"/>
              </a:rPr>
              <a:t>что именно </a:t>
            </a:r>
            <a:r>
              <a:rPr lang="ru-RU" sz="1400" dirty="0">
                <a:solidFill>
                  <a:schemeClr val="tx1"/>
                </a:solidFill>
                <a:latin typeface="Times New Roman" panose="02020603050405020304" pitchFamily="18" charset="0"/>
                <a:cs typeface="Times New Roman" panose="02020603050405020304" pitchFamily="18" charset="0"/>
              </a:rPr>
              <a:t>в это время года зимующие птицы особенно нуждаются в </a:t>
            </a:r>
            <a:r>
              <a:rPr lang="ru-RU" sz="1400" dirty="0" smtClean="0">
                <a:solidFill>
                  <a:schemeClr val="tx1"/>
                </a:solidFill>
                <a:latin typeface="Times New Roman" panose="02020603050405020304" pitchFamily="18" charset="0"/>
                <a:cs typeface="Times New Roman" panose="02020603050405020304" pitchFamily="18" charset="0"/>
              </a:rPr>
              <a:t>помощи человека</a:t>
            </a:r>
            <a:r>
              <a:rPr lang="ru-RU" sz="1400" dirty="0">
                <a:solidFill>
                  <a:schemeClr val="tx1"/>
                </a:solidFill>
                <a:latin typeface="Times New Roman" panose="02020603050405020304" pitchFamily="18" charset="0"/>
                <a:cs typeface="Times New Roman" panose="02020603050405020304" pitchFamily="18" charset="0"/>
              </a:rPr>
              <a:t>, так как они ощущают острую нехватку еды. А мы </a:t>
            </a:r>
            <a:r>
              <a:rPr lang="ru-RU" sz="1400" dirty="0" smtClean="0">
                <a:solidFill>
                  <a:schemeClr val="tx1"/>
                </a:solidFill>
                <a:latin typeface="Times New Roman" panose="02020603050405020304" pitchFamily="18" charset="0"/>
                <a:cs typeface="Times New Roman" panose="02020603050405020304" pitchFamily="18" charset="0"/>
              </a:rPr>
              <a:t>можем и птицам </a:t>
            </a:r>
            <a:r>
              <a:rPr lang="ru-RU" sz="1400" dirty="0">
                <a:solidFill>
                  <a:schemeClr val="tx1"/>
                </a:solidFill>
                <a:latin typeface="Times New Roman" panose="02020603050405020304" pitchFamily="18" charset="0"/>
                <a:cs typeface="Times New Roman" panose="02020603050405020304" pitchFamily="18" charset="0"/>
              </a:rPr>
              <a:t>помочь и понаблюдать за </a:t>
            </a:r>
            <a:r>
              <a:rPr lang="ru-RU" sz="1400" dirty="0" smtClean="0">
                <a:solidFill>
                  <a:schemeClr val="tx1"/>
                </a:solidFill>
                <a:latin typeface="Times New Roman" panose="02020603050405020304" pitchFamily="18" charset="0"/>
                <a:cs typeface="Times New Roman" panose="02020603050405020304" pitchFamily="18" charset="0"/>
              </a:rPr>
              <a:t>ними. Но </a:t>
            </a:r>
            <a:r>
              <a:rPr lang="ru-RU" sz="1400" dirty="0">
                <a:solidFill>
                  <a:schemeClr val="tx1"/>
                </a:solidFill>
                <a:latin typeface="Times New Roman" panose="02020603050405020304" pitchFamily="18" charset="0"/>
                <a:cs typeface="Times New Roman" panose="02020603050405020304" pitchFamily="18" charset="0"/>
              </a:rPr>
              <a:t>для начала необходимо изготовить кормушки. Этим в </a:t>
            </a:r>
            <a:r>
              <a:rPr lang="ru-RU" sz="1400" dirty="0" smtClean="0">
                <a:solidFill>
                  <a:schemeClr val="tx1"/>
                </a:solidFill>
                <a:latin typeface="Times New Roman" panose="02020603050405020304" pitchFamily="18" charset="0"/>
                <a:cs typeface="Times New Roman" panose="02020603050405020304" pitchFamily="18" charset="0"/>
              </a:rPr>
              <a:t>первую очередь </a:t>
            </a:r>
            <a:r>
              <a:rPr lang="ru-RU" sz="1400" dirty="0">
                <a:solidFill>
                  <a:schemeClr val="tx1"/>
                </a:solidFill>
                <a:latin typeface="Times New Roman" panose="02020603050405020304" pitchFamily="18" charset="0"/>
                <a:cs typeface="Times New Roman" panose="02020603050405020304" pitchFamily="18" charset="0"/>
              </a:rPr>
              <a:t>мы </a:t>
            </a:r>
            <a:r>
              <a:rPr lang="ru-RU" sz="1400" dirty="0" smtClean="0">
                <a:solidFill>
                  <a:schemeClr val="tx1"/>
                </a:solidFill>
                <a:latin typeface="Times New Roman" panose="02020603050405020304" pitchFamily="18" charset="0"/>
                <a:cs typeface="Times New Roman" panose="02020603050405020304" pitchFamily="18" charset="0"/>
              </a:rPr>
              <a:t>и </a:t>
            </a:r>
            <a:r>
              <a:rPr lang="ru-RU" sz="1400" dirty="0">
                <a:solidFill>
                  <a:schemeClr val="tx1"/>
                </a:solidFill>
                <a:latin typeface="Times New Roman" panose="02020603050405020304" pitchFamily="18" charset="0"/>
                <a:cs typeface="Times New Roman" panose="02020603050405020304" pitchFamily="18" charset="0"/>
              </a:rPr>
              <a:t>занялись. Кормушки вырезали из </a:t>
            </a:r>
            <a:r>
              <a:rPr lang="ru-RU" sz="1400" dirty="0" smtClean="0">
                <a:solidFill>
                  <a:schemeClr val="tx1"/>
                </a:solidFill>
                <a:latin typeface="Times New Roman" panose="02020603050405020304" pitchFamily="18" charset="0"/>
                <a:cs typeface="Times New Roman" panose="02020603050405020304" pitchFamily="18" charset="0"/>
              </a:rPr>
              <a:t>пластмассовых бутылок</a:t>
            </a:r>
            <a:r>
              <a:rPr lang="ru-RU" sz="1400" dirty="0">
                <a:solidFill>
                  <a:schemeClr val="tx1"/>
                </a:solidFill>
                <a:latin typeface="Times New Roman" panose="02020603050405020304" pitchFamily="18" charset="0"/>
                <a:cs typeface="Times New Roman" panose="02020603050405020304" pitchFamily="18" charset="0"/>
              </a:rPr>
              <a:t>, </a:t>
            </a:r>
            <a:r>
              <a:rPr lang="ru-RU" sz="1400" dirty="0" smtClean="0">
                <a:solidFill>
                  <a:schemeClr val="tx1"/>
                </a:solidFill>
                <a:latin typeface="Times New Roman" panose="02020603050405020304" pitchFamily="18" charset="0"/>
                <a:cs typeface="Times New Roman" panose="02020603050405020304" pitchFamily="18" charset="0"/>
              </a:rPr>
              <a:t>из картона, фанеры. В кормушки </a:t>
            </a:r>
            <a:r>
              <a:rPr lang="ru-RU" sz="1400" dirty="0">
                <a:solidFill>
                  <a:schemeClr val="tx1"/>
                </a:solidFill>
                <a:latin typeface="Times New Roman" panose="02020603050405020304" pitchFamily="18" charset="0"/>
                <a:cs typeface="Times New Roman" panose="02020603050405020304" pitchFamily="18" charset="0"/>
              </a:rPr>
              <a:t>положили семечек, крупы, хлебных крошек. И стали ждать. </a:t>
            </a:r>
            <a:r>
              <a:rPr lang="ru-RU" sz="1400" dirty="0" smtClean="0">
                <a:solidFill>
                  <a:schemeClr val="tx1"/>
                </a:solidFill>
                <a:latin typeface="Times New Roman" panose="02020603050405020304" pitchFamily="18" charset="0"/>
                <a:cs typeface="Times New Roman" panose="02020603050405020304" pitchFamily="18" charset="0"/>
              </a:rPr>
              <a:t>Первое </a:t>
            </a:r>
            <a:r>
              <a:rPr lang="ru-RU" sz="1400" dirty="0">
                <a:solidFill>
                  <a:schemeClr val="tx1"/>
                </a:solidFill>
                <a:latin typeface="Times New Roman" panose="02020603050405020304" pitchFamily="18" charset="0"/>
                <a:cs typeface="Times New Roman" panose="02020603050405020304" pitchFamily="18" charset="0"/>
              </a:rPr>
              <a:t>время было даже некоторое разочарование, так как ничего </a:t>
            </a:r>
            <a:r>
              <a:rPr lang="ru-RU" sz="1400" dirty="0" smtClean="0">
                <a:solidFill>
                  <a:schemeClr val="tx1"/>
                </a:solidFill>
                <a:latin typeface="Times New Roman" panose="02020603050405020304" pitchFamily="18" charset="0"/>
                <a:cs typeface="Times New Roman" panose="02020603050405020304" pitchFamily="18" charset="0"/>
              </a:rPr>
              <a:t>не происходило</a:t>
            </a:r>
            <a:r>
              <a:rPr lang="ru-RU" sz="1400" dirty="0">
                <a:solidFill>
                  <a:schemeClr val="tx1"/>
                </a:solidFill>
                <a:latin typeface="Times New Roman" panose="02020603050405020304" pitchFamily="18" charset="0"/>
                <a:cs typeface="Times New Roman" panose="02020603050405020304" pitchFamily="18" charset="0"/>
              </a:rPr>
              <a:t>. То есть, конечно, происходило (такой вывод мы делали из </a:t>
            </a:r>
            <a:r>
              <a:rPr lang="ru-RU" sz="1400" dirty="0" smtClean="0">
                <a:solidFill>
                  <a:schemeClr val="tx1"/>
                </a:solidFill>
                <a:latin typeface="Times New Roman" panose="02020603050405020304" pitchFamily="18" charset="0"/>
                <a:cs typeface="Times New Roman" panose="02020603050405020304" pitchFamily="18" charset="0"/>
              </a:rPr>
              <a:t>того, что </a:t>
            </a:r>
            <a:r>
              <a:rPr lang="ru-RU" sz="1400" dirty="0">
                <a:solidFill>
                  <a:schemeClr val="tx1"/>
                </a:solidFill>
                <a:latin typeface="Times New Roman" panose="02020603050405020304" pitchFamily="18" charset="0"/>
                <a:cs typeface="Times New Roman" panose="02020603050405020304" pitchFamily="18" charset="0"/>
              </a:rPr>
              <a:t>по утрам обнаруживали пустые кормушки), но мы с детьми не </a:t>
            </a:r>
            <a:r>
              <a:rPr lang="ru-RU" sz="1400" dirty="0" smtClean="0">
                <a:solidFill>
                  <a:schemeClr val="tx1"/>
                </a:solidFill>
                <a:latin typeface="Times New Roman" panose="02020603050405020304" pitchFamily="18" charset="0"/>
                <a:cs typeface="Times New Roman" panose="02020603050405020304" pitchFamily="18" charset="0"/>
              </a:rPr>
              <a:t>видели птиц </a:t>
            </a:r>
            <a:r>
              <a:rPr lang="ru-RU" sz="1400" dirty="0">
                <a:solidFill>
                  <a:schemeClr val="tx1"/>
                </a:solidFill>
                <a:latin typeface="Times New Roman" panose="02020603050405020304" pitchFamily="18" charset="0"/>
                <a:cs typeface="Times New Roman" panose="02020603050405020304" pitchFamily="18" charset="0"/>
              </a:rPr>
              <a:t>на кормушке. </a:t>
            </a:r>
            <a:r>
              <a:rPr lang="ru-RU" sz="1400" dirty="0" smtClean="0">
                <a:solidFill>
                  <a:schemeClr val="tx1"/>
                </a:solidFill>
                <a:latin typeface="Times New Roman" panose="02020603050405020304" pitchFamily="18" charset="0"/>
                <a:cs typeface="Times New Roman" panose="02020603050405020304" pitchFamily="18" charset="0"/>
              </a:rPr>
              <a:t>Это говорит о том, что птицы боятся людей, не доверяют.</a:t>
            </a:r>
            <a:endParaRPr lang="ru-RU" sz="1400" dirty="0">
              <a:solidFill>
                <a:schemeClr val="tx1"/>
              </a:solidFill>
              <a:latin typeface="Times New Roman" panose="02020603050405020304" pitchFamily="18" charset="0"/>
              <a:cs typeface="Times New Roman" panose="02020603050405020304" pitchFamily="18" charset="0"/>
            </a:endParaRPr>
          </a:p>
        </p:txBody>
      </p:sp>
      <p:pic>
        <p:nvPicPr>
          <p:cNvPr id="13" name="Рисунок 12" descr="http://musyrm-urmary.lbihost.ru/wp-content/uploads/sites/288/2019/01/5.jpg"/>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209520" y="3308094"/>
            <a:ext cx="2946463" cy="1990967"/>
          </a:xfrm>
          <a:prstGeom prst="ellipse">
            <a:avLst/>
          </a:prstGeom>
          <a:ln>
            <a:noFill/>
          </a:ln>
          <a:effectLst>
            <a:softEdge rad="112500"/>
          </a:effectLst>
        </p:spPr>
      </p:pic>
      <p:pic>
        <p:nvPicPr>
          <p:cNvPr id="14" name="Содержимое 6" descr="P1060044.JPG"/>
          <p:cNvPicPr>
            <a:picLocks noGrp="1" noChangeAspect="1"/>
          </p:cNvPicPr>
          <p:nvPr>
            <p:ph idx="1"/>
          </p:nvPr>
        </p:nvPicPr>
        <p:blipFill>
          <a:blip r:embed="rId3" cstate="print"/>
          <a:stretch>
            <a:fillRect/>
          </a:stretch>
        </p:blipFill>
        <p:spPr>
          <a:xfrm>
            <a:off x="635908" y="2292823"/>
            <a:ext cx="2521778" cy="1681186"/>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scene3d>
            <a:camera prst="isometricOffAxis1Right"/>
            <a:lightRig rig="threePt" dir="t"/>
          </a:scene3d>
        </p:spPr>
      </p:pic>
      <p:pic>
        <p:nvPicPr>
          <p:cNvPr id="15" name="Рисунок 14" descr="https://melkie.net/wp-content/uploads/2017/10/malyshi-kormyat-ptic.jpg"/>
          <p:cNvPicPr/>
          <p:nvPr/>
        </p:nvPicPr>
        <p:blipFill>
          <a:blip r:embed="rId4">
            <a:extLst>
              <a:ext uri="{28A0092B-C50C-407E-A947-70E740481C1C}">
                <a14:useLocalDpi xmlns:a14="http://schemas.microsoft.com/office/drawing/2010/main" val="0"/>
              </a:ext>
            </a:extLst>
          </a:blip>
          <a:srcRect/>
          <a:stretch>
            <a:fillRect/>
          </a:stretch>
        </p:blipFill>
        <p:spPr bwMode="auto">
          <a:xfrm>
            <a:off x="6395563" y="2388358"/>
            <a:ext cx="3157870" cy="1839472"/>
          </a:xfrm>
          <a:prstGeom prst="rect">
            <a:avLst/>
          </a:prstGeom>
          <a:noFill/>
          <a:ln>
            <a:noFill/>
          </a:ln>
        </p:spPr>
      </p:pic>
      <p:pic>
        <p:nvPicPr>
          <p:cNvPr id="16" name="Рисунок 15" descr="https://www.maam.ru/upload/blogs/886ce85243c3bfd4abc22a9a283435a9.jpg.jpg"/>
          <p:cNvPicPr/>
          <p:nvPr/>
        </p:nvPicPr>
        <p:blipFill rotWithShape="1">
          <a:blip r:embed="rId5">
            <a:extLst>
              <a:ext uri="{28A0092B-C50C-407E-A947-70E740481C1C}">
                <a14:useLocalDpi xmlns:a14="http://schemas.microsoft.com/office/drawing/2010/main" val="0"/>
              </a:ext>
            </a:extLst>
          </a:blip>
          <a:srcRect r="30576" b="33423"/>
          <a:stretch/>
        </p:blipFill>
        <p:spPr bwMode="auto">
          <a:xfrm>
            <a:off x="6155983" y="4509047"/>
            <a:ext cx="2578584" cy="1774209"/>
          </a:xfrm>
          <a:prstGeom prst="rect">
            <a:avLst/>
          </a:prstGeom>
          <a:noFill/>
          <a:ln>
            <a:noFill/>
          </a:ln>
          <a:extLst>
            <a:ext uri="{53640926-AAD7-44D8-BBD7-CCE9431645EC}">
              <a14:shadowObscured xmlns:a14="http://schemas.microsoft.com/office/drawing/2010/main"/>
            </a:ext>
          </a:extLst>
        </p:spPr>
      </p:pic>
      <p:pic>
        <p:nvPicPr>
          <p:cNvPr id="17" name="Рисунок 16" descr="https://polyana-topolek.ucoz.ru/SAM_7739.jpg"/>
          <p:cNvPicPr/>
          <p:nvPr/>
        </p:nvPicPr>
        <p:blipFill rotWithShape="1">
          <a:blip r:embed="rId6" cstate="print">
            <a:extLst>
              <a:ext uri="{28A0092B-C50C-407E-A947-70E740481C1C}">
                <a14:useLocalDpi xmlns:a14="http://schemas.microsoft.com/office/drawing/2010/main" val="0"/>
              </a:ext>
            </a:extLst>
          </a:blip>
          <a:srcRect r="36694" b="20968"/>
          <a:stretch/>
        </p:blipFill>
        <p:spPr bwMode="auto">
          <a:xfrm>
            <a:off x="1010260" y="4509047"/>
            <a:ext cx="2199259" cy="1774209"/>
          </a:xfrm>
          <a:prstGeom prst="rect">
            <a:avLst/>
          </a:prstGeom>
          <a:noFill/>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421610343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Заголовок 6"/>
          <p:cNvSpPr>
            <a:spLocks noGrp="1"/>
          </p:cNvSpPr>
          <p:nvPr>
            <p:ph type="title"/>
          </p:nvPr>
        </p:nvSpPr>
        <p:spPr>
          <a:xfrm>
            <a:off x="268166" y="383287"/>
            <a:ext cx="9871514" cy="949839"/>
          </a:xfrm>
          <a:prstGeom prst="rect">
            <a:avLst/>
          </a:prstGeom>
          <a:solidFill>
            <a:schemeClr val="accent2">
              <a:lumMod val="40000"/>
              <a:lumOff val="60000"/>
            </a:schemeClr>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ru-RU" sz="1400" dirty="0">
                <a:solidFill>
                  <a:schemeClr val="tx1"/>
                </a:solidFill>
                <a:latin typeface="Times New Roman" panose="02020603050405020304" pitchFamily="18" charset="0"/>
                <a:cs typeface="Times New Roman" panose="02020603050405020304" pitchFamily="18" charset="0"/>
              </a:rPr>
              <a:t>В группе тоже проходили разные мероприятия. Инсценировали рассказ Виталия Бианки «Птичьи разговоры зимой». Рисовали рисунки «Поможем птицам зимой</a:t>
            </a:r>
            <a:r>
              <a:rPr lang="ru-RU" sz="1400" dirty="0" smtClean="0">
                <a:solidFill>
                  <a:schemeClr val="tx1"/>
                </a:solidFill>
                <a:latin typeface="Times New Roman" panose="02020603050405020304" pitchFamily="18" charset="0"/>
                <a:cs typeface="Times New Roman" panose="02020603050405020304" pitchFamily="18" charset="0"/>
              </a:rPr>
              <a:t>». Конструировали домики и кормушки для птиц. Создавали альбомы.</a:t>
            </a:r>
            <a:endParaRPr lang="ru-RU" sz="1400" dirty="0">
              <a:solidFill>
                <a:schemeClr val="tx1"/>
              </a:solidFill>
              <a:latin typeface="Times New Roman" panose="02020603050405020304" pitchFamily="18" charset="0"/>
              <a:cs typeface="Times New Roman" panose="02020603050405020304" pitchFamily="18" charset="0"/>
            </a:endParaRPr>
          </a:p>
        </p:txBody>
      </p:sp>
      <p:pic>
        <p:nvPicPr>
          <p:cNvPr id="9" name="Объект 8"/>
          <p:cNvPicPr>
            <a:picLocks noGrp="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57707" y="1427117"/>
            <a:ext cx="2365453" cy="2365453"/>
          </a:xfrm>
          <a:prstGeom prst="rect">
            <a:avLst/>
          </a:prstGeom>
          <a:noFill/>
        </p:spPr>
      </p:pic>
      <p:pic>
        <p:nvPicPr>
          <p:cNvPr id="10" name="Объект 3" descr="https://www.maam.ru/upload/blogs/detsad-319976-1461693609.jpg"/>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512828" y="2535364"/>
            <a:ext cx="1760561" cy="1942162"/>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11" name="Рисунок 10" descr="Юный эколог рисунок 1 фото"/>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450846" y="1690544"/>
            <a:ext cx="2310358" cy="1671168"/>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6" name="Рисунок 5" descr="https://cs1.clodo.ru/v1/CLODO_d91c9134e75c9ddda296d624614f75d0/upload-9757a5486dd072a4bf22fa412c77a612/iblock/2ed/85.jpeg"/>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8854241" y="1690544"/>
            <a:ext cx="2612895" cy="1914556"/>
          </a:xfrm>
          <a:prstGeom prst="rect">
            <a:avLst/>
          </a:prstGeom>
          <a:noFill/>
          <a:ln>
            <a:noFill/>
          </a:ln>
        </p:spPr>
      </p:pic>
      <p:pic>
        <p:nvPicPr>
          <p:cNvPr id="8" name="Рисунок 7" descr="https://www.maam.ru/images/users/photos/medium/330b23fd2c46bbfd67115040ee4e85ad.jpg"/>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739519" y="3357867"/>
            <a:ext cx="1860744" cy="1596417"/>
          </a:xfrm>
          <a:prstGeom prst="rect">
            <a:avLst/>
          </a:prstGeom>
          <a:noFill/>
          <a:ln>
            <a:noFill/>
          </a:ln>
        </p:spPr>
      </p:pic>
      <p:pic>
        <p:nvPicPr>
          <p:cNvPr id="12" name="Рисунок 11" descr="http://unnaturalist.ru/images/club/gallery/213.jpg"/>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378623" y="4393758"/>
            <a:ext cx="2144537" cy="2050864"/>
          </a:xfrm>
          <a:prstGeom prst="rect">
            <a:avLst/>
          </a:prstGeom>
          <a:noFill/>
          <a:ln>
            <a:noFill/>
          </a:ln>
        </p:spPr>
      </p:pic>
      <p:pic>
        <p:nvPicPr>
          <p:cNvPr id="13" name="Рисунок 12" descr="https://ds05.infourok.ru/uploads/ex/091b/00094462-8ab8a2a0/hello_html_6b4be3cf.jpg"/>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2413846" y="4901314"/>
            <a:ext cx="2507313" cy="1582331"/>
          </a:xfrm>
          <a:prstGeom prst="rect">
            <a:avLst/>
          </a:prstGeom>
          <a:noFill/>
          <a:ln>
            <a:noFill/>
          </a:ln>
        </p:spPr>
      </p:pic>
      <p:pic>
        <p:nvPicPr>
          <p:cNvPr id="14" name="Рисунок 13" descr="https://ds05.infourok.ru/uploads/ex/091b/00094462-8ab8a2a0/hello_html_28547ec.jpg"/>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4119916" y="1515700"/>
            <a:ext cx="2168014" cy="1484749"/>
          </a:xfrm>
          <a:prstGeom prst="rect">
            <a:avLst/>
          </a:prstGeom>
          <a:noFill/>
          <a:ln>
            <a:noFill/>
          </a:ln>
        </p:spPr>
      </p:pic>
      <p:pic>
        <p:nvPicPr>
          <p:cNvPr id="15" name="Рисунок 14" descr="https://www.maam.ru/upload/blogs/detsad-319976-1461698369.jpg"/>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7408105" y="3719130"/>
            <a:ext cx="1970065" cy="1832107"/>
          </a:xfrm>
          <a:prstGeom prst="roundRect">
            <a:avLst>
              <a:gd name="adj" fmla="val 16667"/>
            </a:avLst>
          </a:prstGeom>
          <a:ln>
            <a:noFill/>
          </a:ln>
          <a:effectLst>
            <a:outerShdw blurRad="76200" dist="38100" dir="7800000" algn="tl" rotWithShape="0">
              <a:srgbClr val="000000">
                <a:alpha val="40000"/>
              </a:srgbClr>
            </a:outerShdw>
          </a:effectLst>
          <a:scene3d>
            <a:camera prst="isometricOffAxis1Right"/>
            <a:lightRig rig="contrasting" dir="t">
              <a:rot lat="0" lon="0" rev="4200000"/>
            </a:lightRig>
          </a:scene3d>
          <a:sp3d prstMaterial="plastic">
            <a:bevelT w="381000" h="114300" prst="relaxedInset"/>
            <a:contourClr>
              <a:srgbClr val="969696"/>
            </a:contourClr>
          </a:sp3d>
        </p:spPr>
      </p:pic>
      <p:pic>
        <p:nvPicPr>
          <p:cNvPr id="16" name="Рисунок 15" descr="https://www.maam.ru/upload/blogs/detsad-319976-1461698320.jpg"/>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5450173" y="5235651"/>
            <a:ext cx="1841587" cy="1622349"/>
          </a:xfrm>
          <a:prstGeom prst="roundRect">
            <a:avLst>
              <a:gd name="adj" fmla="val 16667"/>
            </a:avLst>
          </a:prstGeom>
          <a:ln>
            <a:noFill/>
          </a:ln>
          <a:effectLst>
            <a:outerShdw blurRad="76200" dist="38100" dir="7800000" algn="tl" rotWithShape="0">
              <a:srgbClr val="000000">
                <a:alpha val="40000"/>
              </a:srgbClr>
            </a:outerShdw>
          </a:effectLst>
          <a:scene3d>
            <a:camera prst="isometricOffAxis1Right"/>
            <a:lightRig rig="contrasting" dir="t">
              <a:rot lat="0" lon="0" rev="4200000"/>
            </a:lightRig>
          </a:scene3d>
          <a:sp3d prstMaterial="plastic">
            <a:bevelT w="381000" h="114300" prst="relaxedInset"/>
            <a:contourClr>
              <a:srgbClr val="969696"/>
            </a:contourClr>
          </a:sp3d>
        </p:spPr>
      </p:pic>
      <p:pic>
        <p:nvPicPr>
          <p:cNvPr id="17" name="Рисунок 16" descr="https://www.maam.ru/upload/blogs/detsad-319976-1461693590.jpg"/>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9138230" y="4901314"/>
            <a:ext cx="2328906" cy="1712638"/>
          </a:xfrm>
          <a:prstGeom prst="roundRect">
            <a:avLst>
              <a:gd name="adj" fmla="val 16667"/>
            </a:avLst>
          </a:prstGeom>
          <a:ln>
            <a:noFill/>
          </a:ln>
          <a:effectLst>
            <a:outerShdw blurRad="76200" dist="38100" dir="7800000" algn="tl" rotWithShape="0">
              <a:srgbClr val="000000">
                <a:alpha val="40000"/>
              </a:srgbClr>
            </a:outerShdw>
          </a:effectLst>
          <a:scene3d>
            <a:camera prst="isometricOffAxis1Right"/>
            <a:lightRig rig="contrasting" dir="t">
              <a:rot lat="0" lon="0" rev="4200000"/>
            </a:lightRig>
          </a:scene3d>
          <a:sp3d prstMaterial="plastic">
            <a:bevelT w="381000" h="114300" prst="relaxedInset"/>
            <a:contourClr>
              <a:srgbClr val="969696"/>
            </a:contourClr>
          </a:sp3d>
        </p:spPr>
      </p:pic>
    </p:spTree>
    <p:extLst>
      <p:ext uri="{BB962C8B-B14F-4D97-AF65-F5344CB8AC3E}">
        <p14:creationId xmlns:p14="http://schemas.microsoft.com/office/powerpoint/2010/main" val="3293802198"/>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77334" y="609600"/>
            <a:ext cx="8596668" cy="5600700"/>
          </a:xfrm>
          <a:solidFill>
            <a:schemeClr val="accent2">
              <a:lumMod val="40000"/>
              <a:lumOff val="60000"/>
            </a:schemeClr>
          </a:solidFill>
          <a:ln>
            <a:solidFill>
              <a:schemeClr val="accent2"/>
            </a:solidFill>
          </a:ln>
        </p:spPr>
        <p:txBody>
          <a:bodyPr>
            <a:normAutofit/>
          </a:bodyPr>
          <a:lstStyle/>
          <a:p>
            <a:r>
              <a:rPr lang="ru-RU" sz="1400" dirty="0">
                <a:solidFill>
                  <a:schemeClr val="tx1"/>
                </a:solidFill>
                <a:latin typeface="Times New Roman" pitchFamily="18" charset="0"/>
                <a:cs typeface="Times New Roman" pitchFamily="18" charset="0"/>
              </a:rPr>
              <a:t>В новогодней акции: «Ёлочка - хозяйка леса» -  мы хотели показать, как надо бережно относиться к зелёным друзьям. Мы, с сестрой, учились писать сочинение «Как мы спасали ель», а потом их зачитывали: я, у себя, в группе, а она в классе. </a:t>
            </a:r>
            <a:r>
              <a:rPr lang="ru-RU" sz="1400" dirty="0" smtClean="0">
                <a:solidFill>
                  <a:schemeClr val="tx1"/>
                </a:solidFill>
                <a:latin typeface="Times New Roman" pitchFamily="18" charset="0"/>
                <a:cs typeface="Times New Roman" pitchFamily="18" charset="0"/>
              </a:rPr>
              <a:t/>
            </a:r>
            <a:br>
              <a:rPr lang="ru-RU" sz="1400" dirty="0" smtClean="0">
                <a:solidFill>
                  <a:schemeClr val="tx1"/>
                </a:solidFill>
                <a:latin typeface="Times New Roman" pitchFamily="18" charset="0"/>
                <a:cs typeface="Times New Roman" pitchFamily="18" charset="0"/>
              </a:rPr>
            </a:br>
            <a:r>
              <a:rPr lang="ru-RU" sz="1400" b="1" dirty="0" smtClean="0">
                <a:solidFill>
                  <a:schemeClr val="tx1"/>
                </a:solidFill>
                <a:latin typeface="Times New Roman" pitchFamily="18" charset="0"/>
                <a:cs typeface="Times New Roman" pitchFamily="18" charset="0"/>
              </a:rPr>
              <a:t>Сказка про ёлочку.</a:t>
            </a:r>
            <a:br>
              <a:rPr lang="ru-RU" sz="1400" b="1" dirty="0" smtClean="0">
                <a:solidFill>
                  <a:schemeClr val="tx1"/>
                </a:solidFill>
                <a:latin typeface="Times New Roman" pitchFamily="18" charset="0"/>
                <a:cs typeface="Times New Roman" pitchFamily="18" charset="0"/>
              </a:rPr>
            </a:br>
            <a:r>
              <a:rPr lang="ru-RU" sz="1400" dirty="0" smtClean="0">
                <a:solidFill>
                  <a:schemeClr val="tx1"/>
                </a:solidFill>
                <a:latin typeface="Times New Roman" pitchFamily="18" charset="0"/>
                <a:cs typeface="Times New Roman" pitchFamily="18" charset="0"/>
              </a:rPr>
              <a:t>В одном лесу жила маленькая ёлочка. В лесу у неё было много друзей: зайчик, лисичка и медвежонок. Зверушки часто играли возле маленькой ёлочки, пели ей весёлые песенки, а она укрывала их от дождика и дарила шишки. Однажды в лесу был сильный ветер и он сломал ёлочку. Все очень огорчились, когда увидели, что ёлочка попала в беду. И друзья решили помочь своему зелёному другу.. Они поправили поломанные веточки и завязали мягкой травкой, каждый поливал её водичкой из ручейка. Скоро  веточки на ёлочке срослись и она опять радовала своих друзей.         </a:t>
            </a:r>
            <a:br>
              <a:rPr lang="ru-RU" sz="1400" dirty="0" smtClean="0">
                <a:solidFill>
                  <a:schemeClr val="tx1"/>
                </a:solidFill>
                <a:latin typeface="Times New Roman" pitchFamily="18" charset="0"/>
                <a:cs typeface="Times New Roman" pitchFamily="18" charset="0"/>
              </a:rPr>
            </a:br>
            <a:r>
              <a:rPr lang="ru-RU" sz="1400" b="1" dirty="0" smtClean="0">
                <a:solidFill>
                  <a:schemeClr val="tx1"/>
                </a:solidFill>
                <a:latin typeface="Times New Roman" pitchFamily="18" charset="0"/>
                <a:cs typeface="Times New Roman" pitchFamily="18" charset="0"/>
              </a:rPr>
              <a:t>Листовки:   </a:t>
            </a:r>
            <a:br>
              <a:rPr lang="ru-RU" sz="1400" b="1" dirty="0" smtClean="0">
                <a:solidFill>
                  <a:schemeClr val="tx1"/>
                </a:solidFill>
                <a:latin typeface="Times New Roman" pitchFamily="18" charset="0"/>
                <a:cs typeface="Times New Roman" pitchFamily="18" charset="0"/>
              </a:rPr>
            </a:br>
            <a:r>
              <a:rPr lang="ru-RU" sz="1400" dirty="0" smtClean="0">
                <a:solidFill>
                  <a:schemeClr val="tx1"/>
                </a:solidFill>
                <a:latin typeface="Times New Roman" pitchFamily="18" charset="0"/>
                <a:cs typeface="Times New Roman" pitchFamily="18" charset="0"/>
              </a:rPr>
              <a:t>Ель – одна из основных хвойных пород лесов.  </a:t>
            </a:r>
            <a:br>
              <a:rPr lang="ru-RU" sz="1400" dirty="0" smtClean="0">
                <a:solidFill>
                  <a:schemeClr val="tx1"/>
                </a:solidFill>
                <a:latin typeface="Times New Roman" pitchFamily="18" charset="0"/>
                <a:cs typeface="Times New Roman" pitchFamily="18" charset="0"/>
              </a:rPr>
            </a:br>
            <a:r>
              <a:rPr lang="ru-RU" sz="1400" dirty="0" smtClean="0">
                <a:solidFill>
                  <a:schemeClr val="tx1"/>
                </a:solidFill>
                <a:latin typeface="Times New Roman" pitchFamily="18" charset="0"/>
                <a:cs typeface="Times New Roman" pitchFamily="18" charset="0"/>
              </a:rPr>
              <a:t>Продолжительность жизни ели – 250 – 300 лет..  </a:t>
            </a:r>
            <a:br>
              <a:rPr lang="ru-RU" sz="1400" dirty="0" smtClean="0">
                <a:solidFill>
                  <a:schemeClr val="tx1"/>
                </a:solidFill>
                <a:latin typeface="Times New Roman" pitchFamily="18" charset="0"/>
                <a:cs typeface="Times New Roman" pitchFamily="18" charset="0"/>
              </a:rPr>
            </a:br>
            <a:r>
              <a:rPr lang="ru-RU" sz="1400" dirty="0" smtClean="0">
                <a:solidFill>
                  <a:schemeClr val="tx1"/>
                </a:solidFill>
                <a:latin typeface="Times New Roman" pitchFamily="18" charset="0"/>
                <a:cs typeface="Times New Roman" pitchFamily="18" charset="0"/>
              </a:rPr>
              <a:t>Возраст новогодних елей – 10 – 15 лет.  </a:t>
            </a:r>
            <a:br>
              <a:rPr lang="ru-RU" sz="1400" dirty="0" smtClean="0">
                <a:solidFill>
                  <a:schemeClr val="tx1"/>
                </a:solidFill>
                <a:latin typeface="Times New Roman" pitchFamily="18" charset="0"/>
                <a:cs typeface="Times New Roman" pitchFamily="18" charset="0"/>
              </a:rPr>
            </a:br>
            <a:r>
              <a:rPr lang="ru-RU" sz="1400" dirty="0" smtClean="0">
                <a:solidFill>
                  <a:schemeClr val="tx1"/>
                </a:solidFill>
                <a:latin typeface="Times New Roman" pitchFamily="18" charset="0"/>
                <a:cs typeface="Times New Roman" pitchFamily="18" charset="0"/>
              </a:rPr>
              <a:t>1 гектар хвойного леса очищает до 50 тонн пыли.  </a:t>
            </a:r>
            <a:br>
              <a:rPr lang="ru-RU" sz="1400" dirty="0" smtClean="0">
                <a:solidFill>
                  <a:schemeClr val="tx1"/>
                </a:solidFill>
                <a:latin typeface="Times New Roman" pitchFamily="18" charset="0"/>
                <a:cs typeface="Times New Roman" pitchFamily="18" charset="0"/>
              </a:rPr>
            </a:br>
            <a:r>
              <a:rPr lang="ru-RU" sz="1400" dirty="0" smtClean="0">
                <a:solidFill>
                  <a:schemeClr val="tx1"/>
                </a:solidFill>
                <a:latin typeface="Times New Roman" pitchFamily="18" charset="0"/>
                <a:cs typeface="Times New Roman" pitchFamily="18" charset="0"/>
              </a:rPr>
              <a:t>По всей России ежегодно предновогодняя распродажа елей составляет более 7 млн. деревьев!!!  </a:t>
            </a:r>
            <a:br>
              <a:rPr lang="ru-RU" sz="1400" dirty="0" smtClean="0">
                <a:solidFill>
                  <a:schemeClr val="tx1"/>
                </a:solidFill>
                <a:latin typeface="Times New Roman" pitchFamily="18" charset="0"/>
                <a:cs typeface="Times New Roman" pitchFamily="18" charset="0"/>
              </a:rPr>
            </a:br>
            <a:r>
              <a:rPr lang="ru-RU" sz="1400" b="1" dirty="0" smtClean="0">
                <a:solidFill>
                  <a:schemeClr val="tx1"/>
                </a:solidFill>
                <a:latin typeface="Times New Roman" pitchFamily="18" charset="0"/>
                <a:cs typeface="Times New Roman" pitchFamily="18" charset="0"/>
              </a:rPr>
              <a:t>Наш призыв:  </a:t>
            </a:r>
            <a:br>
              <a:rPr lang="ru-RU" sz="1400" b="1" dirty="0" smtClean="0">
                <a:solidFill>
                  <a:schemeClr val="tx1"/>
                </a:solidFill>
                <a:latin typeface="Times New Roman" pitchFamily="18" charset="0"/>
                <a:cs typeface="Times New Roman" pitchFamily="18" charset="0"/>
              </a:rPr>
            </a:br>
            <a:r>
              <a:rPr lang="ru-RU" sz="1400" dirty="0" smtClean="0">
                <a:solidFill>
                  <a:schemeClr val="tx1"/>
                </a:solidFill>
                <a:latin typeface="Times New Roman" pitchFamily="18" charset="0"/>
                <a:cs typeface="Times New Roman" pitchFamily="18" charset="0"/>
              </a:rPr>
              <a:t>Новый год. Украшенная ёлка.                                            Не губите, люди, ёлочку в лесу,</a:t>
            </a:r>
            <a:br>
              <a:rPr lang="ru-RU" sz="1400" dirty="0" smtClean="0">
                <a:solidFill>
                  <a:schemeClr val="tx1"/>
                </a:solidFill>
                <a:latin typeface="Times New Roman" pitchFamily="18" charset="0"/>
                <a:cs typeface="Times New Roman" pitchFamily="18" charset="0"/>
              </a:rPr>
            </a:br>
            <a:r>
              <a:rPr lang="ru-RU" sz="1400" dirty="0" smtClean="0">
                <a:solidFill>
                  <a:schemeClr val="tx1"/>
                </a:solidFill>
                <a:latin typeface="Times New Roman" pitchFamily="18" charset="0"/>
                <a:cs typeface="Times New Roman" pitchFamily="18" charset="0"/>
              </a:rPr>
              <a:t>Все смеются, кружатся вокруг.                                          Не губите ёлочку – русскую красу!</a:t>
            </a:r>
            <a:br>
              <a:rPr lang="ru-RU" sz="1400" dirty="0" smtClean="0">
                <a:solidFill>
                  <a:schemeClr val="tx1"/>
                </a:solidFill>
                <a:latin typeface="Times New Roman" pitchFamily="18" charset="0"/>
                <a:cs typeface="Times New Roman" pitchFamily="18" charset="0"/>
              </a:rPr>
            </a:br>
            <a:r>
              <a:rPr lang="ru-RU" sz="1400" dirty="0" smtClean="0">
                <a:solidFill>
                  <a:schemeClr val="tx1"/>
                </a:solidFill>
                <a:latin typeface="Times New Roman" pitchFamily="18" charset="0"/>
                <a:cs typeface="Times New Roman" pitchFamily="18" charset="0"/>
              </a:rPr>
              <a:t>А бедняжка плачет втихомолку –                                      Не рубите вы её ради двух – трёх дней,</a:t>
            </a:r>
            <a:br>
              <a:rPr lang="ru-RU" sz="1400" dirty="0" smtClean="0">
                <a:solidFill>
                  <a:schemeClr val="tx1"/>
                </a:solidFill>
                <a:latin typeface="Times New Roman" pitchFamily="18" charset="0"/>
                <a:cs typeface="Times New Roman" pitchFamily="18" charset="0"/>
              </a:rPr>
            </a:br>
            <a:r>
              <a:rPr lang="ru-RU" sz="1400" dirty="0" smtClean="0">
                <a:solidFill>
                  <a:schemeClr val="tx1"/>
                </a:solidFill>
                <a:latin typeface="Times New Roman" pitchFamily="18" charset="0"/>
                <a:cs typeface="Times New Roman" pitchFamily="18" charset="0"/>
              </a:rPr>
              <a:t>Лишь вчера жила среди подруг.                                         Вам без ёлки праздничной будет веселей!</a:t>
            </a:r>
            <a:br>
              <a:rPr lang="ru-RU" sz="1400" dirty="0" smtClean="0">
                <a:solidFill>
                  <a:schemeClr val="tx1"/>
                </a:solidFill>
                <a:latin typeface="Times New Roman" pitchFamily="18" charset="0"/>
                <a:cs typeface="Times New Roman" pitchFamily="18" charset="0"/>
              </a:rPr>
            </a:br>
            <a:r>
              <a:rPr lang="ru-RU" sz="1400" dirty="0" smtClean="0">
                <a:solidFill>
                  <a:schemeClr val="tx1"/>
                </a:solidFill>
                <a:latin typeface="Times New Roman" pitchFamily="18" charset="0"/>
                <a:cs typeface="Times New Roman" pitchFamily="18" charset="0"/>
              </a:rPr>
              <a:t>Не руби ж красавицу лесную,</a:t>
            </a:r>
            <a:br>
              <a:rPr lang="ru-RU" sz="1400" dirty="0" smtClean="0">
                <a:solidFill>
                  <a:schemeClr val="tx1"/>
                </a:solidFill>
                <a:latin typeface="Times New Roman" pitchFamily="18" charset="0"/>
                <a:cs typeface="Times New Roman" pitchFamily="18" charset="0"/>
              </a:rPr>
            </a:br>
            <a:r>
              <a:rPr lang="ru-RU" sz="1400" dirty="0" smtClean="0">
                <a:solidFill>
                  <a:schemeClr val="tx1"/>
                </a:solidFill>
                <a:latin typeface="Times New Roman" pitchFamily="18" charset="0"/>
                <a:cs typeface="Times New Roman" pitchFamily="18" charset="0"/>
              </a:rPr>
              <a:t>Если ты природе верный друг!</a:t>
            </a:r>
            <a:endParaRPr lang="ru-RU" sz="1400" dirty="0">
              <a:solidFill>
                <a:schemeClr val="tx1"/>
              </a:solidFill>
              <a:latin typeface="Times New Roman" pitchFamily="18" charset="0"/>
              <a:cs typeface="Times New Roman" pitchFamily="18" charset="0"/>
            </a:endParaRPr>
          </a:p>
        </p:txBody>
      </p:sp>
      <p:sp>
        <p:nvSpPr>
          <p:cNvPr id="3" name="Объект 2"/>
          <p:cNvSpPr>
            <a:spLocks noGrp="1"/>
          </p:cNvSpPr>
          <p:nvPr>
            <p:ph idx="1"/>
          </p:nvPr>
        </p:nvSpPr>
        <p:spPr>
          <a:xfrm flipV="1">
            <a:off x="677334" y="1504950"/>
            <a:ext cx="8596668" cy="57151"/>
          </a:xfrm>
        </p:spPr>
        <p:txBody>
          <a:bodyPr>
            <a:normAutofit fontScale="25000" lnSpcReduction="20000"/>
          </a:bodyPr>
          <a:lstStyle/>
          <a:p>
            <a:pPr marL="0" indent="0">
              <a:buNone/>
            </a:pPr>
            <a:r>
              <a:rPr lang="ru-RU" sz="1400" dirty="0" err="1" smtClean="0">
                <a:solidFill>
                  <a:schemeClr val="tx1">
                    <a:lumMod val="95000"/>
                    <a:lumOff val="5000"/>
                  </a:schemeClr>
                </a:solidFill>
                <a:latin typeface="Times New Roman" pitchFamily="18" charset="0"/>
                <a:cs typeface="Times New Roman" pitchFamily="18" charset="0"/>
              </a:rPr>
              <a:t>Ска</a:t>
            </a:r>
            <a:r>
              <a:rPr lang="ru-RU" sz="1400" dirty="0" smtClean="0">
                <a:solidFill>
                  <a:schemeClr val="tx1">
                    <a:lumMod val="95000"/>
                    <a:lumOff val="5000"/>
                  </a:schemeClr>
                </a:solidFill>
                <a:latin typeface="Times New Roman" pitchFamily="18" charset="0"/>
                <a:cs typeface="Times New Roman" pitchFamily="18" charset="0"/>
              </a:rPr>
              <a:t> про </a:t>
            </a:r>
            <a:r>
              <a:rPr lang="ru-RU" sz="1400" dirty="0" err="1" smtClean="0">
                <a:solidFill>
                  <a:schemeClr val="tx1">
                    <a:lumMod val="95000"/>
                    <a:lumOff val="5000"/>
                  </a:schemeClr>
                </a:solidFill>
                <a:latin typeface="Times New Roman" pitchFamily="18" charset="0"/>
                <a:cs typeface="Times New Roman" pitchFamily="18" charset="0"/>
              </a:rPr>
              <a:t>ёлочкузка</a:t>
            </a:r>
            <a:endParaRPr lang="ru-RU" sz="1400" dirty="0">
              <a:solidFill>
                <a:schemeClr val="tx1">
                  <a:lumMod val="95000"/>
                  <a:lumOff val="5000"/>
                </a:schemeClr>
              </a:solidFill>
              <a:latin typeface="Times New Roman" pitchFamily="18" charset="0"/>
              <a:cs typeface="Times New Roman" pitchFamily="18" charset="0"/>
            </a:endParaRPr>
          </a:p>
        </p:txBody>
      </p:sp>
      <p:pic>
        <p:nvPicPr>
          <p:cNvPr id="4" name="Рисунок 3" descr="https://ds02.infourok.ru/uploads/ex/12b0/00083c87-570f9d26/img16.jpg"/>
          <p:cNvPicPr/>
          <p:nvPr/>
        </p:nvPicPr>
        <p:blipFill rotWithShape="1">
          <a:blip r:embed="rId2" cstate="print">
            <a:extLst>
              <a:ext uri="{28A0092B-C50C-407E-A947-70E740481C1C}">
                <a14:useLocalDpi xmlns:a14="http://schemas.microsoft.com/office/drawing/2010/main" val="0"/>
              </a:ext>
            </a:extLst>
          </a:blip>
          <a:srcRect l="29790" t="84669"/>
          <a:stretch/>
        </p:blipFill>
        <p:spPr bwMode="auto">
          <a:xfrm>
            <a:off x="5959475" y="5505450"/>
            <a:ext cx="2559050" cy="419100"/>
          </a:xfrm>
          <a:prstGeom prst="rect">
            <a:avLst/>
          </a:prstGeom>
          <a:noFill/>
          <a:ln>
            <a:noFill/>
          </a:ln>
          <a:extLst>
            <a:ext uri="{53640926-AAD7-44D8-BBD7-CCE9431645EC}">
              <a14:shadowObscured xmlns:a14="http://schemas.microsoft.com/office/drawing/2010/main"/>
            </a:ext>
          </a:extLst>
        </p:spPr>
      </p:pic>
      <p:pic>
        <p:nvPicPr>
          <p:cNvPr id="6" name="Рисунок 5" descr="https://ds02.infourok.ru/uploads/ex/12b0/00083c87-570f9d26/img16.jpg"/>
          <p:cNvPicPr/>
          <p:nvPr/>
        </p:nvPicPr>
        <p:blipFill rotWithShape="1">
          <a:blip r:embed="rId3">
            <a:extLst>
              <a:ext uri="{28A0092B-C50C-407E-A947-70E740481C1C}">
                <a14:useLocalDpi xmlns:a14="http://schemas.microsoft.com/office/drawing/2010/main" val="0"/>
              </a:ext>
            </a:extLst>
          </a:blip>
          <a:srcRect t="65179" r="69643"/>
          <a:stretch/>
        </p:blipFill>
        <p:spPr bwMode="auto">
          <a:xfrm>
            <a:off x="3333750" y="4210050"/>
            <a:ext cx="1466850" cy="2019300"/>
          </a:xfrm>
          <a:prstGeom prst="rect">
            <a:avLst/>
          </a:prstGeom>
          <a:noFill/>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3194190034"/>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77334" y="609600"/>
            <a:ext cx="8596668" cy="2857500"/>
          </a:xfrm>
          <a:solidFill>
            <a:schemeClr val="accent2">
              <a:lumMod val="40000"/>
              <a:lumOff val="60000"/>
            </a:schemeClr>
          </a:solidFill>
          <a:ln>
            <a:solidFill>
              <a:schemeClr val="accent2"/>
            </a:solidFill>
          </a:ln>
        </p:spPr>
        <p:txBody>
          <a:bodyPr>
            <a:normAutofit/>
          </a:bodyPr>
          <a:lstStyle/>
          <a:p>
            <a:r>
              <a:rPr lang="ru-RU" sz="1400" dirty="0">
                <a:solidFill>
                  <a:schemeClr val="tx1">
                    <a:lumMod val="95000"/>
                    <a:lumOff val="5000"/>
                  </a:schemeClr>
                </a:solidFill>
                <a:latin typeface="Times New Roman" pitchFamily="18" charset="0"/>
                <a:cs typeface="Times New Roman" pitchFamily="18" charset="0"/>
              </a:rPr>
              <a:t>Акция «Земля - голубая планета» -  вода – это источник жизни всего живого на планете Земля и её надо беречь. Организовали с друзьями родителей поход на водоём по семейной экологической тропе. Не только играли, отдыхали, но и очищали реку от </a:t>
            </a:r>
            <a:r>
              <a:rPr lang="ru-RU" sz="1400" dirty="0" smtClean="0">
                <a:solidFill>
                  <a:schemeClr val="tx1">
                    <a:lumMod val="95000"/>
                    <a:lumOff val="5000"/>
                  </a:schemeClr>
                </a:solidFill>
                <a:latin typeface="Times New Roman" pitchFamily="18" charset="0"/>
                <a:cs typeface="Times New Roman" pitchFamily="18" charset="0"/>
              </a:rPr>
              <a:t>мусора.</a:t>
            </a:r>
            <a:endParaRPr lang="ru-RU" sz="1400" dirty="0">
              <a:solidFill>
                <a:schemeClr val="tx1">
                  <a:lumMod val="95000"/>
                  <a:lumOff val="5000"/>
                </a:schemeClr>
              </a:solidFill>
              <a:latin typeface="Times New Roman" pitchFamily="18" charset="0"/>
              <a:cs typeface="Times New Roman" pitchFamily="18" charset="0"/>
            </a:endParaRPr>
          </a:p>
        </p:txBody>
      </p:sp>
      <p:pic>
        <p:nvPicPr>
          <p:cNvPr id="4" name="Объект 3" descr="http://moyaokruga.ru/img/image_big/5f273923-5d19-4308-a307-7ec48222519b.jpg"/>
          <p:cNvPicPr>
            <a:picLocks noGrp="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541603" y="3667918"/>
            <a:ext cx="2201598" cy="3051175"/>
          </a:xfrm>
          <a:prstGeom prst="rect">
            <a:avLst/>
          </a:prstGeom>
          <a:noFill/>
          <a:ln>
            <a:noFill/>
          </a:ln>
        </p:spPr>
      </p:pic>
      <p:pic>
        <p:nvPicPr>
          <p:cNvPr id="5" name="Рисунок 4" descr="http://www.bykhov.by/wp-content/uploads/2019/04/vodoem.jpg"/>
          <p:cNvPicPr/>
          <p:nvPr/>
        </p:nvPicPr>
        <p:blipFill>
          <a:blip r:embed="rId3">
            <a:extLst>
              <a:ext uri="{28A0092B-C50C-407E-A947-70E740481C1C}">
                <a14:useLocalDpi xmlns:a14="http://schemas.microsoft.com/office/drawing/2010/main" val="0"/>
              </a:ext>
            </a:extLst>
          </a:blip>
          <a:srcRect/>
          <a:stretch>
            <a:fillRect/>
          </a:stretch>
        </p:blipFill>
        <p:spPr bwMode="auto">
          <a:xfrm>
            <a:off x="6248400" y="3833812"/>
            <a:ext cx="3251200" cy="2757488"/>
          </a:xfrm>
          <a:prstGeom prst="rect">
            <a:avLst/>
          </a:prstGeom>
          <a:noFill/>
          <a:ln>
            <a:noFill/>
          </a:ln>
        </p:spPr>
      </p:pic>
      <p:pic>
        <p:nvPicPr>
          <p:cNvPr id="6" name="Рисунок 5" descr="https://media.dobrf.ru/backend/pictures/3ef617cc69894db4ace808a167bb2197.large.jpg"/>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162300" y="3833812"/>
            <a:ext cx="2552699" cy="2757488"/>
          </a:xfrm>
          <a:prstGeom prst="rect">
            <a:avLst/>
          </a:prstGeom>
          <a:noFill/>
          <a:ln>
            <a:noFill/>
          </a:ln>
        </p:spPr>
      </p:pic>
      <p:pic>
        <p:nvPicPr>
          <p:cNvPr id="7" name="Объект 3" descr="Презентация по экологии на тему &quot;Экология для малышей&quot;"/>
          <p:cNvPicPr>
            <a:picLocks/>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362700" y="1523999"/>
            <a:ext cx="2259805" cy="1871662"/>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8" name="Рисунок 7"/>
          <p:cNvPicPr/>
          <p:nvPr/>
        </p:nvPicPr>
        <p:blipFill>
          <a:blip r:embed="rId6" cstate="print">
            <a:extLst>
              <a:ext uri="{28A0092B-C50C-407E-A947-70E740481C1C}">
                <a14:useLocalDpi xmlns:a14="http://schemas.microsoft.com/office/drawing/2010/main"/>
              </a:ext>
            </a:extLst>
          </a:blip>
          <a:stretch>
            <a:fillRect/>
          </a:stretch>
        </p:blipFill>
        <p:spPr>
          <a:xfrm>
            <a:off x="1181100" y="1523999"/>
            <a:ext cx="2743200" cy="1871661"/>
          </a:xfrm>
          <a:prstGeom prst="rect">
            <a:avLst/>
          </a:prstGeom>
          <a:effectLst>
            <a:softEdge rad="317500"/>
          </a:effectLst>
        </p:spPr>
      </p:pic>
    </p:spTree>
    <p:extLst>
      <p:ext uri="{BB962C8B-B14F-4D97-AF65-F5344CB8AC3E}">
        <p14:creationId xmlns:p14="http://schemas.microsoft.com/office/powerpoint/2010/main" val="2964218690"/>
      </p:ext>
    </p:extLst>
  </p:cSld>
  <p:clrMapOvr>
    <a:masterClrMapping/>
  </p:clrMapOvr>
  <p:timing>
    <p:tnLst>
      <p:par>
        <p:cTn id="1" dur="indefinite" restart="never" nodeType="tmRoot"/>
      </p:par>
    </p:tnLst>
  </p:timing>
</p:sld>
</file>

<file path=ppt/theme/theme1.xml><?xml version="1.0" encoding="utf-8"?>
<a:theme xmlns:a="http://schemas.openxmlformats.org/drawingml/2006/main" name="Аспект">
  <a:themeElements>
    <a:clrScheme name="Аспект">
      <a:dk1>
        <a:sysClr val="windowText" lastClr="000000"/>
      </a:dk1>
      <a:lt1>
        <a:sysClr val="window" lastClr="FFFFFF"/>
      </a:lt1>
      <a:dk2>
        <a:srgbClr val="2C3C43"/>
      </a:dk2>
      <a:lt2>
        <a:srgbClr val="EBEBEB"/>
      </a:lt2>
      <a:accent1>
        <a:srgbClr val="90C226"/>
      </a:accent1>
      <a:accent2>
        <a:srgbClr val="54A021"/>
      </a:accent2>
      <a:accent3>
        <a:srgbClr val="E6B91E"/>
      </a:accent3>
      <a:accent4>
        <a:srgbClr val="E76618"/>
      </a:accent4>
      <a:accent5>
        <a:srgbClr val="C42F1A"/>
      </a:accent5>
      <a:accent6>
        <a:srgbClr val="918655"/>
      </a:accent6>
      <a:hlink>
        <a:srgbClr val="99CA3C"/>
      </a:hlink>
      <a:folHlink>
        <a:srgbClr val="B9D181"/>
      </a:folHlink>
    </a:clrScheme>
    <a:fontScheme name="Аспект">
      <a:majorFont>
        <a:latin typeface="Trebuchet MS"/>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Аспект">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CFBC31BA-B70F-4F30-BCAA-4F3011E16C4D}"/>
    </a:ext>
  </a:extLst>
</a:theme>
</file>

<file path=docProps/app.xml><?xml version="1.0" encoding="utf-8"?>
<Properties xmlns="http://schemas.openxmlformats.org/officeDocument/2006/extended-properties" xmlns:vt="http://schemas.openxmlformats.org/officeDocument/2006/docPropsVTypes">
  <Template>Facet</Template>
  <TotalTime>1697</TotalTime>
  <Words>684</Words>
  <Application>Microsoft Office PowerPoint</Application>
  <PresentationFormat>Широкоэкранный</PresentationFormat>
  <Paragraphs>39</Paragraphs>
  <Slides>13</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13</vt:i4>
      </vt:variant>
    </vt:vector>
  </HeadingPairs>
  <TitlesOfParts>
    <vt:vector size="19" baseType="lpstr">
      <vt:lpstr>Arial</vt:lpstr>
      <vt:lpstr>Times New Roman</vt:lpstr>
      <vt:lpstr>Trebuchet MS</vt:lpstr>
      <vt:lpstr>Wingdings</vt:lpstr>
      <vt:lpstr>Wingdings 3</vt:lpstr>
      <vt:lpstr>Аспект</vt:lpstr>
      <vt:lpstr> Презентация проекта «Давай докажем, что не зря на нас надеется Земля» для участия в терренкуре «Лаборатория природы Автор проекта: Каспарова Алиса Александровна, 7 лет, 15.01.2013 г.,  муниципальное автономное образовательное учреждение детский сад № 9 города Армавира, подготовительная к школе группа                                        Руководитель проекта: Крюкова Ольга Юрьевна, воспитатель МАДОУ № 9, тел. 8(918)36-99-382   </vt:lpstr>
      <vt:lpstr>Презентация PowerPoint</vt:lpstr>
      <vt:lpstr> Проблема. 22 апреля – день – напоминание о том, что Земля наш общий дом, а в доме всегда должно быть чисто, светло и уютно всем!  А всё ли в порядке в нашем зелёном доме? Люди не всегда заботятся о природе, не умеют, а порой не хотят её беречь и охранять. Как убедить людей бережно относиться к природе и не наносить ей вред? Этот вопрос меня заинтересовал. Я считаю, что проблема защиты окружающей среды на сегодня очевидна. Ведь человек - часть природы. Кто виноват в нарушениях? К сожалению, сами люди. Не все и не всегда берегут Землю - наш Зелёный дом.          </vt:lpstr>
      <vt:lpstr>Организовали акцию: «Мой дом - моя планета» - чистота окружающей среды это важная составляющая здоровья человека и всего живого на земле. Первым делом занялись решением проблемной ситуации, что нужно делать, чтобы стало меньше мусора на улицах города. Был организован экологический десант «А у нас во дворе». С сестрой рисовали листовки к пословицам и поговоркам и раздавали жильцам нашего дома. Устроили фотосессию на тропе.</vt:lpstr>
      <vt:lpstr>Презентация PowerPoint</vt:lpstr>
      <vt:lpstr>Акция «Покормите птиц зимой» – изготовление кормушек. Почему мы решили этот этап проекта проводить зимой? Потому что именно в это время года зимующие птицы особенно нуждаются в помощи человека, так как они ощущают острую нехватку еды. А мы можем и птицам помочь и понаблюдать за ними. Но для начала необходимо изготовить кормушки. Этим в первую очередь мы и занялись. Кормушки вырезали из пластмассовых бутылок, из картона, фанеры. В кормушки положили семечек, крупы, хлебных крошек. И стали ждать. Первое время было даже некоторое разочарование, так как ничего не происходило. То есть, конечно, происходило (такой вывод мы делали из того, что по утрам обнаруживали пустые кормушки), но мы с детьми не видели птиц на кормушке. Это говорит о том, что птицы боятся людей, не доверяют.</vt:lpstr>
      <vt:lpstr>В группе тоже проходили разные мероприятия. Инсценировали рассказ Виталия Бианки «Птичьи разговоры зимой». Рисовали рисунки «Поможем птицам зимой». Конструировали домики и кормушки для птиц. Создавали альбомы.</vt:lpstr>
      <vt:lpstr>В новогодней акции: «Ёлочка - хозяйка леса» -  мы хотели показать, как надо бережно относиться к зелёным друзьям. Мы, с сестрой, учились писать сочинение «Как мы спасали ель», а потом их зачитывали: я, у себя, в группе, а она в классе.  Сказка про ёлочку. В одном лесу жила маленькая ёлочка. В лесу у неё было много друзей: зайчик, лисичка и медвежонок. Зверушки часто играли возле маленькой ёлочки, пели ей весёлые песенки, а она укрывала их от дождика и дарила шишки. Однажды в лесу был сильный ветер и он сломал ёлочку. Все очень огорчились, когда увидели, что ёлочка попала в беду. И друзья решили помочь своему зелёному другу.. Они поправили поломанные веточки и завязали мягкой травкой, каждый поливал её водичкой из ручейка. Скоро  веточки на ёлочке срослись и она опять радовала своих друзей.          Листовки:    Ель – одна из основных хвойных пород лесов.   Продолжительность жизни ели – 250 – 300 лет..   Возраст новогодних елей – 10 – 15 лет.   1 гектар хвойного леса очищает до 50 тонн пыли.   По всей России ежегодно предновогодняя распродажа елей составляет более 7 млн. деревьев!!!   Наш призыв:   Новый год. Украшенная ёлка.                                            Не губите, люди, ёлочку в лесу, Все смеются, кружатся вокруг.                                          Не губите ёлочку – русскую красу! А бедняжка плачет втихомолку –                                      Не рубите вы её ради двух – трёх дней, Лишь вчера жила среди подруг.                                         Вам без ёлки праздничной будет веселей! Не руби ж красавицу лесную, Если ты природе верный друг!</vt:lpstr>
      <vt:lpstr>Акция «Земля - голубая планета» -  вода – это источник жизни всего живого на планете Земля и её надо беречь. Организовали с друзьями родителей поход на водоём по семейной экологической тропе. Не только играли, отдыхали, но и очищали реку от мусора.</vt:lpstr>
      <vt:lpstr>Мы создали семейный архив «Отдыхаем, не вредя!» (семейные фотографии – отдых на природе: парк, лес, на даче). С этим предложением я обратилась к детям в группе и меня поддержали. Теперь, у нас в группе есть фотоальбом из семейных архивов «Как мы отдыхаем на природе (даче, в лесу и пр.). </vt:lpstr>
      <vt:lpstr>                                                                        ВЫБОР ВСЕГДА ЗА НАМИ Мы хотим, чтобы все жители нашего микрорайона полюбили наш город, наш прекрасный край и тоже захотели внести свой посильный вклад в сохранение его лесов, полей и рек. Поэтому мы решили предложить им принять участие в акции «Мои добрые дела для твоей пользы, Земля». Мы хотим, чтобы люди запечатлели тот момент, когда совершают экологически добрый поступок и поделились им с нами.  Мы, с сестрой, нарисовали и распространили «памятка-обращение», как вести себя правильно на природе. Выполнить эти простые правила может каждый человек. </vt:lpstr>
      <vt:lpstr>Писатель Михаил Пришвин сказал: «Рыбе – вода, птице – воздух, человеку нужна Родина. Охранять природу – значит охранять Родину». Пришвин в «Кладовой солнца» не просто писатель, а просветитель: целебная клюква, деревья и травы - это кладовая солнца. Природа-это огромная кладовая, и человек должен научиться пользоваться природными богатствами разумно, не теряя человеческие качества, помнить, что земля нам дана для жизни.  На ней человек должен быть здоров и счастлив.  Здоровый образ жизни - это система разумного поведения человека  -  умеренность во всём.</vt:lpstr>
      <vt:lpstr> В заключение: когда я закончила работу над проектом, то поняла, что каждый шаг по сохранению природы – это наш показатель любви к Родине. И такие шаги под силу всем людям. Я считаю, что если знать правила поведения в природе и соблюдать их, то мы сможем сохранить планету Земля для будущих потомков. Но назвать работу над проектом оконченной все ­таки нельзя. Мы думаем, что работа должна продолжаться, она будет пополняться новыми знаниями, делами, а самое главное – желанием. И в этом мне помогут взрослые – они меня услышат.</vt:lpstr>
    </vt:vector>
  </TitlesOfParts>
  <Company>Microsoft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Олечка</dc:creator>
  <cp:lastModifiedBy>ОЛЬГА КРЮКОВА</cp:lastModifiedBy>
  <cp:revision>54</cp:revision>
  <dcterms:created xsi:type="dcterms:W3CDTF">2020-01-21T07:58:59Z</dcterms:created>
  <dcterms:modified xsi:type="dcterms:W3CDTF">2022-09-22T06:57:51Z</dcterms:modified>
</cp:coreProperties>
</file>