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sldIdLst>
    <p:sldId id="368" r:id="rId2"/>
    <p:sldId id="369" r:id="rId3"/>
    <p:sldId id="370" r:id="rId4"/>
    <p:sldId id="371" r:id="rId5"/>
    <p:sldId id="372" r:id="rId6"/>
    <p:sldId id="380" r:id="rId7"/>
    <p:sldId id="373" r:id="rId8"/>
    <p:sldId id="388" r:id="rId9"/>
    <p:sldId id="376" r:id="rId10"/>
    <p:sldId id="377" r:id="rId11"/>
    <p:sldId id="379" r:id="rId12"/>
    <p:sldId id="381" r:id="rId13"/>
    <p:sldId id="383" r:id="rId14"/>
    <p:sldId id="382" r:id="rId15"/>
    <p:sldId id="385" r:id="rId16"/>
    <p:sldId id="387" r:id="rId17"/>
    <p:sldId id="386" r:id="rId18"/>
    <p:sldId id="389" r:id="rId19"/>
    <p:sldId id="375" r:id="rId20"/>
    <p:sldId id="374" r:id="rId21"/>
  </p:sldIdLst>
  <p:sldSz cx="9144000" cy="6858000" type="screen4x3"/>
  <p:notesSz cx="6856413" cy="97139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E7D6"/>
    <a:srgbClr val="7C9CA4"/>
    <a:srgbClr val="020119"/>
    <a:srgbClr val="F59D3D"/>
    <a:srgbClr val="800000"/>
    <a:srgbClr val="FFFFFF"/>
    <a:srgbClr val="FF0000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9" autoAdjust="0"/>
    <p:restoredTop sz="94660"/>
  </p:normalViewPr>
  <p:slideViewPr>
    <p:cSldViewPr>
      <p:cViewPr varScale="1">
        <p:scale>
          <a:sx n="69" d="100"/>
          <a:sy n="69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9465DB-DC11-4DCA-B9C4-8E373ED42D5A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DAB9F-50EB-4A6A-94E2-E41CB5338C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C799D-E6B0-4014-860E-EDD27A6C25DB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8712B-8FD2-4FB1-BCDA-42F61F6469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B6FD41-CCFA-4178-A2C2-6160E5427CF7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0E236-59A0-44FB-B732-6BFD55AF1A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43D69F-106D-4AD2-91BB-476B206FC8EE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43062A-FA40-4EE9-9C7F-54F9B83137A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3B5AE-897C-4BAE-BB18-AB45EF53D642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E98F9-98EB-4518-BD68-240E3A6420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6CFDCD-D74D-4745-BF1F-F79A1ED3626A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73838-C711-4D3E-982D-628667EEFB3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A49835-4FE0-4591-8CA6-AC6F3B8E3B61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056303-1DA2-469C-947C-61D6B2EF4B4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4EBD5-37EA-4D2F-B983-7A8E7A177791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D6057-87F1-40A6-B3AF-0EFF457AF6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704EE-6E01-4E51-9F37-177CED5FD64D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8561B-D5DA-4906-BB0F-1AA1195153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97898E-4492-4847-AA89-5A0D91F8DEA8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C8FAE-2B1B-4D8B-9E35-7E82BFC297C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87B75C-D77C-4EE1-8D9C-38803EE5A83E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73DBD8-FE1D-4F65-9C6C-EA6EDFD7E45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DC8F553-A86F-4095-A8B8-7BB09154D112}" type="datetimeFigureOut">
              <a:rPr lang="ru-RU"/>
              <a:pPr/>
              <a:t>06.04.2021</a:t>
            </a:fld>
            <a:endParaRPr lang="ru-RU"/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65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A78AC3-3804-47CA-AB02-4823426C350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NZBB3jIe1s&amp;list=UU8koLQAb_KBGyeiMY1EE-sg&amp;index=1" TargetMode="External"/><Relationship Id="rId3" Type="http://schemas.openxmlformats.org/officeDocument/2006/relationships/hyperlink" Target="https://nsportal.ru/detskiy-sad/zdorovyy-obraz-zhizni/2021/02/28/sbornik-konsultatsiy-dlya-roditeley-po" TargetMode="External"/><Relationship Id="rId7" Type="http://schemas.openxmlformats.org/officeDocument/2006/relationships/hyperlink" Target="https://nsportal.ru/detskiy-sad/zdorovyy-obraz-zhizni/2021/02/28/buklet-zdorovyy-obraz-zhizni-semi-zalog-zdorovya" TargetMode="External"/><Relationship Id="rId12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sportal.ru/detskiy-sad/zdorovyy-obraz-zhizni/2020/12/03/master-klass-dorozhka-zdorovya-gusenitsa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s://nsportal.ru/detskiy-sad/zdorovyy-obraz-zhizni/2021/01/31/kartoteka-dyhatelnaya-gimnastika" TargetMode="External"/><Relationship Id="rId10" Type="http://schemas.openxmlformats.org/officeDocument/2006/relationships/slide" Target="slide5.xml"/><Relationship Id="rId4" Type="http://schemas.openxmlformats.org/officeDocument/2006/relationships/hyperlink" Target="https://docs.google.com/viewerng/viewer?url=https://nsportal.ru/sites/default/files/2021/02/16/0e83d700b9d133f4ae4ff900b8031aee.pptx" TargetMode="Externa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91"/>
            <a:ext cx="9144000" cy="686658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81200" y="457201"/>
            <a:ext cx="6705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МУНИЦИПАЛЬНОЕ ДОШКОЛЬНОЕ ОБРАЗОВАТЕЛЬНОЕ </a:t>
            </a:r>
          </a:p>
          <a:p>
            <a:pPr lvl="0" algn="ctr"/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УЧРЕЖДЕНИЕ «ДЕТСКИЙ САД «ЛЕСНАЯ СКАЗКА» </a:t>
            </a:r>
          </a:p>
          <a:p>
            <a:pPr lvl="0" algn="ctr"/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п. </a:t>
            </a:r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ЛОНГЪЮГАН НАДЫМСКОГО РАЙОНА»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81400" y="5638800"/>
            <a:ext cx="533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Подготовила: </a:t>
            </a:r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Приходько Тамара Леонидовна,</a:t>
            </a:r>
            <a:endParaRPr lang="ru-RU" sz="140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lvl="0" algn="r"/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        </a:t>
            </a:r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воспитатель</a:t>
            </a:r>
          </a:p>
          <a:p>
            <a:pPr lvl="0" algn="r"/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                                          </a:t>
            </a:r>
          </a:p>
          <a:p>
            <a:pPr lvl="0" algn="ctr"/>
            <a:r>
              <a:rPr lang="ru-RU" sz="1400" smtClean="0">
                <a:solidFill>
                  <a:srgbClr val="000000"/>
                </a:solidFill>
                <a:latin typeface="Georgia" panose="02040502050405020303" pitchFamily="18" charset="0"/>
              </a:rPr>
              <a:t>2021 </a:t>
            </a:r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00400" y="1981200"/>
            <a:ext cx="4953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Проект</a:t>
            </a:r>
          </a:p>
          <a:p>
            <a:pPr lvl="0" algn="ctr"/>
            <a:r>
              <a:rPr lang="ru-RU" dirty="0" err="1" smtClean="0">
                <a:solidFill>
                  <a:srgbClr val="000000"/>
                </a:solidFill>
                <a:latin typeface="Georgia" panose="02040502050405020303" pitchFamily="18" charset="0"/>
              </a:rPr>
              <a:t>Здоровьесберегающие</a:t>
            </a: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</a:rPr>
              <a:t> технологии </a:t>
            </a:r>
          </a:p>
          <a:p>
            <a:pPr lvl="0" algn="ctr"/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</a:rPr>
              <a:t>для </a:t>
            </a:r>
          </a:p>
          <a:p>
            <a:pPr lvl="0" algn="ctr"/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</a:rPr>
              <a:t>детей младшего дошкольного возраста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«</a:t>
            </a: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</a:rPr>
              <a:t>Загадки крепкого здоровья»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179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583"/>
            <a:ext cx="9144000" cy="68665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76400" y="228600"/>
            <a:ext cx="7315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Паспорт проекта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28800" y="1295400"/>
            <a:ext cx="7162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Направленность</a:t>
            </a:r>
            <a:r>
              <a:rPr lang="ru-RU" sz="24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:</a:t>
            </a:r>
            <a:r>
              <a:rPr lang="ru-RU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  </a:t>
            </a:r>
            <a:r>
              <a:rPr lang="ru-RU" sz="2400" dirty="0" err="1" smtClean="0">
                <a:solidFill>
                  <a:srgbClr val="000000"/>
                </a:solidFill>
                <a:latin typeface="Georgia" panose="02040502050405020303" pitchFamily="18" charset="0"/>
              </a:rPr>
              <a:t>Здоровьесберегающие</a:t>
            </a:r>
            <a:r>
              <a:rPr lang="ru-RU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 технологии.</a:t>
            </a:r>
            <a:endParaRPr lang="ru-RU" sz="240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Вид проекта</a:t>
            </a:r>
            <a:r>
              <a:rPr lang="ru-RU" sz="2400" dirty="0">
                <a:solidFill>
                  <a:srgbClr val="0070C0"/>
                </a:solidFill>
                <a:latin typeface="Georgia" panose="02040502050405020303" pitchFamily="18" charset="0"/>
              </a:rPr>
              <a:t>:</a:t>
            </a: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</a:rPr>
              <a:t> </a:t>
            </a:r>
            <a:r>
              <a:rPr lang="ru-RU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долгосрочный, 9 месяцев</a:t>
            </a:r>
            <a:endParaRPr lang="ru-RU" sz="240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Участники проекта</a:t>
            </a:r>
            <a:r>
              <a:rPr lang="ru-RU" sz="2400" dirty="0">
                <a:solidFill>
                  <a:srgbClr val="0070C0"/>
                </a:solidFill>
                <a:latin typeface="Georgia" panose="02040502050405020303" pitchFamily="18" charset="0"/>
              </a:rPr>
              <a:t>:</a:t>
            </a: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</a:rPr>
              <a:t> воспитатель, воспитанники, </a:t>
            </a:r>
            <a:r>
              <a:rPr lang="ru-RU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инструктор по ФИЗО, родители</a:t>
            </a: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Цель  проекта</a:t>
            </a:r>
            <a:r>
              <a:rPr lang="ru-RU" sz="24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: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</a:rPr>
              <a:t>создание </a:t>
            </a:r>
            <a:r>
              <a:rPr lang="ru-RU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условий </a:t>
            </a: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</a:rPr>
              <a:t>для </a:t>
            </a:r>
            <a:r>
              <a:rPr lang="ru-RU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с</a:t>
            </a:r>
            <a:r>
              <a:rPr lang="ru-RU" sz="2400" dirty="0" smtClean="0">
                <a:latin typeface="Georgia" panose="02040502050405020303" pitchFamily="18" charset="0"/>
              </a:rPr>
              <a:t>охранения </a:t>
            </a:r>
            <a:r>
              <a:rPr lang="ru-RU" sz="2400" dirty="0">
                <a:latin typeface="Georgia" panose="02040502050405020303" pitchFamily="18" charset="0"/>
              </a:rPr>
              <a:t>и </a:t>
            </a:r>
            <a:r>
              <a:rPr lang="ru-RU" sz="2400" dirty="0" smtClean="0">
                <a:latin typeface="Georgia" panose="02040502050405020303" pitchFamily="18" charset="0"/>
              </a:rPr>
              <a:t>укрепления </a:t>
            </a:r>
            <a:r>
              <a:rPr lang="ru-RU" sz="2400" dirty="0">
                <a:latin typeface="Georgia" panose="02040502050405020303" pitchFamily="18" charset="0"/>
              </a:rPr>
              <a:t>здоровья детей через </a:t>
            </a:r>
            <a:r>
              <a:rPr lang="ru-RU" sz="2400" dirty="0" smtClean="0">
                <a:latin typeface="Georgia" panose="02040502050405020303" pitchFamily="18" charset="0"/>
              </a:rPr>
              <a:t>использование </a:t>
            </a:r>
            <a:r>
              <a:rPr lang="ru-RU" sz="2400" dirty="0" err="1" smtClean="0">
                <a:latin typeface="Georgia" panose="02040502050405020303" pitchFamily="18" charset="0"/>
              </a:rPr>
              <a:t>здоровьесберегающих</a:t>
            </a:r>
            <a:r>
              <a:rPr lang="ru-RU" sz="2400" dirty="0" smtClean="0">
                <a:latin typeface="Georgia" panose="02040502050405020303" pitchFamily="18" charset="0"/>
              </a:rPr>
              <a:t> </a:t>
            </a:r>
            <a:r>
              <a:rPr lang="ru-RU" sz="2400" dirty="0">
                <a:latin typeface="Georgia" panose="02040502050405020303" pitchFamily="18" charset="0"/>
              </a:rPr>
              <a:t>технологий с учетом индивидуальных возможностей </a:t>
            </a:r>
            <a:r>
              <a:rPr lang="ru-RU" sz="2400" dirty="0" smtClean="0">
                <a:latin typeface="Georgia" panose="02040502050405020303" pitchFamily="18" charset="0"/>
              </a:rPr>
              <a:t>и способностей дошколят.</a:t>
            </a:r>
            <a:endParaRPr lang="ru-RU" sz="2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447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5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381000"/>
            <a:ext cx="4876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Задачи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00200" y="1447800"/>
            <a:ext cx="7543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smtClean="0">
                <a:latin typeface="Georgia" panose="02040502050405020303" pitchFamily="18" charset="0"/>
              </a:rPr>
              <a:t>Сформировывать </a:t>
            </a:r>
            <a:r>
              <a:rPr lang="ru-RU" sz="2400" dirty="0">
                <a:latin typeface="Georgia" panose="02040502050405020303" pitchFamily="18" charset="0"/>
              </a:rPr>
              <a:t>навыки здорового образа жизни; </a:t>
            </a:r>
            <a:endParaRPr lang="ru-RU" sz="2400" dirty="0" smtClean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>
                <a:latin typeface="Georgia" panose="02040502050405020303" pitchFamily="18" charset="0"/>
              </a:rPr>
              <a:t>У</a:t>
            </a:r>
            <a:r>
              <a:rPr lang="ru-RU" sz="2400" dirty="0" smtClean="0">
                <a:latin typeface="Georgia" panose="02040502050405020303" pitchFamily="18" charset="0"/>
              </a:rPr>
              <a:t>креплять </a:t>
            </a:r>
            <a:r>
              <a:rPr lang="ru-RU" sz="2400" dirty="0">
                <a:latin typeface="Georgia" panose="02040502050405020303" pitchFamily="18" charset="0"/>
              </a:rPr>
              <a:t>и охранять здоровье детей</a:t>
            </a:r>
            <a:r>
              <a:rPr lang="ru-RU" sz="2400" dirty="0" smtClean="0">
                <a:latin typeface="Georgia" panose="02040502050405020303" pitchFamily="18" charset="0"/>
              </a:rPr>
              <a:t>;</a:t>
            </a:r>
            <a:endParaRPr lang="ru-RU" sz="24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>
                <a:latin typeface="Georgia" panose="02040502050405020303" pitchFamily="18" charset="0"/>
              </a:rPr>
              <a:t>В</a:t>
            </a:r>
            <a:r>
              <a:rPr lang="ru-RU" sz="2400" dirty="0" smtClean="0">
                <a:latin typeface="Georgia" panose="02040502050405020303" pitchFamily="18" charset="0"/>
              </a:rPr>
              <a:t>оспитывать привычку </a:t>
            </a:r>
            <a:r>
              <a:rPr lang="ru-RU" sz="2400" dirty="0">
                <a:latin typeface="Georgia" panose="02040502050405020303" pitchFamily="18" charset="0"/>
              </a:rPr>
              <a:t>к аккуратности и чистоте, прививать культурно-гигиенические навыки и простейшие </a:t>
            </a:r>
            <a:r>
              <a:rPr lang="ru-RU" sz="2400" dirty="0" smtClean="0">
                <a:latin typeface="Georgia" panose="02040502050405020303" pitchFamily="18" charset="0"/>
              </a:rPr>
              <a:t>навыки самообслуживания</a:t>
            </a:r>
            <a:r>
              <a:rPr lang="ru-RU" sz="2400" dirty="0">
                <a:latin typeface="Georgia" panose="02040502050405020303" pitchFamily="18" charset="0"/>
              </a:rPr>
              <a:t>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>
                <a:latin typeface="Georgia" panose="02040502050405020303" pitchFamily="18" charset="0"/>
              </a:rPr>
              <a:t>П</a:t>
            </a:r>
            <a:r>
              <a:rPr lang="ru-RU" sz="2400" dirty="0" smtClean="0">
                <a:latin typeface="Georgia" panose="02040502050405020303" pitchFamily="18" charset="0"/>
              </a:rPr>
              <a:t>овышать </a:t>
            </a:r>
            <a:r>
              <a:rPr lang="ru-RU" sz="2400" dirty="0">
                <a:latin typeface="Georgia" panose="02040502050405020303" pitchFamily="18" charset="0"/>
              </a:rPr>
              <a:t>интерес детей к здоровому образу жизни через разнообразные формы и методы физкультурно-оздоровительной работы. </a:t>
            </a:r>
            <a:endParaRPr lang="ru-RU" sz="2400" dirty="0" smtClean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kern="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Привлекать </a:t>
            </a:r>
            <a:r>
              <a:rPr lang="ru-RU" sz="2400" kern="0" dirty="0">
                <a:solidFill>
                  <a:srgbClr val="000000"/>
                </a:solidFill>
                <a:latin typeface="Georgia" panose="02040502050405020303" pitchFamily="18" charset="0"/>
              </a:rPr>
              <a:t>родителей к активному участию в реализации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1869968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91"/>
            <a:ext cx="9144000" cy="68665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95400" y="381000"/>
            <a:ext cx="7848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Ожидаемые результаты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00200" y="1242774"/>
            <a:ext cx="73914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42900" algn="just"/>
            <a:r>
              <a:rPr lang="ru-RU" sz="1600" b="1" kern="0" dirty="0">
                <a:solidFill>
                  <a:srgbClr val="000000"/>
                </a:solidFill>
                <a:latin typeface="Georgia" panose="02040502050405020303" pitchFamily="18" charset="0"/>
              </a:rPr>
              <a:t>Для детей:</a:t>
            </a:r>
            <a:endParaRPr lang="ru-RU" sz="1600" kern="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Georgia" panose="02040502050405020303" pitchFamily="18" charset="0"/>
              </a:rPr>
              <a:t>Улучшение </a:t>
            </a:r>
            <a:r>
              <a:rPr lang="ru-RU" sz="1600" dirty="0">
                <a:latin typeface="Georgia" panose="02040502050405020303" pitchFamily="18" charset="0"/>
              </a:rPr>
              <a:t>показателей физического развития</a:t>
            </a:r>
            <a:r>
              <a:rPr lang="ru-RU" sz="1600" dirty="0" smtClean="0">
                <a:latin typeface="Georgia" panose="02040502050405020303" pitchFamily="18" charset="0"/>
              </a:rPr>
              <a:t>, эмоционального состояния;</a:t>
            </a:r>
            <a:endParaRPr lang="ru-RU" sz="16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latin typeface="Georgia" panose="02040502050405020303" pitchFamily="18" charset="0"/>
              </a:rPr>
              <a:t>Благоприятная динамика в состоянии здоровья </a:t>
            </a:r>
            <a:r>
              <a:rPr lang="ru-RU" sz="1600" dirty="0" smtClean="0">
                <a:latin typeface="Georgia" panose="02040502050405020303" pitchFamily="18" charset="0"/>
              </a:rPr>
              <a:t>дошкольников;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Georgia" panose="02040502050405020303" pitchFamily="18" charset="0"/>
              </a:rPr>
              <a:t>Формирование </a:t>
            </a:r>
            <a:r>
              <a:rPr lang="ru-RU" sz="1600" dirty="0">
                <a:latin typeface="Georgia" panose="02040502050405020303" pitchFamily="18" charset="0"/>
              </a:rPr>
              <a:t>необходимости заботиться о своем здоровье, желание </a:t>
            </a:r>
            <a:r>
              <a:rPr lang="ru-RU" sz="1600" dirty="0" smtClean="0">
                <a:latin typeface="Georgia" panose="02040502050405020303" pitchFamily="18" charset="0"/>
              </a:rPr>
              <a:t>и стремление </a:t>
            </a:r>
            <a:r>
              <a:rPr lang="ru-RU" sz="1600" dirty="0">
                <a:latin typeface="Georgia" panose="02040502050405020303" pitchFamily="18" charset="0"/>
              </a:rPr>
              <a:t>вести здоровый образ </a:t>
            </a:r>
            <a:r>
              <a:rPr lang="ru-RU" sz="1600" dirty="0" smtClean="0">
                <a:latin typeface="Georgia" panose="02040502050405020303" pitchFamily="18" charset="0"/>
              </a:rPr>
              <a:t>жизни;</a:t>
            </a:r>
            <a:endParaRPr lang="ru-RU" sz="16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err="1">
                <a:latin typeface="Georgia" panose="02040502050405020303" pitchFamily="18" charset="0"/>
              </a:rPr>
              <a:t>Сформированность</a:t>
            </a:r>
            <a:r>
              <a:rPr lang="ru-RU" sz="1600" dirty="0">
                <a:latin typeface="Georgia" panose="02040502050405020303" pitchFamily="18" charset="0"/>
              </a:rPr>
              <a:t> основ здорового образа жизни, необходимых </a:t>
            </a:r>
            <a:r>
              <a:rPr lang="ru-RU" sz="1600" dirty="0" smtClean="0">
                <a:latin typeface="Georgia" panose="02040502050405020303" pitchFamily="18" charset="0"/>
              </a:rPr>
              <a:t>знаний, умений </a:t>
            </a:r>
            <a:r>
              <a:rPr lang="ru-RU" sz="1600" dirty="0">
                <a:latin typeface="Georgia" panose="02040502050405020303" pitchFamily="18" charset="0"/>
              </a:rPr>
              <a:t>и навыков ,полезных </a:t>
            </a:r>
            <a:r>
              <a:rPr lang="ru-RU" sz="1600" dirty="0" smtClean="0">
                <a:latin typeface="Georgia" panose="02040502050405020303" pitchFamily="18" charset="0"/>
              </a:rPr>
              <a:t>привычек;</a:t>
            </a:r>
            <a:endParaRPr lang="ru-RU" sz="16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latin typeface="Georgia" panose="02040502050405020303" pitchFamily="18" charset="0"/>
              </a:rPr>
              <a:t>Повышение адаптации к неблагоприятным факторам внешней </a:t>
            </a:r>
            <a:r>
              <a:rPr lang="ru-RU" sz="1600" dirty="0" smtClean="0">
                <a:latin typeface="Georgia" panose="02040502050405020303" pitchFamily="18" charset="0"/>
              </a:rPr>
              <a:t>среды.</a:t>
            </a:r>
          </a:p>
          <a:p>
            <a:pPr lvl="0" indent="342900" algn="just"/>
            <a:r>
              <a:rPr lang="ru-RU" sz="1600" b="1" kern="0" dirty="0">
                <a:solidFill>
                  <a:srgbClr val="000000"/>
                </a:solidFill>
                <a:latin typeface="Georgia" panose="02040502050405020303" pitchFamily="18" charset="0"/>
              </a:rPr>
              <a:t>Для педагогов:</a:t>
            </a:r>
            <a:endParaRPr lang="ru-RU" sz="1600" kern="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1600" kern="0" dirty="0">
                <a:solidFill>
                  <a:srgbClr val="000000"/>
                </a:solidFill>
                <a:latin typeface="Georgia" panose="02040502050405020303" pitchFamily="18" charset="0"/>
              </a:rPr>
              <a:t>Сформированные   навыки   коллективной   работы педагогов,  родителей через вовлечение их в совместную проектную </a:t>
            </a:r>
            <a:r>
              <a:rPr lang="ru-RU" sz="1600" kern="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деятельность;</a:t>
            </a:r>
            <a:endParaRPr lang="ru-RU" sz="1600" kern="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1600" kern="0" dirty="0">
                <a:solidFill>
                  <a:srgbClr val="000000"/>
                </a:solidFill>
                <a:latin typeface="Georgia" panose="02040502050405020303" pitchFamily="18" charset="0"/>
              </a:rPr>
              <a:t>Повышение педагогического </a:t>
            </a:r>
            <a:r>
              <a:rPr lang="ru-RU" sz="1600" kern="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мастерства;</a:t>
            </a:r>
            <a:endParaRPr lang="ru-RU" sz="1600" kern="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1600" kern="0" dirty="0">
                <a:solidFill>
                  <a:srgbClr val="000000"/>
                </a:solidFill>
                <a:latin typeface="Georgia" panose="02040502050405020303" pitchFamily="18" charset="0"/>
              </a:rPr>
              <a:t>Сбор информации по данной теме, используя такие направления как: телевидение, энциклопедии, компьютер и распределить между детьми и родителями.</a:t>
            </a:r>
          </a:p>
          <a:p>
            <a:pPr lvl="0" indent="342900" algn="just"/>
            <a:r>
              <a:rPr lang="ru-RU" sz="1600" b="1" kern="0" dirty="0">
                <a:solidFill>
                  <a:srgbClr val="000000"/>
                </a:solidFill>
                <a:latin typeface="Georgia" panose="02040502050405020303" pitchFamily="18" charset="0"/>
              </a:rPr>
              <a:t>Для родителей:</a:t>
            </a:r>
            <a:endParaRPr lang="ru-RU" sz="1600" kern="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1600" kern="0" dirty="0">
                <a:solidFill>
                  <a:srgbClr val="000000"/>
                </a:solidFill>
                <a:latin typeface="Georgia" panose="02040502050405020303" pitchFamily="18" charset="0"/>
              </a:rPr>
              <a:t>Рост уровня информированности родителей о деятельности ДОУ;</a:t>
            </a: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1600" kern="0" dirty="0">
                <a:solidFill>
                  <a:srgbClr val="000000"/>
                </a:solidFill>
                <a:latin typeface="Georgia" panose="02040502050405020303" pitchFamily="18" charset="0"/>
              </a:rPr>
              <a:t>Активное участие родителей в жизни детского сада и группы.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930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76400" y="152401"/>
            <a:ext cx="701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Продукт</a:t>
            </a:r>
            <a:r>
              <a:rPr lang="ru-RU" sz="4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проектной </a:t>
            </a:r>
          </a:p>
          <a:p>
            <a:pPr lvl="0" algn="ctr"/>
            <a:r>
              <a:rPr lang="ru-RU" sz="40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деятельности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54000" y="1917655"/>
            <a:ext cx="6261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Georgia" panose="02040502050405020303" pitchFamily="18" charset="0"/>
              </a:rPr>
              <a:t>Сборник консультаций для родителей</a:t>
            </a:r>
          </a:p>
          <a:p>
            <a:r>
              <a:rPr lang="ru-RU" dirty="0" smtClean="0">
                <a:latin typeface="Georgia" panose="02040502050405020303" pitchFamily="18" charset="0"/>
                <a:hlinkClick r:id="rId3"/>
              </a:rPr>
              <a:t>ссылка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Тренажер для дыхательной гимнастики</a:t>
            </a:r>
          </a:p>
          <a:p>
            <a:r>
              <a:rPr lang="ru-RU" dirty="0" smtClean="0">
                <a:latin typeface="Georgia" panose="02040502050405020303" pitchFamily="18" charset="0"/>
                <a:hlinkClick r:id="rId4"/>
              </a:rPr>
              <a:t>ссылка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Картотека дыхательной гимнастики  </a:t>
            </a:r>
          </a:p>
          <a:p>
            <a:r>
              <a:rPr lang="ru-RU" dirty="0" smtClean="0">
                <a:latin typeface="Georgia" panose="02040502050405020303" pitchFamily="18" charset="0"/>
                <a:hlinkClick r:id="rId5"/>
              </a:rPr>
              <a:t>ссылка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Мастер-класс по изготовлению массажного коврика «Дорожка здоровья. Гусеница»</a:t>
            </a:r>
          </a:p>
          <a:p>
            <a:r>
              <a:rPr lang="ru-RU" dirty="0" smtClean="0">
                <a:latin typeface="Georgia" panose="02040502050405020303" pitchFamily="18" charset="0"/>
                <a:hlinkClick r:id="rId6"/>
              </a:rPr>
              <a:t>ссылка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Буклет «Здоровый образ жизни семьи – залог здоровья ребёнка»</a:t>
            </a:r>
          </a:p>
          <a:p>
            <a:r>
              <a:rPr lang="ru-RU" dirty="0" smtClean="0">
                <a:latin typeface="Georgia" panose="02040502050405020303" pitchFamily="18" charset="0"/>
                <a:hlinkClick r:id="rId7"/>
              </a:rPr>
              <a:t>ссылка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 err="1" smtClean="0">
                <a:latin typeface="Georgia" panose="02040502050405020303" pitchFamily="18" charset="0"/>
              </a:rPr>
              <a:t>Челлендж</a:t>
            </a:r>
            <a:r>
              <a:rPr lang="ru-RU" dirty="0" smtClean="0">
                <a:latin typeface="Georgia" panose="02040502050405020303" pitchFamily="18" charset="0"/>
              </a:rPr>
              <a:t> «Чистые руки – залог здоровья»</a:t>
            </a:r>
          </a:p>
          <a:p>
            <a:r>
              <a:rPr lang="ru-RU" dirty="0" smtClean="0">
                <a:latin typeface="Georgia" panose="02040502050405020303" pitchFamily="18" charset="0"/>
                <a:hlinkClick r:id="rId8"/>
              </a:rPr>
              <a:t>ссылка</a:t>
            </a:r>
            <a:endParaRPr lang="ru-RU" dirty="0" smtClean="0">
              <a:latin typeface="Georgia" panose="02040502050405020303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407" y="1917655"/>
            <a:ext cx="457200" cy="457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008">
            <a:off x="2120447" y="2461506"/>
            <a:ext cx="455839" cy="455839"/>
          </a:xfrm>
          <a:prstGeom prst="rect">
            <a:avLst/>
          </a:prstGeom>
        </p:spPr>
      </p:pic>
      <p:pic>
        <p:nvPicPr>
          <p:cNvPr id="10" name="Рисунок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481" y="4449845"/>
            <a:ext cx="457200" cy="457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0491">
            <a:off x="2162481" y="3022926"/>
            <a:ext cx="457200" cy="457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159" y="3644024"/>
            <a:ext cx="476250" cy="4762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94604" y="5224479"/>
            <a:ext cx="457240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24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257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90600" y="0"/>
            <a:ext cx="8077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800" kern="0" dirty="0" smtClean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lvl="0" algn="ctr"/>
            <a:r>
              <a:rPr lang="ru-RU" sz="4000" kern="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Здоровьесберегающая</a:t>
            </a:r>
            <a:r>
              <a:rPr lang="ru-RU" sz="4000" kern="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/>
            <a:r>
              <a:rPr lang="ru-RU" sz="4000" kern="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среда</a:t>
            </a:r>
            <a:endParaRPr lang="ru-RU" sz="4000" kern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523" y="1754326"/>
            <a:ext cx="2666925" cy="420357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219200" y="6050868"/>
            <a:ext cx="7848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anose="02040502050405020303" pitchFamily="18" charset="0"/>
              </a:rPr>
              <a:t>«Физкультурно-оздоровительный уголок»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721" y="2694462"/>
            <a:ext cx="1705780" cy="127933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470" y="2682141"/>
            <a:ext cx="1887091" cy="141531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0" y="1259599"/>
            <a:ext cx="1408993" cy="105674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30" y="4346175"/>
            <a:ext cx="1689191" cy="126689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768" y="4483662"/>
            <a:ext cx="1797741" cy="134830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768" y="1152721"/>
            <a:ext cx="1613688" cy="12102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63141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417"/>
            <a:ext cx="9144000" cy="6866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1600" y="274638"/>
            <a:ext cx="815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kern="0" dirty="0">
                <a:solidFill>
                  <a:srgbClr val="0070C0"/>
                </a:solidFill>
              </a:rPr>
              <a:t>Работа с детьми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95600" y="982524"/>
            <a:ext cx="533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u="sng" kern="0" dirty="0">
                <a:solidFill>
                  <a:srgbClr val="C00000"/>
                </a:solidFill>
                <a:latin typeface="Georgia" panose="02040502050405020303" pitchFamily="18" charset="0"/>
              </a:rPr>
              <a:t>Утренняя гимнастика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284" y="1674859"/>
            <a:ext cx="2954406" cy="23111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200" y="1727942"/>
            <a:ext cx="3276600" cy="22075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061" y="4216725"/>
            <a:ext cx="3300278" cy="254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00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4834" y="6849"/>
            <a:ext cx="9144000" cy="68665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71800" y="152401"/>
            <a:ext cx="5715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u="sng" kern="0" dirty="0">
                <a:solidFill>
                  <a:srgbClr val="C00000"/>
                </a:solidFill>
                <a:latin typeface="Georgia" panose="02040502050405020303" pitchFamily="18" charset="0"/>
              </a:rPr>
              <a:t>Дыхательная гимнастика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859" y="1445889"/>
            <a:ext cx="2798307" cy="37066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063" y="614066"/>
            <a:ext cx="1566808" cy="20667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9795" y="1009359"/>
            <a:ext cx="2827150" cy="3712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7783" y="3914363"/>
            <a:ext cx="1774090" cy="154851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981200" y="5180829"/>
            <a:ext cx="274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kern="0" dirty="0">
                <a:solidFill>
                  <a:srgbClr val="000000">
                    <a:lumMod val="95000"/>
                    <a:lumOff val="5000"/>
                  </a:srgbClr>
                </a:solidFill>
                <a:latin typeface="Georgia" panose="02040502050405020303" pitchFamily="18" charset="0"/>
              </a:rPr>
              <a:t>«Волшебный зонт»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8106" y="4717935"/>
            <a:ext cx="24594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kern="0" dirty="0">
                <a:solidFill>
                  <a:srgbClr val="000000">
                    <a:lumMod val="95000"/>
                    <a:lumOff val="5000"/>
                  </a:srgbClr>
                </a:solidFill>
                <a:latin typeface="Georgia" panose="02040502050405020303" pitchFamily="18" charset="0"/>
              </a:rPr>
              <a:t>«Птички синички»</a:t>
            </a:r>
            <a:endParaRPr lang="ru-RU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0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17" y="4496"/>
            <a:ext cx="9126583" cy="68535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67000" y="457200"/>
            <a:ext cx="533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Гимнастика после сна</a:t>
            </a:r>
            <a:endParaRPr lang="ru-RU" sz="2400" b="1" u="sng" kern="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313" y="1503292"/>
            <a:ext cx="2480395" cy="385591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60" y="1905000"/>
            <a:ext cx="4166188" cy="281965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77490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8303"/>
            <a:ext cx="9144000" cy="6866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9200" y="274638"/>
            <a:ext cx="76961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Игровой массаж и самомассаж</a:t>
            </a:r>
            <a:endParaRPr lang="ru-RU" sz="2400" b="1" u="sng" kern="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793" y="1087840"/>
            <a:ext cx="3191006" cy="239325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122" y="979666"/>
            <a:ext cx="2552497" cy="244971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421" y="3962400"/>
            <a:ext cx="2604547" cy="271430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940" y="1663973"/>
            <a:ext cx="1342041" cy="250154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923" y="3671262"/>
            <a:ext cx="1219200" cy="9144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922" y="4692325"/>
            <a:ext cx="3031077" cy="208550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225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5240"/>
            <a:ext cx="9144000" cy="686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67000" y="457200"/>
            <a:ext cx="533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Гимнастика для глаз</a:t>
            </a:r>
            <a:endParaRPr lang="ru-RU" u="sng" dirty="0">
              <a:solidFill>
                <a:srgbClr val="C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335" y="1697894"/>
            <a:ext cx="3788963" cy="29537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39E7D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89" y="3639447"/>
            <a:ext cx="4004245" cy="292996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39E7D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350" y="997486"/>
            <a:ext cx="2895599" cy="241932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39E7D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8043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583"/>
          </a:xfrm>
          <a:prstGeom prst="rect">
            <a:avLst/>
          </a:prstGeom>
          <a:ln w="38100"/>
        </p:spPr>
      </p:pic>
      <p:sp>
        <p:nvSpPr>
          <p:cNvPr id="6" name="Прямоугольник 5"/>
          <p:cNvSpPr/>
          <p:nvPr/>
        </p:nvSpPr>
        <p:spPr>
          <a:xfrm>
            <a:off x="2438400" y="274638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Физкультминутки</a:t>
            </a:r>
            <a:endParaRPr lang="ru-RU" u="sng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205" y="883149"/>
            <a:ext cx="3460122" cy="259509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004" y="1094051"/>
            <a:ext cx="3075992" cy="382504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4495" y="3687907"/>
            <a:ext cx="2871465" cy="296900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6586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76600" y="76200"/>
            <a:ext cx="487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Пальчиковая гимнастика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56" y="614065"/>
            <a:ext cx="4366744" cy="273649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428" y="3558509"/>
            <a:ext cx="4181572" cy="310012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928125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90600" y="76200"/>
            <a:ext cx="8153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kern="0" dirty="0">
                <a:solidFill>
                  <a:srgbClr val="C00000"/>
                </a:solidFill>
                <a:latin typeface="Georgia" panose="02040502050405020303" pitchFamily="18" charset="0"/>
              </a:rPr>
              <a:t>И</a:t>
            </a:r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гры и упражнения для </a:t>
            </a:r>
            <a:r>
              <a:rPr lang="ru-RU" sz="2400" b="1" u="sng" kern="0" dirty="0">
                <a:solidFill>
                  <a:srgbClr val="C00000"/>
                </a:solidFill>
                <a:latin typeface="Georgia" panose="02040502050405020303" pitchFamily="18" charset="0"/>
              </a:rPr>
              <a:t>профилактики</a:t>
            </a:r>
          </a:p>
          <a:p>
            <a:pPr algn="ctr"/>
            <a:r>
              <a:rPr lang="ru-RU" sz="2400" b="1" u="sng" kern="0" dirty="0">
                <a:solidFill>
                  <a:srgbClr val="C00000"/>
                </a:solidFill>
                <a:latin typeface="Georgia" panose="02040502050405020303" pitchFamily="18" charset="0"/>
              </a:rPr>
              <a:t>нарушений осанки и </a:t>
            </a:r>
            <a:r>
              <a:rPr lang="ru-RU" sz="2400" b="1" u="sng" kern="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плоскостопия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33" y="1184012"/>
            <a:ext cx="2194560" cy="244671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994622"/>
            <a:ext cx="3283242" cy="221826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00" y="3994622"/>
            <a:ext cx="32512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128759"/>
            <a:ext cx="3266293" cy="24497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9232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417" y="0"/>
            <a:ext cx="9144000" cy="68665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71800" y="274638"/>
            <a:ext cx="55625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81200" y="274639"/>
            <a:ext cx="701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Воспитание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культурно-гигиенических </a:t>
            </a:r>
            <a:r>
              <a:rPr lang="ru-RU" sz="2400" b="1" dirty="0" smtClean="0">
                <a:solidFill>
                  <a:srgbClr val="C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навыков</a:t>
            </a:r>
            <a:endParaRPr lang="ru-RU" sz="2400" dirty="0">
              <a:solidFill>
                <a:srgbClr val="C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60" y="1331855"/>
            <a:ext cx="2258915" cy="311387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585" y="3276600"/>
            <a:ext cx="234315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911" y="1996151"/>
            <a:ext cx="2292438" cy="305658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96031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9594" y="0"/>
            <a:ext cx="9163594" cy="68812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49" y="1320418"/>
            <a:ext cx="2849912" cy="240676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12" y="1236039"/>
            <a:ext cx="3461656" cy="249114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42" y="4062624"/>
            <a:ext cx="3723033" cy="2483234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4112150"/>
            <a:ext cx="3487313" cy="242241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3124200" y="550794"/>
            <a:ext cx="434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-баты, шли солдаты»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33600" y="89129"/>
            <a:ext cx="6580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Спортивные досуги, развлечения</a:t>
            </a:r>
            <a:endParaRPr lang="ru-RU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0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5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722" y="940379"/>
            <a:ext cx="3621122" cy="24897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442" y="3738671"/>
            <a:ext cx="2850009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4778" y="1189885"/>
            <a:ext cx="2225508" cy="395848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2590800" y="274638"/>
            <a:ext cx="5715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«В гостях у Айболита»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15603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91"/>
            <a:ext cx="9144000" cy="68665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31059"/>
            <a:ext cx="3519302" cy="309403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143" y="4212049"/>
            <a:ext cx="3429000" cy="239116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055824"/>
            <a:ext cx="2911287" cy="272619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243" y="4088136"/>
            <a:ext cx="3571114" cy="256258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2971800" y="228599"/>
            <a:ext cx="4038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«Наше здоровье в </a:t>
            </a:r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наших руках»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9490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9594" y="-9211"/>
            <a:ext cx="9144000" cy="6866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24000" y="0"/>
            <a:ext cx="76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kern="0" dirty="0">
                <a:solidFill>
                  <a:srgbClr val="0070C0"/>
                </a:solidFill>
              </a:rPr>
              <a:t>Взаимодействие с родителями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578" y="3688826"/>
            <a:ext cx="2966222" cy="222466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903" y="3694900"/>
            <a:ext cx="2950026" cy="22125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 flipH="1">
            <a:off x="1676398" y="3088581"/>
            <a:ext cx="71628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Буклет </a:t>
            </a:r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«Здоровый образ жизни семьи –залог здоровья ребенка!»</a:t>
            </a:r>
            <a:endParaRPr lang="ru-RU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79226" y="416173"/>
            <a:ext cx="2139125" cy="302374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733800" y="6297461"/>
            <a:ext cx="3962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Информационный стенд «Будь здоров!»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0848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8583"/>
            <a:ext cx="9144000" cy="68665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09800" y="1905001"/>
            <a:ext cx="67818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</a:t>
            </a:r>
            <a:endParaRPr lang="ru-RU" sz="5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5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</a:t>
            </a:r>
          </a:p>
          <a:p>
            <a:pPr lvl="0" algn="ctr"/>
            <a:r>
              <a:rPr lang="ru-RU" sz="5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ВНИМАНИЕ</a:t>
            </a:r>
            <a:r>
              <a:rPr lang="ru-RU" sz="5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6466026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2099</TotalTime>
  <Words>374</Words>
  <Application>Microsoft Office PowerPoint</Application>
  <PresentationFormat>Экран (4:3)</PresentationFormat>
  <Paragraphs>79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Georgia</vt:lpstr>
      <vt:lpstr>Times New Roman</vt:lpstr>
      <vt:lpstr>Wingdings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Дарёна</dc:creator>
  <cp:lastModifiedBy>Педагог-Организатор</cp:lastModifiedBy>
  <cp:revision>96</cp:revision>
  <cp:lastPrinted>1601-01-01T00:00:00Z</cp:lastPrinted>
  <dcterms:created xsi:type="dcterms:W3CDTF">1601-01-01T00:00:00Z</dcterms:created>
  <dcterms:modified xsi:type="dcterms:W3CDTF">2021-04-06T04:57:36Z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