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3" r:id="rId3"/>
  </p:sldMasterIdLst>
  <p:notesMasterIdLst>
    <p:notesMasterId r:id="rId25"/>
  </p:notesMasterIdLst>
  <p:sldIdLst>
    <p:sldId id="256" r:id="rId4"/>
    <p:sldId id="257" r:id="rId5"/>
    <p:sldId id="258" r:id="rId6"/>
    <p:sldId id="262" r:id="rId7"/>
    <p:sldId id="261" r:id="rId8"/>
    <p:sldId id="259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2" r:id="rId17"/>
    <p:sldId id="275" r:id="rId18"/>
    <p:sldId id="273" r:id="rId19"/>
    <p:sldId id="274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n-GB"/>
    </a:defPPr>
    <a:lvl1pPr marL="0" lvl="0" indent="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1pPr>
    <a:lvl2pPr marL="742950" lvl="1" indent="-28575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2pPr>
    <a:lvl3pPr marL="1143000" lvl="2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3pPr>
    <a:lvl4pPr marL="1600200" lvl="3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4pPr>
    <a:lvl5pPr marL="2057400" lvl="4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5pPr>
    <a:lvl6pPr marL="2286000" lvl="5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6pPr>
    <a:lvl7pPr marL="2743200" lvl="6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7pPr>
    <a:lvl8pPr marL="3200400" lvl="7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8pPr>
    <a:lvl9pPr marL="3657600" lvl="8" indent="-228600" algn="l" defTabSz="44958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Font typeface="Times New Roman" pitchFamily="18" charset="0"/>
      <a:buNone/>
      <a:defRPr b="0" i="0" u="none" kern="1200" baseline="0">
        <a:solidFill>
          <a:schemeClr val="bg1"/>
        </a:solidFill>
        <a:latin typeface="Arial" panose="02080604020202020204" pitchFamily="34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2FDB2607-1784-4EEB-B798-7EB5836EED8A}">
        <p14:showMediaCtrls xmlns:p14="http://schemas.microsoft.com/office/powerpoint/2010/main" xmlns="" val="1"/>
      </p:ext>
    </p:extLst>
  </p:showPr>
  <p:clrMru>
    <a:srgbClr val="006600"/>
    <a:srgbClr val="FFFFFF"/>
    <a:srgbClr val="660066"/>
    <a:srgbClr val="99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3" d="100"/>
          <a:sy n="103" d="100"/>
        </p:scale>
        <p:origin x="-204" y="-84"/>
      </p:cViewPr>
      <p:guideLst>
        <p:guide orient="horz" pos="2152"/>
        <p:guide pos="2867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099" name="AutoShape 2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100" name="AutoShape 3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101" name="AutoShape 4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102" name="AutoShape 5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103" name="AutoShape 6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104" name="AutoShape 7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105" name="Text Box 8"/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2" name="Rectangle 9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0688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/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 sz="120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 marL="0" marR="0" lvl="0" indent="0" algn="r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Microsoft YaHei" charset="-122"/>
              <a:cs typeface="+mn-cs"/>
            </a:endParaRPr>
          </a:p>
        </p:txBody>
      </p:sp>
      <p:sp>
        <p:nvSpPr>
          <p:cNvPr id="4107" name="Rectangle 1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60888" cy="3417888"/>
          </a:xfrm>
          <a:prstGeom prst="rect">
            <a:avLst/>
          </a:prstGeom>
          <a:noFill/>
          <a:ln w="12600" cap="sq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" name="Rectangle 11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109" name="Text Box 12"/>
          <p:cNvSpPr txBox="1"/>
          <p:nvPr/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lstStyle/>
          <a:p>
            <a:pPr lvl="0"/>
            <a:endParaRPr lang="ru-RU" altLang="x-none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0688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/>
          <a:lstStyle/>
          <a:p>
            <a:pPr lvl="0" algn="r" defTabSz="449580" eaLnBrk="1" fontAlgn="base" hangingPunct="1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z="1200" strike="noStrike" noProof="1" dirty="0">
                <a:solidFill>
                  <a:srgbClr val="000000"/>
                </a:solidFill>
                <a:latin typeface="Calibri" pitchFamily="34" charset="0"/>
                <a:ea typeface="Microsoft YaHei" charset="-122"/>
                <a:cs typeface="+mn-cs"/>
              </a:rPr>
              <a:pPr lvl="0" algn="r" defTabSz="449580" eaLnBrk="1" fontAlgn="base" hangingPunct="1">
                <a:buClrTx/>
                <a:buFont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z="1200" strike="noStrike" noProof="1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495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5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5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5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5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60687" cy="4460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000" tIns="46800" rIns="90000" bIns="46800" anchor="b" anchorCtr="0"/>
          <a:lstStyle/>
          <a:p>
            <a:pPr lvl="0" algn="r" defTabSz="449580" eaLnBrk="1" hangingPunct="1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z="1200" dirty="0">
                <a:solidFill>
                  <a:srgbClr val="000000"/>
                </a:solidFill>
                <a:latin typeface="Calibri" pitchFamily="34" charset="0"/>
              </a:rPr>
              <a:pPr lvl="0" algn="r" defTabSz="449580" eaLnBrk="1" hangingPunct="1">
                <a:buClrTx/>
                <a:buFont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1</a:t>
            </a:fld>
            <a:endParaRPr lang="ru-RU" altLang="x-none" sz="12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147" name="Rectangl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</p:spPr>
      </p:sp>
      <p:sp>
        <p:nvSpPr>
          <p:cNvPr id="6148" name="Rectangle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wrap="none" lIns="90000" tIns="46800" rIns="90000" bIns="46800" anchor="ctr" anchorCtr="0"/>
          <a:lstStyle/>
          <a:p>
            <a:pPr lvl="0" defTabSz="449580" eaLnBrk="1" hangingPunct="1">
              <a:spcBef>
                <a:spcPct val="0"/>
              </a:spcBef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endParaRPr lang="ru-RU" altLang="x-none" dirty="0">
              <a:latin typeface="Calibri" pitchFamily="34" charset="0"/>
              <a:ea typeface="Microsoft YaHei" charset="-122"/>
            </a:endParaRPr>
          </a:p>
        </p:txBody>
      </p:sp>
      <p:sp>
        <p:nvSpPr>
          <p:cNvPr id="6149" name="Text Box 3"/>
          <p:cNvSpPr txBox="1"/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lvl="0" algn="r" defTabSz="449580" eaLnBrk="1" hangingPunct="1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z="1200" dirty="0">
                <a:solidFill>
                  <a:srgbClr val="FFFFFF"/>
                </a:solidFill>
                <a:latin typeface="Calibri" pitchFamily="34" charset="0"/>
              </a:rPr>
              <a:pPr lvl="0" algn="r" defTabSz="449580" eaLnBrk="1" hangingPunct="1">
                <a:buClrTx/>
                <a:buFont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1</a:t>
            </a:fld>
            <a:endParaRPr lang="ru-RU" altLang="x-none" sz="1200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3"/>
          <p:cNvSpPr txBox="1">
            <a:spLocks noGrp="1"/>
          </p:cNvSpPr>
          <p:nvPr/>
        </p:nvSpPr>
        <p:spPr>
          <a:xfrm>
            <a:off x="3884613" y="8685213"/>
            <a:ext cx="2960687" cy="44608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lvl="0" algn="r" defTabSz="449580" eaLnBrk="1" hangingPunct="1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z="1200" dirty="0">
                <a:solidFill>
                  <a:srgbClr val="000000"/>
                </a:solidFill>
                <a:latin typeface="Calibri" pitchFamily="34" charset="0"/>
              </a:rPr>
              <a:pPr lvl="0" algn="r" defTabSz="449580" eaLnBrk="1" hangingPunct="1">
                <a:buClrTx/>
                <a:buFont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2</a:t>
            </a:fld>
            <a:endParaRPr lang="ru-RU" altLang="x-none" sz="12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195" name="Rectangl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</p:spPr>
      </p:sp>
      <p:sp>
        <p:nvSpPr>
          <p:cNvPr id="8196" name="Rectangle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wrap="none" lIns="90000" tIns="46800" rIns="90000" bIns="46800" anchor="ctr" anchorCtr="0"/>
          <a:lstStyle/>
          <a:p>
            <a:pPr lvl="0" defTabSz="449580" eaLnBrk="1" hangingPunct="1">
              <a:spcBef>
                <a:spcPct val="0"/>
              </a:spcBef>
              <a:buClrTx/>
              <a:buFontTx/>
              <a:buChar char="•"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endParaRPr lang="ru-RU" altLang="x-none" dirty="0">
              <a:latin typeface="Calibri" pitchFamily="34" charset="0"/>
              <a:ea typeface="Microsoft YaHei" charset="-122"/>
            </a:endParaRPr>
          </a:p>
        </p:txBody>
      </p:sp>
      <p:sp>
        <p:nvSpPr>
          <p:cNvPr id="8197" name="Text Box 3"/>
          <p:cNvSpPr txBox="1"/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lvl="0" algn="r" defTabSz="449580" eaLnBrk="1" hangingPunct="1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z="1200" dirty="0">
                <a:solidFill>
                  <a:srgbClr val="FFFFFF"/>
                </a:solidFill>
                <a:latin typeface="Calibri" pitchFamily="34" charset="0"/>
              </a:rPr>
              <a:pPr lvl="0" algn="r" defTabSz="449580" eaLnBrk="1" hangingPunct="1">
                <a:buClrTx/>
                <a:buFont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2</a:t>
            </a:fld>
            <a:endParaRPr lang="ru-RU" altLang="x-none" sz="1200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ru-RU" strike="noStrike" noProof="1" smtClean="0"/>
              <a:t>Образец подзаголовка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2250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447800"/>
            <a:ext cx="4033838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8" name="Замещающий 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3" name="Замещающий 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0000" tIns="46800" rIns="90000" bIns="4680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1463" y="-12700"/>
            <a:ext cx="2054225" cy="6127750"/>
          </a:xfr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-12700"/>
            <a:ext cx="6011863" cy="6127750"/>
          </a:xfr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8" name="Замещающий 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ru-RU" strike="noStrike" noProof="1" smtClean="0"/>
              <a:t>Образец подзаголовка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2250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447800"/>
            <a:ext cx="4033838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8" name="Замещающий 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3" name="Замещающий 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0000" tIns="46800" rIns="90000" bIns="4680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1463" y="-12700"/>
            <a:ext cx="2054225" cy="6127750"/>
          </a:xfr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-12700"/>
            <a:ext cx="6011863" cy="6127750"/>
          </a:xfr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ru-RU" strike="noStrike" noProof="1" smtClean="0"/>
              <a:t>Образец подзаголовка</a:t>
            </a:r>
            <a:endParaRPr lang="ru-RU" strike="noStrike" noProof="1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2250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447800"/>
            <a:ext cx="4033838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6" name="Замещающая дата 5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8" name="Замещающая дата 7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Замещающий 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ий 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6" name="Замещающая дата 5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0000" tIns="46800" rIns="90000" bIns="4680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6" name="Замещающая дата 5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1463" y="-12700"/>
            <a:ext cx="2054225" cy="6127750"/>
          </a:xfr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-12700"/>
            <a:ext cx="6011863" cy="6127750"/>
          </a:xfr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/>
          </p:cNvSpPr>
          <p:nvPr>
            <p:ph type="body"/>
          </p:nvPr>
        </p:nvSpPr>
        <p:spPr>
          <a:xfrm>
            <a:off x="457200" y="1447800"/>
            <a:ext cx="8218488" cy="46672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/>
          <a:lstStyle/>
          <a:p>
            <a:pPr lvl="0"/>
            <a:r>
              <a:rPr lang="ru-RU" dirty="0"/>
              <a:t>Для правки структуры щелкните мышью</a:t>
            </a:r>
          </a:p>
          <a:p>
            <a:pPr lvl="1"/>
            <a:r>
              <a:rPr lang="ru-RU" dirty="0"/>
              <a:t>Второй уровень структуры</a:t>
            </a:r>
          </a:p>
          <a:p>
            <a:pPr lvl="2"/>
            <a:r>
              <a:rPr lang="ru-RU" dirty="0"/>
              <a:t>Третий уровень структуры</a:t>
            </a:r>
          </a:p>
          <a:p>
            <a:pPr lvl="3"/>
            <a:r>
              <a:rPr lang="ru-RU" dirty="0"/>
              <a:t>Четвёртый уровень структуры</a:t>
            </a:r>
          </a:p>
          <a:p>
            <a:pPr lvl="4"/>
            <a:r>
              <a:rPr lang="ru-RU" dirty="0"/>
              <a:t>Пятый уровень структуры</a:t>
            </a:r>
          </a:p>
          <a:p>
            <a:pPr lvl="4"/>
            <a:r>
              <a:rPr lang="ru-RU" dirty="0"/>
              <a:t>Шестой уровень структуры</a:t>
            </a:r>
          </a:p>
          <a:p>
            <a:pPr lvl="4"/>
            <a:r>
              <a:rPr lang="ru-RU" dirty="0"/>
              <a:t>Седьмой уровень структуры</a:t>
            </a:r>
          </a:p>
          <a:p>
            <a:pPr lvl="4"/>
            <a:r>
              <a:rPr lang="ru-RU" dirty="0"/>
              <a:t>Восьмой уровень структуры</a:t>
            </a:r>
          </a:p>
          <a:p>
            <a:pPr lvl="4"/>
            <a:r>
              <a:rPr lang="ru-RU" dirty="0"/>
              <a:t>Девятый уровень структуры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5791200" y="6203950"/>
            <a:ext cx="2579688" cy="37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/>
          <a:lstStyle>
            <a:lvl1pPr>
              <a:buClrTx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620" algn="l"/>
                <a:tab pos="1346200" algn="l"/>
                <a:tab pos="1795145" algn="l"/>
                <a:tab pos="2244725" algn="l"/>
                <a:tab pos="2693670" algn="l"/>
                <a:tab pos="3143250" algn="l"/>
                <a:tab pos="3592195" algn="l"/>
                <a:tab pos="4041775" algn="l"/>
                <a:tab pos="4490720" algn="l"/>
                <a:tab pos="4940300" algn="l"/>
                <a:tab pos="5389245" algn="l"/>
                <a:tab pos="5838825" algn="l"/>
                <a:tab pos="6287770" algn="l"/>
                <a:tab pos="6737350" algn="l"/>
                <a:tab pos="7186295" algn="l"/>
                <a:tab pos="7635875" algn="l"/>
                <a:tab pos="8084820" algn="l"/>
                <a:tab pos="8534400" algn="l"/>
                <a:tab pos="8983345" algn="l"/>
              </a:tabLst>
              <a:defRPr/>
            </a:pPr>
            <a:endParaRPr kumimoji="0" lang="ru-RU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80604020202020204" pitchFamily="34" charset="0"/>
              <a:ea typeface="Microsoft YaHei" charset="-122"/>
              <a:cs typeface="+mn-cs"/>
            </a:endParaRPr>
          </a:p>
        </p:txBody>
      </p:sp>
      <p:sp>
        <p:nvSpPr>
          <p:cNvPr id="1028" name="Text Box 3"/>
          <p:cNvSpPr txBox="1"/>
          <p:nvPr/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lstStyle/>
          <a:p>
            <a:pPr lvl="0" eaLnBrk="0" hangingPunct="0"/>
            <a:endParaRPr lang="ru-RU" altLang="x-none">
              <a:latin typeface="Arial" panose="02080604020202020204" pitchFamily="34" charset="0"/>
            </a:endParaRP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8410575" y="6181725"/>
            <a:ext cx="598488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/>
          <a:lstStyle>
            <a:lvl1pPr>
              <a:buFontTx/>
              <a:defRPr>
                <a:solidFill>
                  <a:srgbClr val="FFFFFF"/>
                </a:solidFill>
              </a:defRPr>
            </a:lvl1pPr>
          </a:lstStyle>
          <a:p>
            <a:pPr lvl="0" defTabSz="449580" fontAlgn="base">
              <a:buClr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fld id="{9A0DB2DC-4C9A-4742-B13C-FB6460FD3503}" type="slidenum">
              <a:rPr lang="ru-RU" altLang="x-none" strike="noStrike" noProof="1">
                <a:latin typeface="Arial" panose="02080604020202020204" pitchFamily="34" charset="0"/>
                <a:ea typeface="Microsoft YaHei" charset="-122"/>
                <a:cs typeface="+mn-cs"/>
              </a:rPr>
              <a:pPr lvl="0" defTabSz="449580" fontAlgn="base">
                <a:buClrTx/>
                <a:tabLst>
                  <a:tab pos="0" algn="l"/>
                  <a:tab pos="447675" algn="l"/>
                  <a:tab pos="897255" algn="l"/>
                  <a:tab pos="1346200" algn="l"/>
                  <a:tab pos="1795780" algn="l"/>
                  <a:tab pos="2244725" algn="l"/>
                  <a:tab pos="2694305" algn="l"/>
                  <a:tab pos="3143250" algn="l"/>
                  <a:tab pos="3592830" algn="l"/>
                  <a:tab pos="4041775" algn="l"/>
                  <a:tab pos="4491355" algn="l"/>
                  <a:tab pos="4940300" algn="l"/>
                  <a:tab pos="5389880" algn="l"/>
                  <a:tab pos="5838825" algn="l"/>
                  <a:tab pos="6288405" algn="l"/>
                  <a:tab pos="6737350" algn="l"/>
                  <a:tab pos="7186930" algn="l"/>
                  <a:tab pos="7635875" algn="l"/>
                  <a:tab pos="8085455" algn="l"/>
                  <a:tab pos="8534400" algn="l"/>
                  <a:tab pos="8983980" algn="l"/>
                </a:tabLst>
              </a:pPr>
              <a:t>‹#›</a:t>
            </a:fld>
            <a:endParaRPr lang="ru-RU" altLang="x-none" strike="noStrike" noProof="1">
              <a:latin typeface="Arial" panose="02080604020202020204" pitchFamily="34" charset="0"/>
            </a:endParaRPr>
          </a:p>
        </p:txBody>
      </p:sp>
      <p:sp>
        <p:nvSpPr>
          <p:cNvPr id="1030" name="Rectangle 5"/>
          <p:cNvSpPr>
            <a:spLocks noGrp="1"/>
          </p:cNvSpPr>
          <p:nvPr>
            <p:ph type="title"/>
          </p:nvPr>
        </p:nvSpPr>
        <p:spPr>
          <a:xfrm>
            <a:off x="457200" y="-12700"/>
            <a:ext cx="8218488" cy="13731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lvl="0"/>
            <a:r>
              <a:rPr lang="ru-RU" dirty="0"/>
              <a:t>Для правки текста заголовка щелкните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+mj-lt"/>
          <a:ea typeface="+mj-ea"/>
          <a:cs typeface="+mj-cs"/>
        </a:defRPr>
      </a:lvl1pPr>
      <a:lvl2pPr marL="742950" indent="-28575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2pPr>
      <a:lvl3pPr marL="11430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3pPr>
      <a:lvl4pPr marL="16002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4pPr>
      <a:lvl5pPr marL="20574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5pPr>
      <a:lvl6pPr marL="25146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6pPr>
      <a:lvl7pPr marL="29718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7pPr>
      <a:lvl8pPr marL="34290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8pPr>
      <a:lvl9pPr marL="38862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9pPr>
    </p:titleStyle>
    <p:bodyStyle>
      <a:lvl1pPr marL="342900" indent="-342900" algn="l" defTabSz="44958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F4E7ED"/>
          </a:solidFill>
          <a:latin typeface="+mn-lt"/>
          <a:ea typeface="+mn-ea"/>
        </a:defRPr>
      </a:lvl2pPr>
      <a:lvl3pPr marL="1143000" indent="-22860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100">
          <a:solidFill>
            <a:srgbClr val="FFFFFF"/>
          </a:solidFill>
          <a:latin typeface="+mn-lt"/>
          <a:ea typeface="+mn-ea"/>
        </a:defRPr>
      </a:lvl3pPr>
      <a:lvl4pPr marL="1600200" indent="-22860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900">
          <a:solidFill>
            <a:srgbClr val="FFFFFF"/>
          </a:solidFill>
          <a:latin typeface="+mn-lt"/>
          <a:ea typeface="+mn-ea"/>
        </a:defRPr>
      </a:lvl4pPr>
      <a:lvl5pPr marL="20574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5pPr>
      <a:lvl6pPr marL="25146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6pPr>
      <a:lvl7pPr marL="29718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7pPr>
      <a:lvl8pPr marL="34290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8pPr>
      <a:lvl9pPr marL="38862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1"/>
          <p:cNvSpPr/>
          <p:nvPr/>
        </p:nvSpPr>
        <p:spPr>
          <a:xfrm>
            <a:off x="1463675" y="3549650"/>
            <a:ext cx="2971800" cy="1588"/>
          </a:xfrm>
          <a:prstGeom prst="line">
            <a:avLst/>
          </a:prstGeom>
          <a:ln w="9360" cap="sq" cmpd="sng">
            <a:solidFill>
              <a:srgbClr val="F2E8EF"/>
            </a:solidFill>
            <a:prstDash val="solid"/>
            <a:miter/>
            <a:headEnd type="none" w="med" len="med"/>
            <a:tailEnd type="none" w="med" len="med"/>
          </a:ln>
          <a:effectLst>
            <a:outerShdw dist="101823" dir="2699999" algn="ctr" rotWithShape="0">
              <a:srgbClr val="000000">
                <a:alpha val="55025"/>
              </a:srgbClr>
            </a:outerShdw>
          </a:effectLst>
        </p:spPr>
      </p:sp>
      <p:sp>
        <p:nvSpPr>
          <p:cNvPr id="2051" name="Line 2"/>
          <p:cNvSpPr/>
          <p:nvPr/>
        </p:nvSpPr>
        <p:spPr>
          <a:xfrm>
            <a:off x="4708525" y="3549650"/>
            <a:ext cx="2971800" cy="1588"/>
          </a:xfrm>
          <a:prstGeom prst="line">
            <a:avLst/>
          </a:prstGeom>
          <a:ln w="9360" cap="sq" cmpd="sng">
            <a:solidFill>
              <a:srgbClr val="F2E8EF"/>
            </a:solidFill>
            <a:prstDash val="solid"/>
            <a:miter/>
            <a:headEnd type="none" w="med" len="med"/>
            <a:tailEnd type="none" w="med" len="med"/>
          </a:ln>
          <a:effectLst>
            <a:outerShdw dist="101823" dir="2699999" algn="ctr" rotWithShape="0">
              <a:srgbClr val="000000">
                <a:alpha val="55025"/>
              </a:srgbClr>
            </a:outerShdw>
          </a:effectLst>
        </p:spPr>
      </p:sp>
      <p:sp>
        <p:nvSpPr>
          <p:cNvPr id="2052" name="Oval 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solidFill>
            <a:srgbClr val="AC66BB"/>
          </a:solidFill>
          <a:ln w="38160" cap="sq" cmpd="sng">
            <a:solidFill>
              <a:srgbClr val="AC66BB"/>
            </a:solidFill>
            <a:prstDash val="solid"/>
            <a:miter/>
            <a:headEnd type="none" w="med" len="med"/>
            <a:tailEnd type="none" w="med" len="med"/>
          </a:ln>
          <a:effectLst>
            <a:outerShdw dist="101823" dir="2699999" algn="ctr" rotWithShape="0">
              <a:srgbClr val="000000">
                <a:alpha val="55025"/>
              </a:srgbClr>
            </a:outerShdw>
          </a:effectLst>
        </p:spPr>
        <p:txBody>
          <a:bodyPr wrap="none" anchor="ctr" anchorCtr="0"/>
          <a:lstStyle/>
          <a:p>
            <a:pPr lvl="0" eaLnBrk="0" hangingPunct="0"/>
            <a:endParaRPr lang="ru-RU" altLang="x-none">
              <a:latin typeface="Arial" panose="02080604020202020204" pitchFamily="34" charset="0"/>
            </a:endParaRPr>
          </a:p>
        </p:txBody>
      </p:sp>
      <p:sp>
        <p:nvSpPr>
          <p:cNvPr id="2053" name="Rectangle 4"/>
          <p:cNvSpPr>
            <a:spLocks noGrp="1"/>
          </p:cNvSpPr>
          <p:nvPr>
            <p:ph type="body"/>
          </p:nvPr>
        </p:nvSpPr>
        <p:spPr>
          <a:xfrm>
            <a:off x="457200" y="1447800"/>
            <a:ext cx="8218488" cy="46672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/>
          <a:lstStyle/>
          <a:p>
            <a:pPr lvl="0"/>
            <a:r>
              <a:rPr lang="ru-RU" dirty="0"/>
              <a:t>Для правки структуры щелкните мышью</a:t>
            </a:r>
          </a:p>
          <a:p>
            <a:pPr lvl="1"/>
            <a:r>
              <a:rPr lang="ru-RU" dirty="0"/>
              <a:t>Второй уровень структуры</a:t>
            </a:r>
          </a:p>
          <a:p>
            <a:pPr lvl="2"/>
            <a:r>
              <a:rPr lang="ru-RU" dirty="0"/>
              <a:t>Третий уровень структуры</a:t>
            </a:r>
          </a:p>
          <a:p>
            <a:pPr lvl="3"/>
            <a:r>
              <a:rPr lang="ru-RU" dirty="0"/>
              <a:t>Четвёртый уровень структуры</a:t>
            </a:r>
          </a:p>
          <a:p>
            <a:pPr lvl="4"/>
            <a:r>
              <a:rPr lang="ru-RU" dirty="0"/>
              <a:t>Пятый уровень структуры</a:t>
            </a:r>
          </a:p>
          <a:p>
            <a:pPr lvl="4"/>
            <a:r>
              <a:rPr lang="ru-RU" dirty="0"/>
              <a:t>Шестой уровень структуры</a:t>
            </a:r>
          </a:p>
          <a:p>
            <a:pPr lvl="4"/>
            <a:r>
              <a:rPr lang="ru-RU" dirty="0"/>
              <a:t>Седьмой уровень структуры</a:t>
            </a:r>
          </a:p>
          <a:p>
            <a:pPr lvl="4"/>
            <a:r>
              <a:rPr lang="ru-RU" dirty="0"/>
              <a:t>Восьмой уровень структуры</a:t>
            </a:r>
          </a:p>
          <a:p>
            <a:pPr lvl="4"/>
            <a:r>
              <a:rPr lang="ru-RU" dirty="0"/>
              <a:t>Девятый уровень структуры</a:t>
            </a:r>
          </a:p>
        </p:txBody>
      </p:sp>
      <p:sp>
        <p:nvSpPr>
          <p:cNvPr id="2054" name="Rectangle 5"/>
          <p:cNvSpPr>
            <a:spLocks noGrp="1"/>
          </p:cNvSpPr>
          <p:nvPr>
            <p:ph type="title"/>
          </p:nvPr>
        </p:nvSpPr>
        <p:spPr>
          <a:xfrm>
            <a:off x="457200" y="-12700"/>
            <a:ext cx="8218488" cy="13731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lvl="0"/>
            <a:r>
              <a:rPr lang="ru-RU" dirty="0"/>
              <a:t>Для правки текста заголовка щелкните мышью</a:t>
            </a:r>
          </a:p>
        </p:txBody>
      </p:sp>
      <p:sp>
        <p:nvSpPr>
          <p:cNvPr id="2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5791200" y="6203950"/>
            <a:ext cx="2579688" cy="37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/>
          <a:lstStyle>
            <a:lvl1pPr eaLnBrk="1" hangingPunct="1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200">
                <a:solidFill>
                  <a:srgbClr val="F4E7ED"/>
                </a:solidFill>
                <a:latin typeface="+mn-lt"/>
              </a:defRPr>
            </a:lvl1pPr>
          </a:lstStyle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410575" y="6180138"/>
            <a:ext cx="598488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/>
          <a:lstStyle>
            <a:lvl1pPr algn="ctr">
              <a:buFontTx/>
              <a:defRPr sz="1600">
                <a:solidFill>
                  <a:srgbClr val="F4E7ED"/>
                </a:solidFill>
                <a:latin typeface="Constantia" pitchFamily="18" charset="0"/>
              </a:defRPr>
            </a:lvl1pPr>
          </a:lstStyle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2057" name="Text Box 8"/>
          <p:cNvSpPr txBox="1"/>
          <p:nvPr/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lstStyle/>
          <a:p>
            <a:pPr lvl="0" eaLnBrk="0" hangingPunct="0"/>
            <a:endParaRPr lang="ru-RU" altLang="x-none">
              <a:latin typeface="Arial" panose="0208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+mj-lt"/>
          <a:ea typeface="+mj-ea"/>
          <a:cs typeface="+mj-cs"/>
        </a:defRPr>
      </a:lvl1pPr>
      <a:lvl2pPr marL="742950" indent="-28575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2pPr>
      <a:lvl3pPr marL="11430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3pPr>
      <a:lvl4pPr marL="16002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4pPr>
      <a:lvl5pPr marL="20574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5pPr>
      <a:lvl6pPr marL="25146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6pPr>
      <a:lvl7pPr marL="29718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7pPr>
      <a:lvl8pPr marL="34290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8pPr>
      <a:lvl9pPr marL="38862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9pPr>
    </p:titleStyle>
    <p:bodyStyle>
      <a:lvl1pPr marL="342900" indent="-342900" algn="l" defTabSz="44958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F4E7ED"/>
          </a:solidFill>
          <a:latin typeface="+mn-lt"/>
          <a:ea typeface="+mn-ea"/>
        </a:defRPr>
      </a:lvl2pPr>
      <a:lvl3pPr marL="1143000" indent="-22860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100">
          <a:solidFill>
            <a:srgbClr val="FFFFFF"/>
          </a:solidFill>
          <a:latin typeface="+mn-lt"/>
          <a:ea typeface="+mn-ea"/>
        </a:defRPr>
      </a:lvl3pPr>
      <a:lvl4pPr marL="1600200" indent="-22860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900">
          <a:solidFill>
            <a:srgbClr val="FFFFFF"/>
          </a:solidFill>
          <a:latin typeface="+mn-lt"/>
          <a:ea typeface="+mn-ea"/>
        </a:defRPr>
      </a:lvl4pPr>
      <a:lvl5pPr marL="20574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5pPr>
      <a:lvl6pPr marL="25146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6pPr>
      <a:lvl7pPr marL="29718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7pPr>
      <a:lvl8pPr marL="34290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8pPr>
      <a:lvl9pPr marL="38862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/>
          <p:nvPr/>
        </p:nvSpPr>
        <p:spPr>
          <a:xfrm>
            <a:off x="563563" y="2179638"/>
            <a:ext cx="3748087" cy="1587"/>
          </a:xfrm>
          <a:prstGeom prst="line">
            <a:avLst/>
          </a:prstGeom>
          <a:ln w="12600" cap="sq" cmpd="sng">
            <a:solidFill>
              <a:srgbClr val="F2E8EF"/>
            </a:solidFill>
            <a:prstDash val="solid"/>
            <a:miter/>
            <a:headEnd type="none" w="med" len="med"/>
            <a:tailEnd type="none" w="med" len="med"/>
          </a:ln>
          <a:effectLst>
            <a:outerShdw dist="101823" dir="2699999" algn="ctr" rotWithShape="0">
              <a:srgbClr val="000000">
                <a:alpha val="55025"/>
              </a:srgbClr>
            </a:outerShdw>
          </a:effectLst>
        </p:spPr>
      </p:sp>
      <p:sp>
        <p:nvSpPr>
          <p:cNvPr id="3075" name="Line 2"/>
          <p:cNvSpPr/>
          <p:nvPr/>
        </p:nvSpPr>
        <p:spPr>
          <a:xfrm>
            <a:off x="4754563" y="2179638"/>
            <a:ext cx="3749675" cy="1587"/>
          </a:xfrm>
          <a:prstGeom prst="line">
            <a:avLst/>
          </a:prstGeom>
          <a:ln w="12600" cap="sq" cmpd="sng">
            <a:solidFill>
              <a:srgbClr val="F2E8EF"/>
            </a:solidFill>
            <a:prstDash val="solid"/>
            <a:miter/>
            <a:headEnd type="none" w="med" len="med"/>
            <a:tailEnd type="none" w="med" len="med"/>
          </a:ln>
          <a:effectLst>
            <a:outerShdw dist="101823" dir="2699999" algn="ctr" rotWithShape="0">
              <a:srgbClr val="000000">
                <a:alpha val="55025"/>
              </a:srgbClr>
            </a:outerShdw>
          </a:effectLst>
        </p:spPr>
      </p:sp>
      <p:sp>
        <p:nvSpPr>
          <p:cNvPr id="3076" name="Rectangle 3"/>
          <p:cNvSpPr>
            <a:spLocks noGrp="1"/>
          </p:cNvSpPr>
          <p:nvPr>
            <p:ph type="body"/>
          </p:nvPr>
        </p:nvSpPr>
        <p:spPr>
          <a:xfrm>
            <a:off x="457200" y="1447800"/>
            <a:ext cx="8218488" cy="46672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/>
          <a:lstStyle/>
          <a:p>
            <a:pPr lvl="0"/>
            <a:r>
              <a:rPr lang="ru-RU" dirty="0"/>
              <a:t>Для правки структуры щелкните мышью</a:t>
            </a:r>
          </a:p>
          <a:p>
            <a:pPr lvl="1"/>
            <a:r>
              <a:rPr lang="ru-RU" dirty="0"/>
              <a:t>Второй уровень структуры</a:t>
            </a:r>
          </a:p>
          <a:p>
            <a:pPr lvl="2"/>
            <a:r>
              <a:rPr lang="ru-RU" dirty="0"/>
              <a:t>Третий уровень структуры</a:t>
            </a:r>
          </a:p>
          <a:p>
            <a:pPr lvl="3"/>
            <a:r>
              <a:rPr lang="ru-RU" dirty="0"/>
              <a:t>Четвёртый уровень структуры</a:t>
            </a:r>
          </a:p>
          <a:p>
            <a:pPr lvl="4"/>
            <a:r>
              <a:rPr lang="ru-RU" dirty="0"/>
              <a:t>Пятый уровень структуры</a:t>
            </a:r>
          </a:p>
          <a:p>
            <a:pPr lvl="4"/>
            <a:r>
              <a:rPr lang="ru-RU" dirty="0"/>
              <a:t>Шестой уровень структуры</a:t>
            </a:r>
          </a:p>
          <a:p>
            <a:pPr lvl="4"/>
            <a:r>
              <a:rPr lang="ru-RU" dirty="0"/>
              <a:t>Седьмой уровень структуры</a:t>
            </a:r>
          </a:p>
          <a:p>
            <a:pPr lvl="4"/>
            <a:r>
              <a:rPr lang="ru-RU" dirty="0"/>
              <a:t>Восьмой уровень структуры</a:t>
            </a:r>
          </a:p>
          <a:p>
            <a:pPr lvl="4"/>
            <a:r>
              <a:rPr lang="ru-RU" dirty="0"/>
              <a:t>Девятый уровень структуры</a:t>
            </a:r>
          </a:p>
        </p:txBody>
      </p:sp>
      <p:sp>
        <p:nvSpPr>
          <p:cNvPr id="3077" name="Rectangle 4"/>
          <p:cNvSpPr>
            <a:spLocks noGrp="1"/>
          </p:cNvSpPr>
          <p:nvPr>
            <p:ph type="title"/>
          </p:nvPr>
        </p:nvSpPr>
        <p:spPr>
          <a:xfrm>
            <a:off x="457200" y="-12700"/>
            <a:ext cx="8218488" cy="13731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lvl="0"/>
            <a:r>
              <a:rPr lang="ru-RU" dirty="0"/>
              <a:t>Для правки текста заголовка щелкните мышью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410575" y="6180138"/>
            <a:ext cx="598488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/>
          <a:lstStyle>
            <a:lvl1pPr algn="ctr">
              <a:buFontTx/>
              <a:defRPr sz="1600">
                <a:solidFill>
                  <a:srgbClr val="F4E7ED"/>
                </a:solidFill>
                <a:latin typeface="Constantia" pitchFamily="18" charset="0"/>
              </a:defRPr>
            </a:lvl1pPr>
          </a:lstStyle>
          <a:p>
            <a:pPr lvl="0" eaLnBrk="1" fontAlgn="base" hangingPunct="1">
              <a:buClrTx/>
            </a:pPr>
            <a:fld id="{9A0DB2DC-4C9A-4742-B13C-FB6460FD3503}" type="slidenum">
              <a:rPr lang="ru-RU" altLang="x-none" strike="noStrike" noProof="1">
                <a:latin typeface="Constantia" pitchFamily="18" charset="0"/>
                <a:ea typeface="Microsoft YaHei" charset="-122"/>
                <a:cs typeface="+mn-cs"/>
              </a:rPr>
              <a:pPr lvl="0" eaLnBrk="1" fontAlgn="base" hangingPunct="1">
                <a:buClrTx/>
              </a:pPr>
              <a:t>‹#›</a:t>
            </a:fld>
            <a:endParaRPr lang="ru-RU" altLang="x-none" strike="noStrike" noProof="1"/>
          </a:p>
        </p:txBody>
      </p:sp>
      <p:sp>
        <p:nvSpPr>
          <p:cNvPr id="3079" name="Text Box 6"/>
          <p:cNvSpPr txBox="1"/>
          <p:nvPr/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lstStyle/>
          <a:p>
            <a:pPr lvl="0" eaLnBrk="0" hangingPunct="0"/>
            <a:endParaRPr lang="ru-RU" altLang="x-none">
              <a:latin typeface="Arial" panose="02080604020202020204" pitchFamily="34" charset="0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5791200" y="6203950"/>
            <a:ext cx="2579688" cy="37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/>
          <a:lstStyle>
            <a:lvl1pPr eaLnBrk="1" hangingPunct="1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200">
                <a:solidFill>
                  <a:srgbClr val="F4E7ED"/>
                </a:solidFill>
                <a:latin typeface="+mn-lt"/>
              </a:defRPr>
            </a:lvl1pPr>
          </a:lstStyle>
          <a:p>
            <a:pPr marL="0" marR="0" lvl="0" indent="0" algn="l" defTabSz="4495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</a:tabLst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rgbClr val="F4E7ED"/>
              </a:solidFill>
              <a:effectLst/>
              <a:uLnTx/>
              <a:uFillTx/>
              <a:latin typeface="+mn-lt"/>
              <a:ea typeface="Microsoft YaHei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+mj-lt"/>
          <a:ea typeface="+mj-ea"/>
          <a:cs typeface="+mj-cs"/>
        </a:defRPr>
      </a:lvl1pPr>
      <a:lvl2pPr marL="742950" indent="-28575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2pPr>
      <a:lvl3pPr marL="11430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3pPr>
      <a:lvl4pPr marL="16002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4pPr>
      <a:lvl5pPr marL="20574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5pPr>
      <a:lvl6pPr marL="25146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6pPr>
      <a:lvl7pPr marL="29718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7pPr>
      <a:lvl8pPr marL="34290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8pPr>
      <a:lvl9pPr marL="3886200" indent="-228600" algn="l" defTabSz="44958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F9F9F9"/>
          </a:solidFill>
          <a:latin typeface="Constantia" pitchFamily="18" charset="0"/>
          <a:ea typeface="Microsoft YaHei" charset="-122"/>
        </a:defRPr>
      </a:lvl9pPr>
    </p:titleStyle>
    <p:bodyStyle>
      <a:lvl1pPr marL="342900" indent="-342900" algn="l" defTabSz="44958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F4E7ED"/>
          </a:solidFill>
          <a:latin typeface="+mn-lt"/>
          <a:ea typeface="+mn-ea"/>
        </a:defRPr>
      </a:lvl2pPr>
      <a:lvl3pPr marL="1143000" indent="-22860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100">
          <a:solidFill>
            <a:srgbClr val="FFFFFF"/>
          </a:solidFill>
          <a:latin typeface="+mn-lt"/>
          <a:ea typeface="+mn-ea"/>
        </a:defRPr>
      </a:lvl3pPr>
      <a:lvl4pPr marL="1600200" indent="-228600" algn="l" defTabSz="449580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900">
          <a:solidFill>
            <a:srgbClr val="FFFFFF"/>
          </a:solidFill>
          <a:latin typeface="+mn-lt"/>
          <a:ea typeface="+mn-ea"/>
        </a:defRPr>
      </a:lvl4pPr>
      <a:lvl5pPr marL="20574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5pPr>
      <a:lvl6pPr marL="25146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6pPr>
      <a:lvl7pPr marL="29718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7pPr>
      <a:lvl8pPr marL="34290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8pPr>
      <a:lvl9pPr marL="3886200" indent="-228600" algn="l" defTabSz="449580" rtl="0" eaLnBrk="0" fontAlgn="base" hangingPunct="0">
        <a:spcBef>
          <a:spcPts val="34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2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Rectangle 2"/>
          <p:cNvSpPr/>
          <p:nvPr/>
        </p:nvSpPr>
        <p:spPr>
          <a:xfrm>
            <a:off x="992188" y="1439863"/>
            <a:ext cx="7143750" cy="16462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3400" b="1">
                <a:solidFill>
                  <a:srgbClr val="008000"/>
                </a:solidFill>
                <a:latin typeface="Bookman Old Style" pitchFamily="16" charset="0"/>
              </a:rPr>
              <a:t>Содержание взаимодействия ДОУ с семьей в условиях введения  ФГОС  дошкольного образования</a:t>
            </a:r>
            <a:r>
              <a:rPr lang="ru-RU" altLang="x-none" sz="3400" b="1">
                <a:solidFill>
                  <a:srgbClr val="23FF23"/>
                </a:solidFill>
                <a:latin typeface="Bookman Old Style" pitchFamily="16" charset="0"/>
              </a:rPr>
              <a:t> </a:t>
            </a:r>
            <a:endParaRPr lang="ru-RU" altLang="x-none" sz="3400" b="1">
              <a:solidFill>
                <a:srgbClr val="23FF23"/>
              </a:solidFill>
              <a:latin typeface="Bookman Old Style" pitchFamily="16" charset="0"/>
              <a:ea typeface="Times New Roman" pitchFamily="18" charset="0"/>
            </a:endParaRPr>
          </a:p>
        </p:txBody>
      </p:sp>
      <p:sp>
        <p:nvSpPr>
          <p:cNvPr id="5124" name="Rectangle 3"/>
          <p:cNvSpPr/>
          <p:nvPr/>
        </p:nvSpPr>
        <p:spPr>
          <a:xfrm>
            <a:off x="4110038" y="4824413"/>
            <a:ext cx="4746625" cy="1312862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000" b="1">
                <a:solidFill>
                  <a:srgbClr val="000000"/>
                </a:solidFill>
                <a:latin typeface="Times New Roman" pitchFamily="18" charset="0"/>
              </a:rPr>
              <a:t>Подготовила воспитатель</a:t>
            </a:r>
            <a:r>
              <a:rPr lang="en-US" altLang="x-none" sz="20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ru-RU" altLang="x-none" sz="2000" b="1">
                <a:solidFill>
                  <a:srgbClr val="000000"/>
                </a:solidFill>
                <a:latin typeface="Times New Roman" pitchFamily="18" charset="0"/>
              </a:rPr>
              <a:t>МБДОУ «Детский сад комбинированного вида № 86»  Кузнецова Л.В.</a:t>
            </a:r>
          </a:p>
          <a:p>
            <a:pPr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endParaRPr lang="ru-RU" altLang="x-none" sz="2000" b="1">
              <a:solidFill>
                <a:srgbClr val="0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468313" y="188913"/>
            <a:ext cx="7991475" cy="9175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b="1">
                <a:solidFill>
                  <a:srgbClr val="3333CC"/>
                </a:solidFill>
                <a:latin typeface="Arial" panose="02080604020202020204" pitchFamily="34" charset="0"/>
              </a:rPr>
              <a:t>МУНИЦИПАЛЬНОЕ БЮДЖЕТНОЕ ДОШКОЛЬНОЕ ОБРАЗОВАТЕЛЬНОЕ УЧРЕЖДЕНИЕ </a:t>
            </a: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b="1">
                <a:solidFill>
                  <a:srgbClr val="3333CC"/>
                </a:solidFill>
                <a:latin typeface="Arial" panose="02080604020202020204" pitchFamily="34" charset="0"/>
              </a:rPr>
              <a:t>«Детский сад комбинированного вида № 86»</a:t>
            </a:r>
          </a:p>
        </p:txBody>
      </p:sp>
      <p:pic>
        <p:nvPicPr>
          <p:cNvPr id="512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8038" y="1268413"/>
            <a:ext cx="5327650" cy="3600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7" name="Text Box 7"/>
          <p:cNvSpPr txBox="1"/>
          <p:nvPr/>
        </p:nvSpPr>
        <p:spPr>
          <a:xfrm>
            <a:off x="0" y="1844675"/>
            <a:ext cx="4321175" cy="13731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800" b="1" i="1">
                <a:solidFill>
                  <a:srgbClr val="660033"/>
                </a:solidFill>
                <a:latin typeface="Arial" panose="02080604020202020204" pitchFamily="34" charset="0"/>
              </a:rPr>
              <a:t>Кузнецова Любовь Владимировна, </a:t>
            </a: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800" b="1" i="1">
                <a:solidFill>
                  <a:srgbClr val="660033"/>
                </a:solidFill>
                <a:latin typeface="Arial" panose="02080604020202020204" pitchFamily="34" charset="0"/>
              </a:rPr>
              <a:t>воспитатель ВКК</a:t>
            </a:r>
          </a:p>
        </p:txBody>
      </p:sp>
      <p:sp>
        <p:nvSpPr>
          <p:cNvPr id="5128" name="Text Box 8"/>
          <p:cNvSpPr txBox="1"/>
          <p:nvPr/>
        </p:nvSpPr>
        <p:spPr>
          <a:xfrm>
            <a:off x="323850" y="4941888"/>
            <a:ext cx="8137525" cy="13843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800" b="1">
                <a:solidFill>
                  <a:srgbClr val="000099"/>
                </a:solidFill>
                <a:latin typeface="Times New Roman" pitchFamily="18" charset="0"/>
              </a:rPr>
              <a:t>Береги, щади неприкосновенность, уязвимость, ранимость другого человека. Не причиняй люд</a:t>
            </a:r>
          </a:p>
        </p:txBody>
      </p:sp>
      <p:pic>
        <p:nvPicPr>
          <p:cNvPr id="5129" name="Изображение 4106" descr="Рисунок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800080"/>
          </a:solidFill>
          <a:ln w="57150" cap="flat" cmpd="thickThin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5130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013" y="1105218"/>
            <a:ext cx="5327650" cy="3600450"/>
          </a:xfrm>
          <a:prstGeom prst="rect">
            <a:avLst/>
          </a:prstGeom>
          <a:solidFill>
            <a:srgbClr val="993366"/>
          </a:solidFill>
          <a:ln w="57150" cap="flat" cmpd="thinThick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5131" name="Прямоугольник 4108"/>
          <p:cNvSpPr/>
          <p:nvPr/>
        </p:nvSpPr>
        <p:spPr>
          <a:xfrm>
            <a:off x="323850" y="189230"/>
            <a:ext cx="8424863" cy="915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b="1">
                <a:solidFill>
                  <a:srgbClr val="3333CC"/>
                </a:solidFill>
                <a:latin typeface="Arial" panose="02080604020202020204" pitchFamily="34" charset="0"/>
              </a:rPr>
              <a:t>МУНИЦИПАЛЬНОЕ БЮДЖЕТНОЕ ДОШКОЛЬНОЕ </a:t>
            </a:r>
            <a:endParaRPr lang="en-US" altLang="x-none" b="1" dirty="0">
              <a:solidFill>
                <a:srgbClr val="3333CC"/>
              </a:solidFill>
              <a:latin typeface="Arial" panose="02080604020202020204" pitchFamily="34" charset="0"/>
            </a:endParaRPr>
          </a:p>
          <a:p>
            <a:pPr algn="ctr" eaLnBrk="0" hangingPunct="0"/>
            <a:r>
              <a:rPr lang="ru-RU" altLang="x-none" b="1">
                <a:solidFill>
                  <a:srgbClr val="3333CC"/>
                </a:solidFill>
                <a:latin typeface="Arial" panose="02080604020202020204" pitchFamily="34" charset="0"/>
              </a:rPr>
              <a:t>ОБРАЗОВАТЕЛЬНОЕ УЧРЕЖДЕНИЕ </a:t>
            </a:r>
          </a:p>
          <a:p>
            <a:pPr algn="ctr" eaLnBrk="0" hangingPunct="0"/>
            <a:r>
              <a:rPr lang="ru-RU" altLang="x-none" b="1">
                <a:solidFill>
                  <a:srgbClr val="3333CC"/>
                </a:solidFill>
                <a:latin typeface="Arial" panose="02080604020202020204" pitchFamily="34" charset="0"/>
              </a:rPr>
              <a:t>«Детский сад комбинированного вида № 86»</a:t>
            </a:r>
          </a:p>
        </p:txBody>
      </p:sp>
      <p:sp>
        <p:nvSpPr>
          <p:cNvPr id="5132" name="Прямоугольник 4109"/>
          <p:cNvSpPr/>
          <p:nvPr/>
        </p:nvSpPr>
        <p:spPr>
          <a:xfrm>
            <a:off x="0" y="2133600"/>
            <a:ext cx="4535488" cy="1554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sz="3200" b="1" i="1">
                <a:solidFill>
                  <a:srgbClr val="660066"/>
                </a:solidFill>
                <a:latin typeface="Arial" panose="02080604020202020204" pitchFamily="34" charset="0"/>
              </a:rPr>
              <a:t>Кузнецова Любовь </a:t>
            </a:r>
            <a:endParaRPr lang="en-US" altLang="x-none" sz="3200" b="1" i="1" dirty="0">
              <a:solidFill>
                <a:srgbClr val="660066"/>
              </a:solidFill>
              <a:latin typeface="Arial" panose="02080604020202020204" pitchFamily="34" charset="0"/>
            </a:endParaRPr>
          </a:p>
          <a:p>
            <a:pPr algn="ctr" eaLnBrk="0" hangingPunct="0"/>
            <a:r>
              <a:rPr lang="ru-RU" altLang="x-none" sz="3200" b="1" i="1">
                <a:solidFill>
                  <a:srgbClr val="660066"/>
                </a:solidFill>
                <a:latin typeface="Arial" panose="02080604020202020204" pitchFamily="34" charset="0"/>
              </a:rPr>
              <a:t>Владимировна</a:t>
            </a:r>
            <a:r>
              <a:rPr lang="ru-RU" altLang="x-none" sz="3200" b="1" i="1">
                <a:solidFill>
                  <a:srgbClr val="660033"/>
                </a:solidFill>
                <a:latin typeface="Arial" panose="02080604020202020204" pitchFamily="34" charset="0"/>
              </a:rPr>
              <a:t>, </a:t>
            </a:r>
          </a:p>
          <a:p>
            <a:pPr algn="ctr" eaLnBrk="0" hangingPunct="0"/>
            <a:r>
              <a:rPr lang="ru-RU" altLang="x-none" sz="3200" b="1" i="1">
                <a:solidFill>
                  <a:srgbClr val="660033"/>
                </a:solidFill>
                <a:latin typeface="Arial" panose="02080604020202020204" pitchFamily="34" charset="0"/>
              </a:rPr>
              <a:t>воспитатель ВКК</a:t>
            </a:r>
          </a:p>
        </p:txBody>
      </p:sp>
      <p:sp>
        <p:nvSpPr>
          <p:cNvPr id="5133" name="Прямоугольник 4110"/>
          <p:cNvSpPr/>
          <p:nvPr/>
        </p:nvSpPr>
        <p:spPr>
          <a:xfrm>
            <a:off x="250825" y="4797425"/>
            <a:ext cx="8569325" cy="17532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ru-RU" altLang="x-none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0066"/>
                </a:solidFill>
                <a:effectLst/>
                <a:latin typeface="Arial" panose="02080604020202020204" pitchFamily="34" charset="0"/>
              </a:rPr>
              <a:t>Работа с родителями в детском саду с учетом рекомендаций ФГОС ДО</a:t>
            </a:r>
          </a:p>
        </p:txBody>
      </p: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Rectangle 2"/>
          <p:cNvSpPr/>
          <p:nvPr/>
        </p:nvSpPr>
        <p:spPr>
          <a:xfrm>
            <a:off x="992188" y="1439863"/>
            <a:ext cx="7143750" cy="16462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3400" b="1">
                <a:solidFill>
                  <a:srgbClr val="008000"/>
                </a:solidFill>
                <a:latin typeface="Bookman Old Style" pitchFamily="16" charset="0"/>
              </a:rPr>
              <a:t>Содержание взаимодействия ДОУ с семьей в условиях введения  ФГОС  дошкольного образования</a:t>
            </a:r>
            <a:r>
              <a:rPr lang="ru-RU" altLang="x-none" sz="3400" b="1">
                <a:solidFill>
                  <a:srgbClr val="23FF23"/>
                </a:solidFill>
                <a:latin typeface="Bookman Old Style" pitchFamily="16" charset="0"/>
              </a:rPr>
              <a:t> </a:t>
            </a:r>
            <a:endParaRPr lang="ru-RU" altLang="x-none" sz="3400" b="1">
              <a:solidFill>
                <a:srgbClr val="23FF23"/>
              </a:solidFill>
              <a:latin typeface="Bookman Old Style" pitchFamily="16" charset="0"/>
              <a:ea typeface="Times New Roman" pitchFamily="18" charset="0"/>
            </a:endParaRPr>
          </a:p>
        </p:txBody>
      </p:sp>
      <p:sp>
        <p:nvSpPr>
          <p:cNvPr id="7172" name="Rectangle 3"/>
          <p:cNvSpPr/>
          <p:nvPr/>
        </p:nvSpPr>
        <p:spPr>
          <a:xfrm>
            <a:off x="4110038" y="4824413"/>
            <a:ext cx="4746625" cy="1312862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lstStyle/>
          <a:p>
            <a:pPr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000" b="1">
                <a:solidFill>
                  <a:srgbClr val="000000"/>
                </a:solidFill>
                <a:latin typeface="Times New Roman" pitchFamily="18" charset="0"/>
              </a:rPr>
              <a:t>Подготовила воспитатель</a:t>
            </a:r>
            <a:r>
              <a:rPr lang="en-US" altLang="x-none" sz="20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ru-RU" altLang="x-none" sz="2000" b="1">
                <a:solidFill>
                  <a:srgbClr val="000000"/>
                </a:solidFill>
                <a:latin typeface="Times New Roman" pitchFamily="18" charset="0"/>
              </a:rPr>
              <a:t>МБДОУ «Детский сад комбинированного вида № 86»  Кузнецова Л.В.</a:t>
            </a:r>
          </a:p>
          <a:p>
            <a:pPr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endParaRPr lang="ru-RU" altLang="x-none" sz="2000" b="1">
              <a:solidFill>
                <a:srgbClr val="0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pic>
        <p:nvPicPr>
          <p:cNvPr id="7173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Изображение 7179" descr="Рисунок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7"/>
          <p:cNvSpPr txBox="1"/>
          <p:nvPr/>
        </p:nvSpPr>
        <p:spPr>
          <a:xfrm>
            <a:off x="290830" y="225425"/>
            <a:ext cx="8566150" cy="193929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 anchorCtr="0">
            <a:spAutoFit/>
          </a:bodyPr>
          <a:lstStyle/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400" b="1" i="1">
                <a:solidFill>
                  <a:srgbClr val="660033"/>
                </a:solidFill>
                <a:latin typeface="Arial" panose="02080604020202020204" pitchFamily="34" charset="0"/>
              </a:rPr>
              <a:t>*Семья и детский сад – два важных института </a:t>
            </a: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400" b="1" i="1">
                <a:solidFill>
                  <a:srgbClr val="660033"/>
                </a:solidFill>
                <a:latin typeface="Arial" panose="02080604020202020204" pitchFamily="34" charset="0"/>
              </a:rPr>
              <a:t>социализации детей. Воспитательные функции их различны, но для всестороннего развития личности ребенка необходимо их </a:t>
            </a: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altLang="x-none" sz="2400" b="1" i="1">
                <a:solidFill>
                  <a:srgbClr val="660033"/>
                </a:solidFill>
                <a:latin typeface="Arial" panose="02080604020202020204" pitchFamily="34" charset="0"/>
              </a:rPr>
              <a:t>взаимодействие.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3830320" y="2271395"/>
            <a:ext cx="5026660" cy="41541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altLang="en-US" sz="2400" b="1">
                <a:solidFill>
                  <a:schemeClr val="accent4"/>
                </a:solidFill>
                <a:effectLst/>
              </a:rPr>
              <a:t>Ст. 44 ФЗ – гласит «Родители имеют право на обучение и воспитание детей перед всеми другими лицами. Они обязаны заложить основы физического, нравственного и </a:t>
            </a:r>
          </a:p>
          <a:p>
            <a:pPr algn="ctr"/>
            <a:r>
              <a:rPr lang="ru-RU" altLang="en-US" sz="2400" b="1">
                <a:solidFill>
                  <a:schemeClr val="accent4"/>
                </a:solidFill>
                <a:effectLst/>
              </a:rPr>
              <a:t>интеллектуального развития личности </a:t>
            </a:r>
          </a:p>
          <a:p>
            <a:pPr algn="ctr"/>
            <a:r>
              <a:rPr lang="ru-RU" altLang="en-US" sz="2400" b="1">
                <a:solidFill>
                  <a:schemeClr val="accent4"/>
                </a:solidFill>
                <a:effectLst/>
              </a:rPr>
              <a:t>ребенка»</a:t>
            </a:r>
          </a:p>
        </p:txBody>
      </p:sp>
      <p:pic>
        <p:nvPicPr>
          <p:cNvPr id="5" name="Изображение 4" descr="фгос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92505" y="4497070"/>
            <a:ext cx="3173095" cy="2360930"/>
          </a:xfrm>
          <a:prstGeom prst="rect">
            <a:avLst/>
          </a:prstGeom>
        </p:spPr>
      </p:pic>
      <p:pic>
        <p:nvPicPr>
          <p:cNvPr id="6" name="Изображение 5" descr="закон родит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330" y="2032000"/>
            <a:ext cx="3180715" cy="2385695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Заголовок 9217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9218" name="Замещающий текст 9219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15" y="-12700"/>
            <a:ext cx="9144000" cy="6858000"/>
          </a:xfrm>
        </p:spPr>
      </p:pic>
      <p:sp>
        <p:nvSpPr>
          <p:cNvPr id="4" name="Text Box 7"/>
          <p:cNvSpPr txBox="1"/>
          <p:nvPr/>
        </p:nvSpPr>
        <p:spPr>
          <a:xfrm>
            <a:off x="290830" y="225425"/>
            <a:ext cx="8566150" cy="655574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 anchorCtr="0">
            <a:spAutoFit/>
          </a:bodyPr>
          <a:lstStyle/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sz="2400" dirty="0" smtClean="0">
                <a:latin typeface="Microsoft Sans Serif" pitchFamily="34" charset="0"/>
                <a:cs typeface="Microsoft Sans Serif" pitchFamily="34" charset="0"/>
                <a:sym typeface="+mn-ea"/>
              </a:rPr>
              <a:t>В соответствии с законом Российской Федерации </a:t>
            </a:r>
            <a:r>
              <a:rPr lang="ru-RU" sz="2400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  <a:sym typeface="+mn-ea"/>
              </a:rPr>
              <a:t>«Об образовании» , ФГОС ДО</a:t>
            </a:r>
            <a:r>
              <a:rPr lang="ru-RU" sz="2400" dirty="0" smtClean="0">
                <a:latin typeface="Microsoft Sans Serif" pitchFamily="34" charset="0"/>
                <a:cs typeface="Microsoft Sans Serif" pitchFamily="34" charset="0"/>
                <a:sym typeface="+mn-ea"/>
              </a:rPr>
              <a:t> одной из основных задач, стоящих перед детским садом, является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Microsoft Sans Serif" pitchFamily="34" charset="0"/>
                <a:cs typeface="Microsoft Sans Serif" pitchFamily="34" charset="0"/>
                <a:sym typeface="+mn-ea"/>
              </a:rPr>
              <a:t>«взаимодействие и сотрудничество с семьей для обеспечения полноценного развития ребенка». 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Microsoft Sans Serif" pitchFamily="34" charset="0"/>
                <a:cs typeface="Microsoft Sans Serif" pitchFamily="34" charset="0"/>
                <a:sym typeface="+mn-ea"/>
              </a:rPr>
            </a:br>
            <a:r>
              <a:rPr lang="ru-RU" sz="2400" dirty="0" smtClean="0">
                <a:latin typeface="Microsoft Sans Serif" pitchFamily="34" charset="0"/>
                <a:cs typeface="Microsoft Sans Serif" pitchFamily="34" charset="0"/>
                <a:sym typeface="+mn-ea"/>
              </a:rPr>
              <a:t>Сегодня все специалисты признают важность привлечения родителей к участию в работе детского сада.</a:t>
            </a: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endParaRPr lang="ru-RU" sz="2400" dirty="0" smtClean="0">
              <a:latin typeface="Microsoft Sans Serif" pitchFamily="34" charset="0"/>
              <a:cs typeface="Microsoft Sans Serif" pitchFamily="34" charset="0"/>
              <a:sym typeface="+mn-ea"/>
            </a:endParaRP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sz="20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  <a:sym typeface="+mn-ea"/>
              </a:rPr>
              <a:t>Подрастающее поколение будет таким, какой будет семья. Но как писал </a:t>
            </a:r>
            <a:br>
              <a:rPr lang="ru-RU" sz="20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  <a:sym typeface="+mn-ea"/>
              </a:rPr>
            </a:br>
            <a:r>
              <a:rPr lang="ru-RU" sz="2000" b="1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  <a:sym typeface="+mn-ea"/>
              </a:rPr>
              <a:t>Антон Семенович Макаренко</a:t>
            </a:r>
            <a:r>
              <a:rPr lang="ru-RU" sz="20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  <a:sym typeface="+mn-ea"/>
              </a:rPr>
              <a:t>: </a:t>
            </a: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r>
              <a:rPr lang="ru-RU" sz="2400" b="1" i="1">
                <a:solidFill>
                  <a:srgbClr val="002060"/>
                </a:solidFill>
                <a:latin typeface="Microsoft Sans Serif" pitchFamily="34" charset="0"/>
                <a:cs typeface="Microsoft Sans Serif" pitchFamily="34" charset="0"/>
                <a:sym typeface="+mn-ea"/>
              </a:rPr>
              <a:t>«Семьи бывают хорошие и семьи бывают плохие, поручиться за то, что семья воспитывает, как следует, мы не можем. Мы должны организовать воспитание.»</a:t>
            </a:r>
            <a:endParaRPr lang="ru-RU" sz="2400">
              <a:latin typeface="Microsoft Sans Serif" pitchFamily="34" charset="0"/>
              <a:cs typeface="Microsoft Sans Serif" pitchFamily="34" charset="0"/>
            </a:endParaRPr>
          </a:p>
          <a:p>
            <a:pPr algn="ctr" defTabSz="449580" eaLnBrk="0" hangingPunct="0">
              <a:buClrTx/>
              <a:buFontTx/>
              <a:tabLst>
                <a:tab pos="0" algn="l"/>
                <a:tab pos="447675" algn="l"/>
                <a:tab pos="897255" algn="l"/>
                <a:tab pos="1346200" algn="l"/>
                <a:tab pos="1795780" algn="l"/>
                <a:tab pos="2244725" algn="l"/>
                <a:tab pos="2694305" algn="l"/>
                <a:tab pos="3143250" algn="l"/>
                <a:tab pos="3592830" algn="l"/>
                <a:tab pos="4041775" algn="l"/>
                <a:tab pos="4491355" algn="l"/>
                <a:tab pos="4940300" algn="l"/>
                <a:tab pos="5389880" algn="l"/>
                <a:tab pos="5838825" algn="l"/>
                <a:tab pos="6288405" algn="l"/>
                <a:tab pos="6737350" algn="l"/>
                <a:tab pos="7186930" algn="l"/>
                <a:tab pos="7635875" algn="l"/>
                <a:tab pos="8085455" algn="l"/>
                <a:tab pos="8534400" algn="l"/>
                <a:tab pos="8983980" algn="l"/>
              </a:tabLst>
            </a:pPr>
            <a:endParaRPr lang="ru-RU" altLang="x-none" sz="2400" b="1" i="1">
              <a:solidFill>
                <a:srgbClr val="660033"/>
              </a:solidFill>
              <a:latin typeface="Arial" panose="0208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Заголовок 13313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0242" name="Замещающий текст 13315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15" y="-12700"/>
            <a:ext cx="9144000" cy="6861175"/>
          </a:xfrm>
        </p:spPr>
      </p:pic>
      <p:sp>
        <p:nvSpPr>
          <p:cNvPr id="10243" name="Прямоугольник 13316"/>
          <p:cNvSpPr/>
          <p:nvPr/>
        </p:nvSpPr>
        <p:spPr>
          <a:xfrm>
            <a:off x="318135" y="53975"/>
            <a:ext cx="8496300" cy="563118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algn="ctr" eaLnBrk="0" hangingPunct="0"/>
            <a:r>
              <a:rPr lang="ru-RU" sz="2400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Одной из основных задач </a:t>
            </a:r>
            <a:r>
              <a:rPr lang="ru-RU" sz="2400" i="1" u="sng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icrosoft Sans Serif" pitchFamily="34" charset="0"/>
                <a:cs typeface="Microsoft Sans Serif" pitchFamily="34" charset="0"/>
                <a:sym typeface="+mn-ea"/>
              </a:rPr>
              <a:t>детского сада</a:t>
            </a:r>
            <a:r>
              <a:rPr lang="ru-RU" sz="2400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 -</a:t>
            </a:r>
            <a:br>
              <a:rPr lang="ru-RU" sz="2400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</a:br>
            <a:r>
              <a:rPr lang="ru-RU" sz="2400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является   </a:t>
            </a:r>
            <a:r>
              <a:rPr lang="ru-RU" sz="2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вовлечение семьи в воспитательно-образовательный процесс с целью улучшения эмоционального самочувствия детей, обогащения воспитательного опыта родителей, повышение их родительско  - педагогической компетентности </a:t>
            </a:r>
            <a:br>
              <a:rPr lang="ru-RU" sz="2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</a:br>
            <a:r>
              <a:rPr lang="ru-RU" sz="2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в вопросах воспитания и образования детей.</a:t>
            </a:r>
          </a:p>
          <a:p>
            <a:pPr algn="ctr" eaLnBrk="0" hangingPunct="0"/>
            <a:endParaRPr lang="ru-RU" sz="2400" b="1" i="1" smtClean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  <a:sym typeface="+mn-ea"/>
            </a:endParaRPr>
          </a:p>
          <a:p>
            <a:pPr algn="ctr" eaLnBrk="0" hangingPunct="0"/>
            <a:r>
              <a:rPr lang="ru-RU" sz="2400" b="1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Как заинтересовать родителей в совместной работе? </a:t>
            </a:r>
            <a:r>
              <a:rPr lang="ru-RU" sz="2400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/>
            </a:r>
            <a:br>
              <a:rPr lang="ru-RU" sz="2400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</a:br>
            <a:r>
              <a:rPr lang="ru-RU" sz="2400" b="1" i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Как сделать родителей участниками воспитательного процесса?</a:t>
            </a:r>
          </a:p>
          <a:p>
            <a:pPr algn="ctr" eaLnBrk="0" hangingPunct="0"/>
            <a:r>
              <a:rPr lang="ru-RU" sz="24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icrosoft Sans Serif" pitchFamily="34" charset="0"/>
                <a:cs typeface="Microsoft Sans Serif" pitchFamily="34" charset="0"/>
                <a:sym typeface="+mn-ea"/>
              </a:rPr>
              <a:t>“Чтобы быть счастливым родителем счастливого ребенка, надо просто следовать счастливым маршрутом!”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Заголовок 12289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1266" name="Замещающий текст 12291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8" name="Прямоугольник 12293"/>
          <p:cNvSpPr/>
          <p:nvPr/>
        </p:nvSpPr>
        <p:spPr>
          <a:xfrm>
            <a:off x="2268538" y="188913"/>
            <a:ext cx="4572000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eaLnBrk="0" hangingPunct="0"/>
            <a:endParaRPr lang="ru-RU" altLang="x-none" b="1" i="1">
              <a:solidFill>
                <a:srgbClr val="660033"/>
              </a:solidFill>
              <a:latin typeface="Arial" panose="02080604020202020204" pitchFamily="34" charset="0"/>
            </a:endParaRPr>
          </a:p>
          <a:p>
            <a:pPr eaLnBrk="0" hangingPunct="0"/>
            <a:endParaRPr lang="ru-RU" altLang="x-none" b="1" i="1">
              <a:solidFill>
                <a:srgbClr val="660033"/>
              </a:solidFill>
              <a:latin typeface="Arial" panose="0208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0665" y="189230"/>
            <a:ext cx="3836035" cy="29756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Цели педагогов: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Создание единого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пространства развития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ребенка в семье и ДОУ;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Сделать родителей участниками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воспитательного процесса;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Достичь высокого качества в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развитии;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Удовлетворение интересов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родителей и детей.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998720" y="189230"/>
            <a:ext cx="3850005" cy="29756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en-GB" altLang="en-US" sz="16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Задачи педагогов:- Включение родителей в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целенаправленное образование своих детей наравне с детским садом;-изменение ценностного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</a:t>
            </a: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тношения сотрудников детского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сада к семь</a:t>
            </a:r>
            <a:r>
              <a:rPr kumimoji="0" lang="ru-RU" altLang="en-GB" sz="16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е.</a:t>
            </a: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1863090" y="3164840"/>
            <a:ext cx="5579745" cy="864235"/>
          </a:xfrm>
          <a:prstGeom prst="downArrow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Партнерские отношения</a:t>
            </a:r>
          </a:p>
        </p:txBody>
      </p:sp>
      <p:sp>
        <p:nvSpPr>
          <p:cNvPr id="5" name="Прямоугольник с одним скругленным углом 4"/>
          <p:cNvSpPr/>
          <p:nvPr/>
        </p:nvSpPr>
        <p:spPr>
          <a:xfrm>
            <a:off x="2894330" y="4029075"/>
            <a:ext cx="3672205" cy="325120"/>
          </a:xfrm>
          <a:prstGeom prst="round1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СЕМЬЯ</a:t>
            </a: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457200" y="4354195"/>
            <a:ext cx="8391525" cy="1136650"/>
          </a:xfrm>
          <a:prstGeom prst="downArrow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Профессиональная компетентность педагогов и педагогическая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культура родителей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2140" y="5490845"/>
            <a:ext cx="8236585" cy="117919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Одинаковый результат: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здоровый, смышленый, инициативный и морально адекватный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ребенок, который сможет успешно продолжить свое образование в школе.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Заголовок 10241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2290" name="Замещающий текст 10243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270"/>
            <a:ext cx="9144000" cy="6861175"/>
          </a:xfrm>
        </p:spPr>
      </p:pic>
      <p:sp>
        <p:nvSpPr>
          <p:cNvPr id="12291" name="Прямоугольник 10246"/>
          <p:cNvSpPr/>
          <p:nvPr/>
        </p:nvSpPr>
        <p:spPr>
          <a:xfrm>
            <a:off x="0" y="188913"/>
            <a:ext cx="9144000" cy="24511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endParaRPr lang="ru-RU" altLang="x-none" sz="1000" b="1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7540" y="189230"/>
            <a:ext cx="7811770" cy="192849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ЗАДАЧА ФГОС ДО: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Обеспечение психолого-педагогической поддержки семьи и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повышение компетентности родителей (законных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представителей) в вопросах развития, образования, охраны и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укрепления здоровья детей.</a:t>
            </a: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2267585" y="2117725"/>
            <a:ext cx="4606290" cy="776605"/>
          </a:xfrm>
          <a:prstGeom prst="downArrow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ДОУ обязано: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4620" y="2894330"/>
            <a:ext cx="8874760" cy="371665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Информировать родителей и общественность относительно целей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дошкольного образования, общих для всего образовательного пространства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РФ, а также о Программе;- Обеспечить открытость дошкольного образования;- Создать условия для участия родителей в образовательной деятельности;- Поддерживать родителей в воспитании детей, охране и укреплении здоровья;-Обеспечить вовлечение семей непосредственно в образовательную деятельность.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 том числе посредством создания образовательных проектов;- Создавать условия для взрослых по поиску, использованию материалов, 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обеспечивающих реализацию Программ</a:t>
            </a: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ы.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4337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r>
              <a:rPr lang="ru-RU" altLang="x-none"/>
              <a:t>.</a:t>
            </a:r>
          </a:p>
        </p:txBody>
      </p:sp>
      <p:pic>
        <p:nvPicPr>
          <p:cNvPr id="13314" name="Замещающий текст 14339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1175"/>
          </a:xfrm>
        </p:spPr>
      </p:pic>
      <p:sp>
        <p:nvSpPr>
          <p:cNvPr id="13315" name="Прямоугольник 14340"/>
          <p:cNvSpPr/>
          <p:nvPr/>
        </p:nvSpPr>
        <p:spPr>
          <a:xfrm>
            <a:off x="250825" y="404813"/>
            <a:ext cx="869632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endParaRPr lang="ru-RU" altLang="x-none">
              <a:solidFill>
                <a:schemeClr val="accent2"/>
              </a:solidFill>
              <a:latin typeface="Arial" panose="02080604020202020204" pitchFamily="34" charset="0"/>
            </a:endParaRPr>
          </a:p>
        </p:txBody>
      </p:sp>
      <p:sp>
        <p:nvSpPr>
          <p:cNvPr id="3" name="Вертикальная прокрутка 2"/>
          <p:cNvSpPr/>
          <p:nvPr/>
        </p:nvSpPr>
        <p:spPr>
          <a:xfrm>
            <a:off x="160655" y="269875"/>
            <a:ext cx="3780155" cy="5447030"/>
          </a:xfrm>
          <a:prstGeom prst="verticalScroll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ЗАД</a:t>
            </a: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АЧИ ДЕТСКОГО САДА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-«Повернуться» лицом к семье,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оказать педагогическую помощь,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привлечь семью на свою сторону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 плане единых подходов в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воспитании ребенка;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-учитывать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дифференцированный подход к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каждой семье, социальный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статус семьи и степень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заинтересованности родителей в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воспитании своих детей;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-сделать родителей участниками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полноценного воспитательного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процесса.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en-GB" altLang="en-US" sz="16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</p:txBody>
      </p:sp>
      <p:sp>
        <p:nvSpPr>
          <p:cNvPr id="4" name="Вертикальная прокрутка 3"/>
          <p:cNvSpPr/>
          <p:nvPr/>
        </p:nvSpPr>
        <p:spPr>
          <a:xfrm>
            <a:off x="4667885" y="773430"/>
            <a:ext cx="4138295" cy="5474335"/>
          </a:xfrm>
          <a:prstGeom prst="verticalScroll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80604020202020204" pitchFamily="34" charset="0"/>
                <a:ea typeface="Microsoft YaHei" charset="-122"/>
              </a:rPr>
              <a:t>ЦЕЛИ ПЕДАГОГОВ: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</a:t>
            </a: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 Обеспечить психолого-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педагогическую поддержку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семьи и повысить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компетентность родителей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(ФГОС ДО);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Установить партнерские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отношения с семьей каждого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воспитанника;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Создать атмосферу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взаимопонимания, общности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интересов, эмоциональной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взаимной поддержки м/у ДОУ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и семьей;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- Оказать помощь родителям в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воспитании детей и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активизировать их </a:t>
            </a: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воспитательные умения</a:t>
            </a:r>
            <a:r>
              <a:rPr kumimoji="0" lang="ru-RU" altLang="en-GB" sz="14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5361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4338" name="Замещающий текст 15363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15" y="-1270"/>
            <a:ext cx="9144000" cy="6861175"/>
          </a:xfrm>
        </p:spPr>
      </p:pic>
      <p:sp>
        <p:nvSpPr>
          <p:cNvPr id="2" name="Прямоугольник 1"/>
          <p:cNvSpPr/>
          <p:nvPr/>
        </p:nvSpPr>
        <p:spPr>
          <a:xfrm>
            <a:off x="1155700" y="79375"/>
            <a:ext cx="6480810" cy="43053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en-GB" altLang="en-US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ОСНОВНЫЕ ПРИНЦИПЫ ПАРТНЕРСТВА ДОУ И СЕМЬИ</a:t>
            </a:r>
          </a:p>
        </p:txBody>
      </p:sp>
      <p:sp>
        <p:nvSpPr>
          <p:cNvPr id="3" name="Волна 2"/>
          <p:cNvSpPr/>
          <p:nvPr/>
        </p:nvSpPr>
        <p:spPr>
          <a:xfrm>
            <a:off x="2310765" y="509270"/>
            <a:ext cx="3778885" cy="2905760"/>
          </a:xfrm>
          <a:prstGeom prst="wave">
            <a:avLst>
              <a:gd name="adj1" fmla="val 12500"/>
              <a:gd name="adj2" fmla="val 999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Мы вместе</a:t>
            </a: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8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Цель: создание атмосферы сотрудничества</a:t>
            </a:r>
          </a:p>
        </p:txBody>
      </p:sp>
      <p:sp>
        <p:nvSpPr>
          <p:cNvPr id="4" name="Овал 3"/>
          <p:cNvSpPr/>
          <p:nvPr/>
        </p:nvSpPr>
        <p:spPr>
          <a:xfrm>
            <a:off x="-6350" y="1124585"/>
            <a:ext cx="2317115" cy="2290445"/>
          </a:xfrm>
          <a:prstGeom prst="ellipse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0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доброжелательность</a:t>
            </a:r>
          </a:p>
        </p:txBody>
      </p:sp>
      <p:sp>
        <p:nvSpPr>
          <p:cNvPr id="5" name="Овал 4"/>
          <p:cNvSpPr/>
          <p:nvPr/>
        </p:nvSpPr>
        <p:spPr>
          <a:xfrm>
            <a:off x="901700" y="3665855"/>
            <a:ext cx="2459990" cy="1991360"/>
          </a:xfrm>
          <a:prstGeom prst="ellipse">
            <a:avLst/>
          </a:prstGeom>
          <a:solidFill>
            <a:srgbClr val="00B0F0"/>
          </a:solidFill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0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взаимодействие и сотрудничество</a:t>
            </a:r>
          </a:p>
        </p:txBody>
      </p:sp>
      <p:sp>
        <p:nvSpPr>
          <p:cNvPr id="6" name="Овал 5"/>
          <p:cNvSpPr/>
          <p:nvPr/>
        </p:nvSpPr>
        <p:spPr>
          <a:xfrm>
            <a:off x="3563620" y="4051300"/>
            <a:ext cx="2526030" cy="2256790"/>
          </a:xfrm>
          <a:prstGeom prst="ellipse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0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индивидуальный подход</a:t>
            </a:r>
          </a:p>
        </p:txBody>
      </p:sp>
      <p:sp>
        <p:nvSpPr>
          <p:cNvPr id="7" name="Овал 6"/>
          <p:cNvSpPr/>
          <p:nvPr/>
        </p:nvSpPr>
        <p:spPr>
          <a:xfrm>
            <a:off x="6418580" y="3194685"/>
            <a:ext cx="2602865" cy="2462530"/>
          </a:xfrm>
          <a:prstGeom prst="ellipse">
            <a:avLst/>
          </a:prstGeom>
          <a:solidFill>
            <a:srgbClr val="92D050"/>
          </a:solidFill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8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0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открытость</a:t>
            </a:r>
          </a:p>
        </p:txBody>
      </p:sp>
      <p:sp>
        <p:nvSpPr>
          <p:cNvPr id="8" name="Овал 7"/>
          <p:cNvSpPr/>
          <p:nvPr/>
        </p:nvSpPr>
        <p:spPr>
          <a:xfrm>
            <a:off x="6309995" y="679450"/>
            <a:ext cx="2180590" cy="1964690"/>
          </a:xfrm>
          <a:prstGeom prst="ellipse">
            <a:avLst/>
          </a:prstGeom>
          <a:solidFill>
            <a:srgbClr val="990099"/>
          </a:solidFill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l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ru-RU" altLang="en-GB" sz="1000" b="0" i="0" u="none" strike="noStrike" cap="none" normalizeH="0" baseline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80604020202020204" pitchFamily="34" charset="0"/>
              <a:ea typeface="Microsoft YaHei" charset="-122"/>
            </a:endParaRPr>
          </a:p>
          <a:p>
            <a:pPr marL="0" marR="0" indent="0" algn="ctr" defTabSz="44958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kumimoji="0" lang="ru-RU" altLang="en-GB" sz="1000" b="0" i="0" u="none" strike="noStrike" cap="none" normalizeH="0" baseline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  <a:ea typeface="Microsoft YaHei" charset="-122"/>
              </a:rPr>
              <a:t>динамичность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6385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5362" name="Замещающий текст 1638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2700"/>
            <a:ext cx="9144000" cy="6861175"/>
          </a:xfrm>
        </p:spPr>
      </p:pic>
      <p:sp>
        <p:nvSpPr>
          <p:cNvPr id="5131" name="Прямоугольник 4108"/>
          <p:cNvSpPr/>
          <p:nvPr/>
        </p:nvSpPr>
        <p:spPr>
          <a:xfrm>
            <a:off x="323850" y="189230"/>
            <a:ext cx="8424863" cy="17532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b="1">
                <a:solidFill>
                  <a:srgbClr val="3333CC"/>
                </a:solidFill>
                <a:latin typeface="Arial" panose="02080604020202020204" pitchFamily="34" charset="0"/>
              </a:rPr>
              <a:t>Традиционные и нетрадиционные ФОРМЫ РАБОТЫ С РОДИТЕЛЯМИ</a:t>
            </a:r>
          </a:p>
          <a:p>
            <a:pPr algn="ctr" eaLnBrk="0" hangingPunct="0"/>
            <a:r>
              <a:rPr lang="ru-RU" altLang="x-none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</a:rPr>
              <a:t>Родительские собрания</a:t>
            </a:r>
          </a:p>
          <a:p>
            <a:pPr algn="ctr" eaLnBrk="0" hangingPunct="0"/>
            <a:r>
              <a:rPr lang="ru-RU" altLang="x-none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</a:rPr>
              <a:t>На групповых собраниях родителей знакомят с содержанием, задачами и методами воспитания детей определенного возраста в условиях ДОУ и семьи.</a:t>
            </a:r>
            <a:r>
              <a:rPr lang="ru-RU" altLang="x-none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80604020202020204" pitchFamily="34" charset="0"/>
              </a:rPr>
              <a:t> </a:t>
            </a:r>
          </a:p>
        </p:txBody>
      </p:sp>
      <p:pic>
        <p:nvPicPr>
          <p:cNvPr id="5" name="Изображение 4" descr="IMG_4743"/>
          <p:cNvPicPr>
            <a:picLocks noChangeAspect="1"/>
          </p:cNvPicPr>
          <p:nvPr/>
        </p:nvPicPr>
        <p:blipFill>
          <a:blip r:embed="rId3" cstate="print"/>
          <a:srcRect l="-999" t="-1562" r="7132" b="1563"/>
          <a:stretch>
            <a:fillRect/>
          </a:stretch>
        </p:blipFill>
        <p:spPr>
          <a:xfrm>
            <a:off x="1836420" y="2045970"/>
            <a:ext cx="5213350" cy="41605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7409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6386" name="Замещающий текст 17411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1175"/>
          </a:xfrm>
        </p:spPr>
      </p:pic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646239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>
                <a:solidFill>
                  <a:schemeClr val="accent2"/>
                </a:solidFill>
                <a:latin typeface="Times New Roman" pitchFamily="18" charset="0"/>
              </a:rPr>
              <a:t>Игры на родительских собраниях</a:t>
            </a:r>
          </a:p>
          <a:p>
            <a:pPr algn="ctr" eaLnBrk="0" hangingPunct="0"/>
            <a:r>
              <a:rPr lang="ru-RU" altLang="x-none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Можно назвать следующие цели использования игры на род</a:t>
            </a:r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ительском собрании.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Развивать навыки, умения в выражении вербальным или невербальным способами своих чувств, переживаний, эмоций.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Формировать уверенность взрослых и детей в том, что они любимы.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Формировать близкие отношения между взрослыми и детьми, учить умению понимать и принимать чувства, точку зрения другого человека, сопереживать друг другу.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Развивать навыки сотрудничества, партнёрства, сплочённости между взрослыми и детьми.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Обучать родителей и детей равноправному стилю общения.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Сплотить родителей группы для совместной деятельности в дальнейшем. Настроить их на конструктивную работу.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Создать непринуждённую атмосферу.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Познакомить родителей группы между собой, объединить их, снять эмоциональное напряжение.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Развивать творческое мышление, воображение родителей.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Сформировать положительный настрой на собрание.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Создать комфортную обстановку для всех участников собрания.</a:t>
            </a:r>
          </a:p>
          <a:p>
            <a:pPr algn="ctr" eaLnBrk="0" hangingPunct="0"/>
            <a:r>
              <a:rPr lang="ru-RU" altLang="x-none" sz="1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Улучшить настроение участников родительского собрания, активизировать родителей группы.</a:t>
            </a:r>
          </a:p>
          <a:p>
            <a:pPr eaLnBrk="0" hangingPunct="0"/>
            <a:endParaRPr lang="ru-RU" altLang="x-none" sz="1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9457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8434" name="Замещающий текст 19459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2700"/>
            <a:ext cx="9144000" cy="6861175"/>
          </a:xfrm>
        </p:spPr>
      </p:pic>
      <p:sp>
        <p:nvSpPr>
          <p:cNvPr id="18435" name="Прямоугольник 19460"/>
          <p:cNvSpPr/>
          <p:nvPr/>
        </p:nvSpPr>
        <p:spPr>
          <a:xfrm>
            <a:off x="179388" y="333375"/>
            <a:ext cx="8964612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>
                <a:solidFill>
                  <a:schemeClr val="accent2"/>
                </a:solidFill>
                <a:latin typeface="Arial" panose="02080604020202020204" pitchFamily="34" charset="0"/>
              </a:rPr>
              <a:t>'</a:t>
            </a:r>
          </a:p>
        </p:txBody>
      </p:sp>
      <p:pic>
        <p:nvPicPr>
          <p:cNvPr id="2" name="Изображение 1" descr="20200217_22530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447675" y="1011555"/>
            <a:ext cx="6073775" cy="4556125"/>
          </a:xfrm>
          <a:prstGeom prst="rect">
            <a:avLst/>
          </a:prstGeom>
        </p:spPr>
      </p:pic>
      <p:pic>
        <p:nvPicPr>
          <p:cNvPr id="3" name="Изображение 2" descr="IMG_3228"/>
          <p:cNvPicPr>
            <a:picLocks noChangeAspect="1"/>
          </p:cNvPicPr>
          <p:nvPr/>
        </p:nvPicPr>
        <p:blipFill>
          <a:blip r:embed="rId4"/>
          <a:srcRect l="-797" t="3417" r="54070" b="27323"/>
          <a:stretch>
            <a:fillRect/>
          </a:stretch>
        </p:blipFill>
        <p:spPr>
          <a:xfrm>
            <a:off x="5193030" y="2612390"/>
            <a:ext cx="3599180" cy="4001135"/>
          </a:xfrm>
          <a:prstGeom prst="rect">
            <a:avLst/>
          </a:prstGeom>
        </p:spPr>
      </p:pic>
      <p:pic>
        <p:nvPicPr>
          <p:cNvPr id="5" name="Изображение 4" descr="собрание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9995" y="252730"/>
            <a:ext cx="3905250" cy="31019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20481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19458" name="Замещающий текст 20483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2700"/>
            <a:ext cx="9144000" cy="6861175"/>
          </a:xfrm>
        </p:spPr>
      </p:pic>
      <p:sp>
        <p:nvSpPr>
          <p:cNvPr id="19459" name="Прямоугольник 20484"/>
          <p:cNvSpPr/>
          <p:nvPr/>
        </p:nvSpPr>
        <p:spPr>
          <a:xfrm>
            <a:off x="377825" y="532765"/>
            <a:ext cx="83775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indent="227330" algn="ctr" eaLnBrk="0" hangingPunct="0"/>
            <a:endParaRPr lang="ru-RU" altLang="x-none" sz="2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itchFamily="18" charset="0"/>
              <a:ea typeface="Cambria Math" pitchFamily="18" charset="0"/>
              <a:cs typeface="Times New Roman" pitchFamily="18" charset="0"/>
              <a:sym typeface="+mn-ea"/>
            </a:endParaRPr>
          </a:p>
          <a:p>
            <a:pPr indent="227330" algn="ctr" eaLnBrk="0" hangingPunct="0"/>
            <a:endParaRPr lang="ru-RU" altLang="x-none" sz="2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itchFamily="18" charset="0"/>
              <a:ea typeface="Cambria Math" pitchFamily="18" charset="0"/>
              <a:cs typeface="Times New Roman" pitchFamily="18" charset="0"/>
              <a:sym typeface="+mn-ea"/>
            </a:endParaRPr>
          </a:p>
        </p:txBody>
      </p:sp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13836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sz="2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itchFamily="18" charset="0"/>
              </a:rPr>
              <a:t>Открытые занятия с детьми в ДОУ для родителей</a:t>
            </a:r>
            <a:endParaRPr lang="ru-RU" altLang="x-none" sz="1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</a:endParaRPr>
          </a:p>
          <a:p>
            <a:pPr algn="ctr" eaLnBrk="0" hangingPunct="0"/>
            <a:r>
              <a:rPr lang="ru-RU" altLang="x-none" sz="1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Важно знакомить родителей со структурой и спецификой проведения образовательной деятельности вДОУ. </a:t>
            </a:r>
          </a:p>
        </p:txBody>
      </p:sp>
      <p:pic>
        <p:nvPicPr>
          <p:cNvPr id="3" name="Изображение 2" descr="DSC_050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3535" y="4568825"/>
            <a:ext cx="3033395" cy="2009140"/>
          </a:xfrm>
          <a:prstGeom prst="rect">
            <a:avLst/>
          </a:prstGeom>
        </p:spPr>
      </p:pic>
      <p:pic>
        <p:nvPicPr>
          <p:cNvPr id="4" name="Изображение 3" descr="IMG-6948a2981ce0a00ba292d28b5484b403-V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100" y="1815465"/>
            <a:ext cx="4126865" cy="2753360"/>
          </a:xfrm>
          <a:prstGeom prst="rect">
            <a:avLst/>
          </a:prstGeom>
        </p:spPr>
      </p:pic>
      <p:pic>
        <p:nvPicPr>
          <p:cNvPr id="5" name="Изображение 4" descr="IMG-eefd75762957cf5aa0e1f1dc07916d71-V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7470" y="1972945"/>
            <a:ext cx="2832100" cy="34969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21505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 anchor="b" anchorCtr="0"/>
          <a:lstStyle/>
          <a:p>
            <a:endParaRPr lang="ru-RU" altLang="x-none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270"/>
            <a:ext cx="9144000" cy="6861175"/>
          </a:xfrm>
        </p:spPr>
      </p:pic>
      <p:sp>
        <p:nvSpPr>
          <p:cNvPr id="21507" name="Прямоугольник 22532"/>
          <p:cNvSpPr/>
          <p:nvPr/>
        </p:nvSpPr>
        <p:spPr>
          <a:xfrm>
            <a:off x="-5715" y="-1270"/>
            <a:ext cx="882015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eaLnBrk="0" hangingPunct="0"/>
            <a:r>
              <a:rPr lang="ru-RU" sz="2000" b="1" i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Выступления детей и совместные с родителями открытые мероприятия</a:t>
            </a:r>
          </a:p>
          <a:p>
            <a:pPr algn="ctr" eaLnBrk="0" hangingPunct="0"/>
            <a:endParaRPr lang="ru-RU" altLang="x-none" sz="2000" b="1">
              <a:solidFill>
                <a:srgbClr val="660066"/>
              </a:solidFill>
              <a:latin typeface="Times New Roman" pitchFamily="18" charset="0"/>
            </a:endParaRPr>
          </a:p>
          <a:p>
            <a:pPr algn="ctr" eaLnBrk="0" hangingPunct="0"/>
            <a:endParaRPr lang="ru-RU" altLang="x-none" sz="1000" b="1">
              <a:solidFill>
                <a:schemeClr val="accent2"/>
              </a:solidFill>
              <a:latin typeface="Arial" panose="02080604020202020204" pitchFamily="34" charset="0"/>
            </a:endParaRPr>
          </a:p>
        </p:txBody>
      </p:sp>
      <p:pic>
        <p:nvPicPr>
          <p:cNvPr id="2" name="Изображение 1" descr="IMG-20190513-WA00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445" y="1811655"/>
            <a:ext cx="3031490" cy="4042410"/>
          </a:xfrm>
          <a:prstGeom prst="rect">
            <a:avLst/>
          </a:prstGeom>
        </p:spPr>
      </p:pic>
      <p:pic>
        <p:nvPicPr>
          <p:cNvPr id="3" name="Изображение 2" descr="DSC_030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6470" y="698500"/>
            <a:ext cx="5307965" cy="3515360"/>
          </a:xfrm>
          <a:prstGeom prst="rect">
            <a:avLst/>
          </a:prstGeom>
        </p:spPr>
      </p:pic>
      <p:pic>
        <p:nvPicPr>
          <p:cNvPr id="4" name="Изображение 3" descr="DSC_027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57040" y="3642360"/>
            <a:ext cx="4206240" cy="278574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0" y="-12700"/>
            <a:ext cx="9150350" cy="68662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Замещающий текст 21507" descr="Рисунок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0" y="-12700"/>
            <a:ext cx="91440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193802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sz="2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itchFamily="18" charset="0"/>
              </a:rPr>
              <a:t>Работа по благоустройству в ДОУ</a:t>
            </a:r>
          </a:p>
          <a:p>
            <a:pPr algn="ctr" eaLnBrk="0" hangingPunct="0"/>
            <a:r>
              <a:rPr lang="ru-RU" altLang="x-none" sz="20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-субботники по благоустройству участков групп;</a:t>
            </a:r>
          </a:p>
          <a:p>
            <a:pPr algn="ctr" eaLnBrk="0" hangingPunct="0"/>
            <a:r>
              <a:rPr lang="ru-RU" altLang="x-none" sz="20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субботники по благоустройству (ремонту) групповых комнат;</a:t>
            </a:r>
          </a:p>
          <a:p>
            <a:pPr algn="ctr" eaLnBrk="0" hangingPunct="0"/>
            <a:r>
              <a:rPr lang="ru-RU" altLang="x-none" sz="20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субботники по озеленинию территории ДОУ;</a:t>
            </a:r>
          </a:p>
          <a:p>
            <a:pPr algn="ctr" eaLnBrk="0" hangingPunct="0"/>
            <a:r>
              <a:rPr lang="ru-RU" altLang="x-none" sz="20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- спонсорская помощь родителей в оснащении ППРС</a:t>
            </a:r>
          </a:p>
        </p:txBody>
      </p:sp>
      <p:pic>
        <p:nvPicPr>
          <p:cNvPr id="5" name="Изображение 4" descr="IMG-20190513-WA0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4735" y="2802255"/>
            <a:ext cx="2385695" cy="3181350"/>
          </a:xfrm>
          <a:prstGeom prst="rect">
            <a:avLst/>
          </a:prstGeom>
        </p:spPr>
      </p:pic>
      <p:pic>
        <p:nvPicPr>
          <p:cNvPr id="6" name="Изображение 5" descr="IMG-20190212-WA000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13705" y="2311400"/>
            <a:ext cx="3462655" cy="1947545"/>
          </a:xfrm>
          <a:prstGeom prst="rect">
            <a:avLst/>
          </a:prstGeom>
        </p:spPr>
      </p:pic>
      <p:pic>
        <p:nvPicPr>
          <p:cNvPr id="7" name="Изображение 6" descr="IMG_258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47485" y="4652645"/>
            <a:ext cx="2234565" cy="1676400"/>
          </a:xfrm>
          <a:prstGeom prst="rect">
            <a:avLst/>
          </a:prstGeom>
        </p:spPr>
      </p:pic>
      <p:pic>
        <p:nvPicPr>
          <p:cNvPr id="8" name="Изображение 7" descr="IMG_258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" y="3001645"/>
            <a:ext cx="3121025" cy="234124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1270" y="-12700"/>
            <a:ext cx="9134475" cy="6854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Изображение 3" descr="спасибо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9735" y="1899285"/>
            <a:ext cx="5753100" cy="4200525"/>
          </a:xfrm>
          <a:prstGeom prst="rect">
            <a:avLst/>
          </a:prstGeom>
        </p:spPr>
      </p:pic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sz="2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6600"/>
                </a:solidFill>
                <a:effectLst/>
                <a:latin typeface="Times New Roman" pitchFamily="18" charset="0"/>
              </a:rPr>
              <a:t>“Говорим СПАСИБО!”</a:t>
            </a:r>
            <a:endParaRPr lang="ru-RU" altLang="x-none" sz="1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</a:endParaRPr>
          </a:p>
          <a:p>
            <a:pPr algn="ctr" eaLnBrk="0" hangingPunct="0"/>
            <a:r>
              <a:rPr lang="ru-RU" altLang="x-none" sz="1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На красочном табло размещаем слова благодарности родителям , оказывающим помощь в благоустройстве, в ремонте группы, приобретении материалов, изготовлении и ремонте игрушек, участвующими в разных мероприятиях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795" y="-12700"/>
            <a:ext cx="9171305" cy="68827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2676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sz="2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6600"/>
                </a:solidFill>
                <a:effectLst/>
                <a:latin typeface="Times New Roman" pitchFamily="18" charset="0"/>
              </a:rPr>
              <a:t>“Недописанный тезис” - помещается какактуальная тема для обсуждения на предстоящем собрании, родители анонимно продолжают тезис : “счастливая семья - это...”, “хороший воспитатель- это...”, “успешный ребенок  - это...”, “мой ребенок не хочет идти в сад, потому что...”</a:t>
            </a:r>
            <a:endParaRPr lang="ru-RU" altLang="x-none" sz="1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5" name="Изображение 4" descr="тези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50" y="2970530"/>
            <a:ext cx="4067175" cy="3048000"/>
          </a:xfrm>
          <a:prstGeom prst="rect">
            <a:avLst/>
          </a:prstGeom>
        </p:spPr>
      </p:pic>
      <p:pic>
        <p:nvPicPr>
          <p:cNvPr id="6" name="Изображение 5" descr="тезис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2440" y="3261360"/>
            <a:ext cx="4526280" cy="33947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5" y="-12700"/>
            <a:ext cx="9170035" cy="6882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altLang="x-none" sz="1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Портрет идеального воспитателя</a:t>
            </a:r>
          </a:p>
          <a:p>
            <a:pPr algn="ctr" eaLnBrk="0" hangingPunct="0"/>
            <a:r>
              <a:rPr lang="ru-RU" altLang="x-none" sz="1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Заполняется родителями в приемной на специальном листе с контуром фигуры человека, используется при личной беседе, консультации, собрании</a:t>
            </a:r>
          </a:p>
        </p:txBody>
      </p:sp>
      <p:pic>
        <p:nvPicPr>
          <p:cNvPr id="5" name="Изображение 4" descr="воспита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4815" y="1360805"/>
            <a:ext cx="3456305" cy="2592070"/>
          </a:xfrm>
          <a:prstGeom prst="rect">
            <a:avLst/>
          </a:prstGeom>
        </p:spPr>
      </p:pic>
      <p:pic>
        <p:nvPicPr>
          <p:cNvPr id="4" name="Изображение 3" descr="воспит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530" y="2399665"/>
            <a:ext cx="6092190" cy="39154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6510" y="-12700"/>
            <a:ext cx="9166225" cy="68783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Текстовое поле 3"/>
          <p:cNvSpPr txBox="1"/>
          <p:nvPr/>
        </p:nvSpPr>
        <p:spPr>
          <a:xfrm>
            <a:off x="1336675" y="264160"/>
            <a:ext cx="702183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Фотоконкурс “Моя мама - профессионал”</a:t>
            </a:r>
          </a:p>
          <a:p>
            <a:pPr algn="ctr"/>
            <a:r>
              <a:rPr lang="ru-RU" altLang="en-US" sz="2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Выставка фотографий к 8 Марта, на которых мамы сфотографированы на рабочих местах, с целью показать детям, как важен труд их мам!</a:t>
            </a:r>
          </a:p>
        </p:txBody>
      </p:sp>
      <p:pic>
        <p:nvPicPr>
          <p:cNvPr id="5" name="Изображение 4" descr="матьvie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55" y="2325370"/>
            <a:ext cx="5382895" cy="403161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985" y="-12700"/>
            <a:ext cx="9182100" cy="68903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Текстовое поле 4"/>
          <p:cNvSpPr txBox="1"/>
          <p:nvPr/>
        </p:nvSpPr>
        <p:spPr>
          <a:xfrm>
            <a:off x="1336675" y="264160"/>
            <a:ext cx="70218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Выставки совместного творчества </a:t>
            </a:r>
          </a:p>
          <a:p>
            <a:pPr algn="ctr"/>
            <a:r>
              <a:rPr lang="ru-RU" sz="2000" i="1" dirty="0">
                <a:solidFill>
                  <a:schemeClr val="accent2">
                    <a:lumMod val="75000"/>
                  </a:schemeClr>
                </a:solidFill>
                <a:latin typeface="Microsoft Sans Serif" pitchFamily="34" charset="0"/>
                <a:cs typeface="Microsoft Sans Serif" pitchFamily="34" charset="0"/>
                <a:sym typeface="+mn-ea"/>
              </a:rPr>
              <a:t>Родители проявляют интерес, увлекаются, создают много разнообразных совместных с детьми поделок, рисунков, фотогазет, активно участвуют в выставках.</a:t>
            </a:r>
            <a:endParaRPr lang="ru-RU" sz="2000" i="1" dirty="0">
              <a:solidFill>
                <a:schemeClr val="accent2">
                  <a:lumMod val="75000"/>
                </a:schemeClr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algn="ctr"/>
            <a:endParaRPr lang="ru-RU" altLang="en-US" sz="2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8" name="Изображение 7" descr="IMG_628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71850" y="3538855"/>
            <a:ext cx="2388870" cy="3185795"/>
          </a:xfrm>
          <a:prstGeom prst="rect">
            <a:avLst/>
          </a:prstGeom>
        </p:spPr>
      </p:pic>
      <p:pic>
        <p:nvPicPr>
          <p:cNvPr id="7" name="Изображение 6" descr="IMG_147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730" y="1712595"/>
            <a:ext cx="3987800" cy="2990850"/>
          </a:xfrm>
          <a:prstGeom prst="rect">
            <a:avLst/>
          </a:prstGeom>
        </p:spPr>
      </p:pic>
      <p:pic>
        <p:nvPicPr>
          <p:cNvPr id="9" name="Изображение 8" descr="IMG_628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02885" y="2202180"/>
            <a:ext cx="3182620" cy="23876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35" y="-12700"/>
            <a:ext cx="9145270" cy="68630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Текстовое поле 4"/>
          <p:cNvSpPr txBox="1"/>
          <p:nvPr/>
        </p:nvSpPr>
        <p:spPr>
          <a:xfrm>
            <a:off x="1336675" y="264160"/>
            <a:ext cx="702183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solidFill>
                  <a:schemeClr val="accent2">
                    <a:lumMod val="75000"/>
                  </a:schemeClr>
                </a:solidFill>
                <a:latin typeface="Microsoft Sans Serif" pitchFamily="34" charset="0"/>
                <a:cs typeface="Microsoft Sans Serif" pitchFamily="34" charset="0"/>
              </a:rPr>
              <a:t>Клуб “Бабушкины пироги”</a:t>
            </a:r>
          </a:p>
          <a:p>
            <a:pPr algn="ctr"/>
            <a:r>
              <a:rPr lang="ru-RU" sz="2000" i="1" dirty="0">
                <a:solidFill>
                  <a:schemeClr val="accent2">
                    <a:lumMod val="75000"/>
                  </a:schemeClr>
                </a:solidFill>
                <a:latin typeface="Microsoft Sans Serif" pitchFamily="34" charset="0"/>
                <a:cs typeface="Microsoft Sans Serif" pitchFamily="34" charset="0"/>
              </a:rPr>
              <a:t>Клуб общения для бабушек. Темы заседаний объявляются заранее : “Сахарный пирог” (с дегустацией), “Как связать носочки”</a:t>
            </a:r>
          </a:p>
          <a:p>
            <a:pPr algn="ctr"/>
            <a:endParaRPr lang="ru-RU" altLang="en-US" sz="2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Изображение 3" descr="Чай с бабулей и дедулей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17010" y="3424555"/>
            <a:ext cx="4879975" cy="3253740"/>
          </a:xfrm>
          <a:prstGeom prst="rect">
            <a:avLst/>
          </a:prstGeom>
        </p:spPr>
      </p:pic>
      <p:pic>
        <p:nvPicPr>
          <p:cNvPr id="6" name="Изображение 5" descr="Потанцуй с бабушкой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" y="1695450"/>
            <a:ext cx="5201920" cy="346773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482" name="Замещающий текст 21507" descr="Рисунок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145" y="-12700"/>
            <a:ext cx="9138920" cy="6857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Прямоугольник 17412"/>
          <p:cNvSpPr/>
          <p:nvPr/>
        </p:nvSpPr>
        <p:spPr>
          <a:xfrm>
            <a:off x="430213" y="174625"/>
            <a:ext cx="8713787" cy="59708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В ходе работы с родителями </a:t>
            </a:r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sym typeface="+mn-ea"/>
              </a:rPr>
              <a:t>я</a:t>
            </a:r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 убеждаюсь, </a:t>
            </a:r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что главное, чтобы подход к работе не носил формальный характер, а необходимо применять как можно больше новых современных приемов и методов. Не надо останавливаться на достигнутом, надо продолжать искать новые пути сотрудничества с родителями. </a:t>
            </a:r>
            <a:b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</a:br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Ведь у нас одна </a:t>
            </a:r>
            <a:r>
              <a:rPr lang="ru-RU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цель – воспитывать будущих созидателей жизни</a:t>
            </a:r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. </a:t>
            </a:r>
            <a:b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</a:br>
            <a:r>
              <a:rPr lang="ru-RU" sz="2800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Georgia" pitchFamily="18" charset="0"/>
                <a:sym typeface="+mn-ea"/>
              </a:rPr>
              <a:t>Каков человек – таков мир, который он создает вокруг себя. Хочется верить, что наши дети, когда вырастут, будут любить и оберегать своих близких.</a:t>
            </a:r>
            <a:r>
              <a:rPr lang="ru-RU" sz="1800" i="1" dirty="0" smtClean="0">
                <a:latin typeface="Georgia" pitchFamily="18" charset="0"/>
                <a:sym typeface="+mn-ea"/>
              </a:rPr>
              <a:t/>
            </a:r>
            <a:br>
              <a:rPr lang="ru-RU" sz="1800" i="1" dirty="0" smtClean="0">
                <a:latin typeface="Georgia" pitchFamily="18" charset="0"/>
                <a:sym typeface="+mn-ea"/>
              </a:rPr>
            </a:br>
            <a:endParaRPr lang="ru-RU" altLang="x-none" sz="1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onstantia"/>
        <a:ea typeface="Microsoft YaHei"/>
        <a:cs typeface=""/>
      </a:majorFont>
      <a:minorFont>
        <a:latin typeface="Constantia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44958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80604020202020204" pitchFamily="34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44958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80604020202020204" pitchFamily="34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onstantia"/>
        <a:ea typeface="Microsoft YaHei"/>
        <a:cs typeface=""/>
      </a:majorFont>
      <a:minorFont>
        <a:latin typeface="Constantia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44958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80604020202020204" pitchFamily="34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44958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80604020202020204" pitchFamily="34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onstantia"/>
        <a:ea typeface="Microsoft YaHei"/>
        <a:cs typeface=""/>
      </a:majorFont>
      <a:minorFont>
        <a:latin typeface="Constantia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44958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80604020202020204" pitchFamily="34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44958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80604020202020204" pitchFamily="34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Тема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1050</Words>
  <Application>WPS Presentation</Application>
  <PresentationFormat>Экран (4:3)</PresentationFormat>
  <Paragraphs>164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Тема Office</vt:lpstr>
      <vt:lpstr>1_Тема Office</vt:lpstr>
      <vt:lpstr>2_Тема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.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Desktop</cp:lastModifiedBy>
  <cp:revision>81</cp:revision>
  <dcterms:created xsi:type="dcterms:W3CDTF">2020-02-19T21:28:00Z</dcterms:created>
  <dcterms:modified xsi:type="dcterms:W3CDTF">2021-09-18T07:59:56Z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1049-11.1.0.9080</vt:lpwstr>
  </property>
</Properties>
</file>