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464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160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786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331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28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24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538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014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148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352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128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A95DB-24BB-4B47-91B6-37DCFDCDDBD4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EDC5C-D244-44D1-8966-745DBC2587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12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11927" y="279600"/>
            <a:ext cx="81741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№12 «Светлячок»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Абинский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96290" y="1720656"/>
            <a:ext cx="932411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280" lvl="0" indent="-339840" algn="ctr">
              <a:spcBef>
                <a:spcPts val="799"/>
              </a:spcBef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</a:pPr>
            <a:r>
              <a:rPr lang="ru-RU" sz="2800" b="1" dirty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Семейная презентация:</a:t>
            </a:r>
          </a:p>
          <a:p>
            <a:pPr marL="341280" lvl="0" indent="-339840" algn="ctr">
              <a:spcBef>
                <a:spcPts val="799"/>
              </a:spcBef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</a:pPr>
            <a:endParaRPr lang="ru-RU" sz="6000" b="1" i="0" u="none" strike="noStrike" baseline="0" dirty="0" smtClean="0">
              <a:ln>
                <a:noFill/>
              </a:ln>
              <a:solidFill>
                <a:srgbClr val="DC2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Microsoft YaHei" pitchFamily="2"/>
              <a:cs typeface="Times New Roman" panose="02020603050405020304" pitchFamily="18" charset="0"/>
            </a:endParaRPr>
          </a:p>
          <a:p>
            <a:pPr marL="341280" lvl="0" indent="-339840" algn="ctr">
              <a:spcBef>
                <a:spcPts val="799"/>
              </a:spcBef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</a:pPr>
            <a:r>
              <a:rPr lang="ru-RU" sz="6000" b="1" i="0" u="none" strike="noStrike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        </a:t>
            </a:r>
            <a:r>
              <a:rPr lang="ru-RU" sz="5400" b="1" i="0" u="none" strike="noStrike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«Мой семейный Герб»</a:t>
            </a:r>
          </a:p>
          <a:p>
            <a:pPr marL="341280" lvl="0" indent="-339840" algn="ctr">
              <a:spcBef>
                <a:spcPts val="799"/>
              </a:spcBef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</a:pPr>
            <a:endParaRPr lang="ru-RU" dirty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160326" y="4675311"/>
            <a:ext cx="38515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2ой смешанной дошкольной группы  Кучерявых Ирина Игоревна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6220691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2022г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50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37501" y="137385"/>
            <a:ext cx="304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/>
          </a:p>
        </p:txBody>
      </p:sp>
      <p:sp>
        <p:nvSpPr>
          <p:cNvPr id="5" name="Заголовок 1"/>
          <p:cNvSpPr/>
          <p:nvPr/>
        </p:nvSpPr>
        <p:spPr>
          <a:xfrm>
            <a:off x="5070164" y="775357"/>
            <a:ext cx="6138164" cy="13986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ctr" compatLnSpc="1"/>
          <a:lstStyle/>
          <a:p>
            <a:pPr lvl="1" algn="just">
              <a:buSzPct val="100000"/>
              <a:buFont typeface="Wingdings"/>
              <a:buChar char="ü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ru-RU" sz="3200" b="0" i="0" u="none" strike="noStrike" spc="0" baseline="0" dirty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Изучить основные законы </a:t>
            </a:r>
            <a:r>
              <a:rPr lang="ru-RU" sz="3200" b="0" i="0" u="none" strike="noStrike" spc="0" baseline="0" dirty="0" smtClean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геральдики;</a:t>
            </a:r>
            <a:endParaRPr lang="ru-RU" sz="3200" b="0" i="0" u="none" strike="noStrike" spc="0" baseline="0" dirty="0">
              <a:ln>
                <a:noFill/>
              </a:ln>
              <a:solidFill>
                <a:srgbClr val="0000FF"/>
              </a:solidFill>
              <a:latin typeface="Times New Roman" panose="02020603050405020304" pitchFamily="18" charset="0"/>
              <a:ea typeface="Microsoft YaHei" pitchFamily="2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/>
          <p:nvPr/>
        </p:nvSpPr>
        <p:spPr>
          <a:xfrm>
            <a:off x="5447968" y="2198367"/>
            <a:ext cx="5760360" cy="13986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ctr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/>
              <a:buChar char="ü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ru-RU" sz="3200" b="0" i="0" u="none" strike="noStrike" spc="0" baseline="0" dirty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Исследовать историю происхождения </a:t>
            </a:r>
            <a:r>
              <a:rPr lang="ru-RU" sz="3200" b="0" i="0" u="none" strike="noStrike" spc="0" baseline="0" dirty="0" smtClean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герба;</a:t>
            </a:r>
            <a:endParaRPr lang="ru-RU" sz="3200" b="0" i="0" u="none" strike="noStrike" spc="0" baseline="0" dirty="0">
              <a:ln>
                <a:noFill/>
              </a:ln>
              <a:solidFill>
                <a:srgbClr val="0000FF"/>
              </a:solidFill>
              <a:latin typeface="Times New Roman" panose="02020603050405020304" pitchFamily="18" charset="0"/>
              <a:ea typeface="Microsoft YaHei" pitchFamily="2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/>
          <p:nvPr/>
        </p:nvSpPr>
        <p:spPr>
          <a:xfrm>
            <a:off x="5447968" y="3496584"/>
            <a:ext cx="5507640" cy="16236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ctr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/>
              <a:buChar char="ü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ru-RU" sz="3200" b="0" i="0" u="none" strike="noStrike" spc="0" baseline="0" dirty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Провести анализ полученных материалов, обобщить </a:t>
            </a:r>
            <a:r>
              <a:rPr lang="ru-RU" sz="3200" b="0" i="0" u="none" strike="noStrike" spc="0" baseline="0" dirty="0" smtClean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данные;</a:t>
            </a:r>
            <a:endParaRPr lang="ru-RU" sz="3200" b="0" i="0" u="none" strike="noStrike" spc="0" baseline="0" dirty="0">
              <a:ln>
                <a:noFill/>
              </a:ln>
              <a:solidFill>
                <a:srgbClr val="0000FF"/>
              </a:solidFill>
              <a:latin typeface="Times New Roman" panose="02020603050405020304" pitchFamily="18" charset="0"/>
              <a:ea typeface="Microsoft YaHei" pitchFamily="2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/>
          <p:nvPr/>
        </p:nvSpPr>
        <p:spPr>
          <a:xfrm>
            <a:off x="5447968" y="5174952"/>
            <a:ext cx="4680000" cy="1628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ctr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/>
              <a:buChar char="ü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ru-RU" sz="3200" b="0" i="0" u="none" strike="noStrike" spc="0" baseline="0" dirty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Разработать и создать фамильный герб </a:t>
            </a:r>
            <a:r>
              <a:rPr lang="ru-RU" sz="3200" b="0" i="0" u="none" strike="noStrike" spc="0" baseline="0" dirty="0" smtClean="0">
                <a:ln>
                  <a:noFill/>
                </a:ln>
                <a:solidFill>
                  <a:srgbClr val="0000FF"/>
                </a:solidFill>
                <a:latin typeface="Times New Roman" panose="02020603050405020304" pitchFamily="18" charset="0"/>
                <a:ea typeface="Microsoft YaHei" pitchFamily="2"/>
                <a:cs typeface="Times New Roman" panose="02020603050405020304" pitchFamily="18" charset="0"/>
              </a:rPr>
              <a:t>семьи;</a:t>
            </a:r>
            <a:endParaRPr lang="ru-RU" sz="3200" b="0" i="0" u="none" strike="noStrike" spc="0" baseline="0" dirty="0">
              <a:ln>
                <a:noFill/>
              </a:ln>
              <a:solidFill>
                <a:srgbClr val="0000FF"/>
              </a:solidFill>
              <a:latin typeface="Times New Roman" panose="02020603050405020304" pitchFamily="18" charset="0"/>
              <a:ea typeface="Microsoft YaHei" pitchFamily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87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52945" y="334971"/>
            <a:ext cx="107372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Герб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отличительный знак государства, города или рода, изображаемый на флагах, монетах и других официальных документах.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875702" y="1812483"/>
            <a:ext cx="2340000" cy="23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19785" y="1812483"/>
            <a:ext cx="1981199" cy="247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7000984" y="4470451"/>
            <a:ext cx="2285640" cy="22060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765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7637" y="207473"/>
            <a:ext cx="430140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Немецкое слово «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герб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 «</a:t>
            </a:r>
            <a:r>
              <a:rPr lang="ru-RU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Herbe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 означает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«наследство».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Средние века он передавался из поколения в  поколение как рисунок на щите.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257308" y="272806"/>
            <a:ext cx="3061855" cy="306855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757612" y="4060925"/>
            <a:ext cx="449969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временем появилась наука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геральдика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изучает гербы. Она хранит и развивает язык символов.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8135835" y="3406695"/>
            <a:ext cx="3304800" cy="3304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444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32627" y="275657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составления герба надо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определенные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правила: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щита: 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lum/>
            <a:alphaModFix/>
          </a:blip>
          <a:srcRect l="15138"/>
          <a:stretch/>
        </p:blipFill>
        <p:spPr>
          <a:xfrm>
            <a:off x="4071936" y="2552834"/>
            <a:ext cx="7643105" cy="3941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0546" y="339028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способы разделения</a:t>
            </a:r>
            <a:b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щита на разноцветные части.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070529" y="1745672"/>
            <a:ext cx="7445292" cy="44933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704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18909" y="196382"/>
            <a:ext cx="46274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Негеральдические фигуры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aseline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естественные, искусственные и легендарные.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7699759" y="4417044"/>
            <a:ext cx="2287347" cy="2328295"/>
          </a:xfrm>
          <a:prstGeom prst="rect">
            <a:avLst/>
          </a:prstGeom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85343" y="1977950"/>
            <a:ext cx="1871024" cy="2338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8894" y="1977951"/>
            <a:ext cx="1824640" cy="2326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476509" y="2037121"/>
            <a:ext cx="1721889" cy="229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20933" y="4502480"/>
            <a:ext cx="1655398" cy="2182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6096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987637" y="378410"/>
            <a:ext cx="544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Символическое значение цвета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794016"/>
              </p:ext>
            </p:extLst>
          </p:nvPr>
        </p:nvGraphicFramePr>
        <p:xfrm>
          <a:off x="4102678" y="901630"/>
          <a:ext cx="7743825" cy="3527127"/>
        </p:xfrm>
        <a:graphic>
          <a:graphicData uri="http://schemas.openxmlformats.org/drawingml/2006/table">
            <a:tbl>
              <a:tblPr/>
              <a:tblGrid>
                <a:gridCol w="221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4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06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66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Золотой </a:t>
                      </a:r>
                    </a:p>
                  </a:txBody>
                  <a:tcPr marL="90000" marR="90000" marT="110952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Могущество, богатство, знатность и сила.</a:t>
                      </a:r>
                    </a:p>
                  </a:txBody>
                  <a:tcPr marL="36000" marR="36000" marT="68760" marB="360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6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808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Серебряный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92808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Чистота, невинность, благородство и правдивость.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Красный</a:t>
                      </a:r>
                    </a:p>
                  </a:txBody>
                  <a:tcPr marL="90000" marR="90000" marT="110952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Любовь, мужество, великодушие 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3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Пурпурный</a:t>
                      </a:r>
                    </a:p>
                  </a:txBody>
                  <a:tcPr marL="90000" marR="90000" marT="110952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Сила, могущество, господство, щедрость и достоинство 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10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CC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Зеленый</a:t>
                      </a:r>
                    </a:p>
                  </a:txBody>
                  <a:tcPr marL="90000" marR="90000" marT="110952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Надежда, изобилие, свобода, радость 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Group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999506"/>
              </p:ext>
            </p:extLst>
          </p:nvPr>
        </p:nvGraphicFramePr>
        <p:xfrm>
          <a:off x="4102677" y="4458434"/>
          <a:ext cx="7743825" cy="1457456"/>
        </p:xfrm>
        <a:graphic>
          <a:graphicData uri="http://schemas.openxmlformats.org/drawingml/2006/table">
            <a:tbl>
              <a:tblPr/>
              <a:tblGrid>
                <a:gridCol w="2219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4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91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FF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Лазоревый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FF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0767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Честность, верность 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57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Черный</a:t>
                      </a: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0767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Скромность, печаль, образованность 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96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Белый</a:t>
                      </a:r>
                    </a:p>
                  </a:txBody>
                  <a:tcPr marL="90000" marR="90000" marT="10767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Мирные намерения </a:t>
                      </a:r>
                    </a:p>
                  </a:txBody>
                  <a:tcPr marL="90000" marR="90000" marT="1044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07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32270" y="394769"/>
            <a:ext cx="72874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33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Символическое значение животных и растений.</a:t>
            </a:r>
            <a:endParaRPr lang="ru-RU" sz="2400" dirty="0"/>
          </a:p>
        </p:txBody>
      </p:sp>
      <p:graphicFrame>
        <p:nvGraphicFramePr>
          <p:cNvPr id="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463454"/>
              </p:ext>
            </p:extLst>
          </p:nvPr>
        </p:nvGraphicFramePr>
        <p:xfrm>
          <a:off x="3874147" y="1247933"/>
          <a:ext cx="5500726" cy="2566714"/>
        </p:xfrm>
        <a:graphic>
          <a:graphicData uri="http://schemas.openxmlformats.org/drawingml/2006/table">
            <a:tbl>
              <a:tblPr/>
              <a:tblGrid>
                <a:gridCol w="1500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56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Лев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Власть, мужество, великодушие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66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Леопард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Отвага, храбрость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Конь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Ловкость, стремительность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Медведь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Сила, предусмотрительность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Бык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Выносливость, ярость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Group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48878"/>
              </p:ext>
            </p:extLst>
          </p:nvPr>
        </p:nvGraphicFramePr>
        <p:xfrm>
          <a:off x="3874147" y="4016523"/>
          <a:ext cx="5500726" cy="2375590"/>
        </p:xfrm>
        <a:graphic>
          <a:graphicData uri="http://schemas.openxmlformats.org/drawingml/2006/table">
            <a:tbl>
              <a:tblPr/>
              <a:tblGrid>
                <a:gridCol w="1500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Дуб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Крепость, могущество 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8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Лавр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Почет и слава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Олива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Мудрость и мир 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Пшеница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Достаток, плодородие, обновление 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Лилия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Жизнь и воскресение 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873272" y="770367"/>
            <a:ext cx="2185200" cy="298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9954961" y="4157235"/>
            <a:ext cx="1929599" cy="255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710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Group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638789"/>
              </p:ext>
            </p:extLst>
          </p:nvPr>
        </p:nvGraphicFramePr>
        <p:xfrm>
          <a:off x="4097457" y="1166710"/>
          <a:ext cx="5143536" cy="4757102"/>
        </p:xfrm>
        <a:graphic>
          <a:graphicData uri="http://schemas.openxmlformats.org/drawingml/2006/table">
            <a:tbl>
              <a:tblPr/>
              <a:tblGrid>
                <a:gridCol w="1789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4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Слон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Верность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Орел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Власть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Ворон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Долголетие, мудрость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Петух</a:t>
                      </a: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Бойцовские качества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Павлин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Победа над врагом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Рыба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Бдительность.  Знак христианства 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Дельфин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Сила,  символ верности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Змея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Мудрость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Единорог </a:t>
                      </a:r>
                    </a:p>
                  </a:txBody>
                  <a:tcPr marL="90000" marR="90000" marT="110916" marB="46800" horzOverflow="overflow">
                    <a:lnL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YaHei" charset="-122"/>
                          <a:cs typeface="Times New Roman" panose="02020603050405020304" pitchFamily="18" charset="0"/>
                        </a:rPr>
                        <a:t>Чистота, невинность. Символ Иисуса Христа</a:t>
                      </a:r>
                    </a:p>
                  </a:txBody>
                  <a:tcPr marL="90000" marR="90000" marT="100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4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378890" y="444601"/>
            <a:ext cx="2178000" cy="2984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9531890" y="3740296"/>
            <a:ext cx="1872000" cy="2559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722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991210" y="292619"/>
            <a:ext cx="24245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Корона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991210" y="1027510"/>
            <a:ext cx="1877878" cy="2382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0274620" y="1034315"/>
            <a:ext cx="1738536" cy="2447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4500705" y="1263074"/>
            <a:ext cx="1330200" cy="2266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8189698" y="1337718"/>
            <a:ext cx="1652400" cy="208764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073640" y="3545436"/>
            <a:ext cx="37130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Щитодержатели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4500705" y="4466084"/>
            <a:ext cx="2070580" cy="2056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6930148" y="4196210"/>
            <a:ext cx="2344355" cy="25957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396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1042 L 0.30091 -0.10486 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rCtr x="1496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93 -6 L -0.3026 -0.08912 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rCtr x="-209583" y="29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497 -6 L 4.4444 0.30995 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rCtr x="211471" y="3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 -7 L -0.18007 0.30463 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rCtr x="407669" y="36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96110" y="348734"/>
            <a:ext cx="2006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Девиз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308498" y="4114177"/>
            <a:ext cx="2929095" cy="2447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529503" y="1195985"/>
            <a:ext cx="2592360" cy="2592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8381999" y="895205"/>
            <a:ext cx="2867891" cy="2922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4041011" y="4121371"/>
            <a:ext cx="3313080" cy="2544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315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9480" y="222404"/>
            <a:ext cx="56261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Герб семьи </a:t>
            </a:r>
            <a:r>
              <a:rPr lang="ru-RU" sz="44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Хачатрян</a:t>
            </a:r>
            <a:endParaRPr lang="ru-RU" sz="4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725" y="1365741"/>
            <a:ext cx="3212549" cy="45410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414" y="1214249"/>
            <a:ext cx="2723459" cy="484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5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40036" y="473424"/>
            <a:ext cx="43918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Герб</a:t>
            </a: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семьи</a:t>
            </a: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Марач</a:t>
            </a: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836" y="1378528"/>
            <a:ext cx="3592246" cy="50480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946" y="1378528"/>
            <a:ext cx="4100944" cy="410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2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31126" y="346363"/>
            <a:ext cx="50569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Герб семьи Микалаускас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164" y="1485340"/>
            <a:ext cx="3671772" cy="44461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942" y="1207662"/>
            <a:ext cx="3762840" cy="500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3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58690" y="334879"/>
            <a:ext cx="49322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Герб </a:t>
            </a:r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семьи </a:t>
            </a:r>
            <a:r>
              <a:rPr lang="ru-RU" sz="36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Кундич</a:t>
            </a:r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659" y="1114636"/>
            <a:ext cx="3607831" cy="508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79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www.funnyart.club/uploads/posts/2022-01/1641759999_28-www-funnyart-club-p-foni-s-rossiei-dlya-prezentatsii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16581" y="1194045"/>
            <a:ext cx="595745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Если взять Любовь и Верность, к ним добавить чувство Нежность, все умножить на года, то получится — СЕМЬЯ!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3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324</Words>
  <Application>Microsoft Office PowerPoint</Application>
  <PresentationFormat>Широкоэкранный</PresentationFormat>
  <Paragraphs>82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Microsoft YaHei</vt:lpstr>
      <vt:lpstr>Arial</vt:lpstr>
      <vt:lpstr>Calibri</vt:lpstr>
      <vt:lpstr>Calibri Light</vt:lpstr>
      <vt:lpstr>Mangal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Ира</dc:creator>
  <cp:lastModifiedBy>Ира</cp:lastModifiedBy>
  <cp:revision>10</cp:revision>
  <dcterms:created xsi:type="dcterms:W3CDTF">2022-10-26T13:12:32Z</dcterms:created>
  <dcterms:modified xsi:type="dcterms:W3CDTF">2022-11-07T10:18:17Z</dcterms:modified>
</cp:coreProperties>
</file>