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3" r:id="rId3"/>
    <p:sldId id="274" r:id="rId4"/>
    <p:sldId id="262" r:id="rId5"/>
    <p:sldId id="257" r:id="rId6"/>
    <p:sldId id="258" r:id="rId7"/>
    <p:sldId id="259" r:id="rId8"/>
    <p:sldId id="260" r:id="rId9"/>
    <p:sldId id="276" r:id="rId10"/>
    <p:sldId id="261" r:id="rId11"/>
    <p:sldId id="277" r:id="rId12"/>
    <p:sldId id="263" r:id="rId13"/>
    <p:sldId id="278" r:id="rId14"/>
    <p:sldId id="279" r:id="rId15"/>
    <p:sldId id="280" r:id="rId16"/>
    <p:sldId id="281" r:id="rId17"/>
    <p:sldId id="282" r:id="rId18"/>
    <p:sldId id="283" r:id="rId19"/>
    <p:sldId id="264" r:id="rId20"/>
    <p:sldId id="265" r:id="rId21"/>
    <p:sldId id="270" r:id="rId22"/>
    <p:sldId id="267" r:id="rId23"/>
    <p:sldId id="268" r:id="rId24"/>
    <p:sldId id="269" r:id="rId25"/>
    <p:sldId id="271" r:id="rId26"/>
    <p:sldId id="272" r:id="rId27"/>
    <p:sldId id="284" r:id="rId28"/>
    <p:sldId id="304" r:id="rId29"/>
    <p:sldId id="291" r:id="rId30"/>
    <p:sldId id="292" r:id="rId31"/>
    <p:sldId id="309" r:id="rId32"/>
    <p:sldId id="293" r:id="rId33"/>
    <p:sldId id="310" r:id="rId34"/>
    <p:sldId id="311" r:id="rId35"/>
    <p:sldId id="312" r:id="rId36"/>
    <p:sldId id="313" r:id="rId37"/>
    <p:sldId id="314" r:id="rId3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1" d="100"/>
          <a:sy n="101" d="100"/>
        </p:scale>
        <p:origin x="144" y="2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10643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5227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2117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35785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55034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20690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52157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74182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81826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895931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90901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462405-580F-481D-8BE3-63EBE49FCAE8}" type="datetimeFigureOut">
              <a:rPr lang="ru-RU" smtClean="0"/>
              <a:t>15.01.2025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CA2447A-B2F2-4DAD-8B40-3F5A65E3BF0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08797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7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slide" Target="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" Target="slide2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slide" Target="slide33.xml"/><Relationship Id="rId1" Type="http://schemas.openxmlformats.org/officeDocument/2006/relationships/slideLayout" Target="../slideLayouts/slideLayout2.xml"/><Relationship Id="rId4" Type="http://schemas.openxmlformats.org/officeDocument/2006/relationships/slide" Target="slide3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" Target="slide32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slide" Target="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" Target="slide3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812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-89648" y="1568823"/>
            <a:ext cx="12281647" cy="36317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11500" b="1" dirty="0" smtClean="0">
                <a:ln w="57150">
                  <a:solidFill>
                    <a:schemeClr val="bg1"/>
                  </a:solidFill>
                  <a:prstDash val="solid"/>
                </a:ln>
              </a:rPr>
              <a:t>ОСНОВЫ</a:t>
            </a:r>
          </a:p>
          <a:p>
            <a:pPr algn="ctr"/>
            <a:r>
              <a:rPr lang="ru-RU" sz="11500" b="1" dirty="0" smtClean="0">
                <a:ln w="57150">
                  <a:solidFill>
                    <a:schemeClr val="bg1"/>
                  </a:solidFill>
                  <a:prstDash val="solid"/>
                </a:ln>
              </a:rPr>
              <a:t>РОБОТОТЕХНИКИ</a:t>
            </a:r>
            <a:endParaRPr lang="ru-RU" sz="11500" b="1" dirty="0">
              <a:ln w="57150">
                <a:solidFill>
                  <a:schemeClr val="bg1"/>
                </a:solidFill>
                <a:prstDash val="solid"/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69941553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61644" y="2565067"/>
            <a:ext cx="9495693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333333"/>
                </a:solidFill>
                <a:latin typeface="YS Text"/>
              </a:rPr>
              <a:t>Робот — это 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автоматическое устройство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, предназначенное для осуществления различного рода механических операций, которое действует по заранее заложенной 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программе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.</a:t>
            </a:r>
            <a:endParaRPr lang="ru-RU" sz="3200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3774141" y="644820"/>
            <a:ext cx="5132467" cy="116363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dirty="0" smtClean="0"/>
              <a:t>Что такое РОБОТ?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009" r="34577"/>
          <a:stretch/>
        </p:blipFill>
        <p:spPr>
          <a:xfrm flipH="1">
            <a:off x="9201150" y="2121222"/>
            <a:ext cx="2990850" cy="47367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7015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53028" y="756110"/>
            <a:ext cx="959557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>
                <a:latin typeface="Arial" panose="020B0604020202020204" pitchFamily="34" charset="0"/>
              </a:rPr>
              <a:t>От </a:t>
            </a:r>
            <a:r>
              <a:rPr lang="ru-RU" sz="3200" dirty="0" err="1" smtClean="0">
                <a:latin typeface="Arial" panose="020B0604020202020204" pitchFamily="34" charset="0"/>
              </a:rPr>
              <a:t>чеш</a:t>
            </a:r>
            <a:r>
              <a:rPr lang="ru-RU" sz="3200" dirty="0" smtClean="0">
                <a:latin typeface="Arial" panose="020B0604020202020204" pitchFamily="34" charset="0"/>
              </a:rPr>
              <a:t>.</a:t>
            </a:r>
            <a:r>
              <a:rPr lang="ru-RU" sz="3200" dirty="0">
                <a:latin typeface="Arial" panose="020B0604020202020204" pitchFamily="34" charset="0"/>
              </a:rPr>
              <a:t> </a:t>
            </a:r>
            <a:r>
              <a:rPr lang="ru-RU" sz="3200" i="1" dirty="0" err="1">
                <a:latin typeface="Arial" panose="020B0604020202020204" pitchFamily="34" charset="0"/>
              </a:rPr>
              <a:t>robot</a:t>
            </a:r>
            <a:r>
              <a:rPr lang="ru-RU" sz="3200" dirty="0">
                <a:latin typeface="Arial" panose="020B0604020202020204" pitchFamily="34" charset="0"/>
              </a:rPr>
              <a:t>, от </a:t>
            </a:r>
            <a:r>
              <a:rPr lang="ru-RU" sz="3200" i="1" dirty="0" err="1">
                <a:latin typeface="Arial" panose="020B0604020202020204" pitchFamily="34" charset="0"/>
              </a:rPr>
              <a:t>robota</a:t>
            </a:r>
            <a:r>
              <a:rPr lang="ru-RU" sz="3200" dirty="0">
                <a:latin typeface="Arial" panose="020B0604020202020204" pitchFamily="34" charset="0"/>
              </a:rPr>
              <a:t> — «подневольный труд</a:t>
            </a:r>
            <a:r>
              <a:rPr lang="ru-RU" sz="3200" dirty="0" smtClean="0">
                <a:latin typeface="Arial" panose="020B0604020202020204" pitchFamily="34" charset="0"/>
              </a:rPr>
              <a:t>»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4295" y="1709151"/>
            <a:ext cx="2720120" cy="395653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3766040" y="5790113"/>
            <a:ext cx="46315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/>
              <a:t>писатель Карел Чапек, 1920 г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1262" y="1709151"/>
            <a:ext cx="2629838" cy="3974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402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8141" y="521728"/>
            <a:ext cx="9144000" cy="1163637"/>
          </a:xfrm>
        </p:spPr>
        <p:txBody>
          <a:bodyPr/>
          <a:lstStyle/>
          <a:p>
            <a:r>
              <a:rPr lang="ru-RU" dirty="0" smtClean="0"/>
              <a:t>ПРОСТЫЕ МЕХАНИЗМЫ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0" b="14785"/>
          <a:stretch/>
        </p:blipFill>
        <p:spPr>
          <a:xfrm>
            <a:off x="1371600" y="1685365"/>
            <a:ext cx="8892147" cy="430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03995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46094" y="1810870"/>
            <a:ext cx="1046181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i="0" dirty="0" smtClean="0">
                <a:solidFill>
                  <a:srgbClr val="25262C"/>
                </a:solidFill>
                <a:effectLst/>
                <a:latin typeface="Circe"/>
              </a:rPr>
              <a:t>Простые механизмы</a:t>
            </a:r>
            <a:r>
              <a:rPr lang="ru-RU" sz="3600" b="0" i="0" dirty="0" smtClean="0">
                <a:solidFill>
                  <a:srgbClr val="25262C"/>
                </a:solidFill>
                <a:effectLst/>
                <a:latin typeface="Circe"/>
              </a:rPr>
              <a:t> — приспособления, служащие для преобразования вектора силы по величине и/или направлению.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087193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80438" y="617675"/>
            <a:ext cx="626658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0" dirty="0" smtClean="0">
                <a:solidFill>
                  <a:srgbClr val="25262C"/>
                </a:solidFill>
                <a:effectLst/>
                <a:latin typeface="Circe"/>
              </a:rPr>
              <a:t>Наклонная плоскость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3388" y="1877670"/>
            <a:ext cx="6096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b="0" i="0" dirty="0" smtClean="0">
                <a:solidFill>
                  <a:srgbClr val="333333"/>
                </a:solidFill>
                <a:effectLst/>
                <a:latin typeface="YS Text"/>
              </a:rPr>
              <a:t>— это плоская поверхность, установленная под углом к горизонтали.</a:t>
            </a:r>
          </a:p>
          <a:p>
            <a:r>
              <a:rPr lang="ru-RU" sz="3200" dirty="0" smtClean="0"/>
              <a:t>Она позволяет поднимать груз вверх, прикладывая к нему усилие, заметно меньшее, чем сила тяжести, действующая на этот груз.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3535" y="2017058"/>
            <a:ext cx="5817099" cy="32721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4129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019" y="253813"/>
            <a:ext cx="5985654" cy="336792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87747" y="4140804"/>
            <a:ext cx="167186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пандус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451" y="2434428"/>
            <a:ext cx="5015262" cy="341275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8569230" y="1291446"/>
            <a:ext cx="115929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трап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3649825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5054361" y="512167"/>
            <a:ext cx="173797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0" dirty="0" smtClean="0">
                <a:solidFill>
                  <a:srgbClr val="25262C"/>
                </a:solidFill>
                <a:effectLst/>
                <a:latin typeface="Circe"/>
              </a:rPr>
              <a:t>КЛИН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96337" y="1424243"/>
            <a:ext cx="385807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Tx/>
              <a:buChar char="-"/>
            </a:pPr>
            <a:r>
              <a:rPr lang="ru-RU" sz="2400" b="0" i="0" dirty="0" smtClean="0">
                <a:solidFill>
                  <a:srgbClr val="333333"/>
                </a:solidFill>
                <a:effectLst/>
                <a:latin typeface="YS Text"/>
              </a:rPr>
              <a:t>имеет призматическую форму и состоит из двух плоскостей, которые сходятся под острым углом.</a:t>
            </a:r>
          </a:p>
          <a:p>
            <a:endParaRPr lang="ru-RU" sz="2400" b="0" i="0" dirty="0" smtClean="0">
              <a:solidFill>
                <a:srgbClr val="333333"/>
              </a:solidFill>
              <a:effectLst/>
              <a:latin typeface="YS Text"/>
            </a:endParaRPr>
          </a:p>
          <a:p>
            <a:r>
              <a:rPr lang="ru-RU" sz="2400" b="0" i="0" dirty="0" smtClean="0">
                <a:solidFill>
                  <a:srgbClr val="333333"/>
                </a:solidFill>
                <a:effectLst/>
                <a:latin typeface="YS Text"/>
              </a:rPr>
              <a:t>Клин применяют, чтобы получить выигрыш в силе, то есть при помощи меньшей силы противодействовать большей силе.</a:t>
            </a:r>
            <a:endParaRPr lang="ru-RU" sz="2400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92" t="19693" r="44385" b="6923"/>
          <a:stretch/>
        </p:blipFill>
        <p:spPr>
          <a:xfrm>
            <a:off x="4992815" y="1809242"/>
            <a:ext cx="3354553" cy="37738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86493" y="1809242"/>
            <a:ext cx="3276611" cy="3773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69229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9777" y="553550"/>
            <a:ext cx="5684603" cy="340299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6550" y="1654419"/>
            <a:ext cx="4762500" cy="47625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87747" y="4140804"/>
            <a:ext cx="141057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топор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612248" y="916958"/>
            <a:ext cx="309411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д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верной клин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38686241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4361" y="512167"/>
            <a:ext cx="174919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0" dirty="0" smtClean="0">
                <a:solidFill>
                  <a:srgbClr val="25262C"/>
                </a:solidFill>
                <a:effectLst/>
                <a:latin typeface="Circe"/>
              </a:rPr>
              <a:t>ВИНТ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707558" y="1353905"/>
            <a:ext cx="488435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333333"/>
                </a:solidFill>
                <a:latin typeface="YS Text"/>
              </a:rPr>
              <a:t>- простейший </a:t>
            </a:r>
            <a:r>
              <a:rPr lang="ru-RU" sz="2800" b="1" dirty="0">
                <a:solidFill>
                  <a:srgbClr val="333333"/>
                </a:solidFill>
                <a:latin typeface="YS Text"/>
              </a:rPr>
              <a:t>механизм, </a:t>
            </a:r>
            <a:r>
              <a:rPr lang="ru-RU" sz="2800" b="1" dirty="0" smtClean="0">
                <a:solidFill>
                  <a:srgbClr val="333333"/>
                </a:solidFill>
                <a:latin typeface="YS Text"/>
              </a:rPr>
              <a:t>цилиндрической</a:t>
            </a:r>
            <a:r>
              <a:rPr lang="ru-RU" sz="2800" b="1" dirty="0">
                <a:solidFill>
                  <a:srgbClr val="333333"/>
                </a:solidFill>
                <a:latin typeface="YS Text"/>
              </a:rPr>
              <a:t>, конической формы с винтовой поверхностью или лопастями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. </a:t>
            </a:r>
            <a:endParaRPr lang="ru-RU" sz="28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Резьба 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винта, в сущности, представляет собой </a:t>
            </a:r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наклонную плоскость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615" t="35975" r="14943" b="10342"/>
          <a:stretch/>
        </p:blipFill>
        <p:spPr>
          <a:xfrm>
            <a:off x="5519881" y="2132550"/>
            <a:ext cx="2567354" cy="276078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27114" y="2285683"/>
            <a:ext cx="3781713" cy="26076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748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4015" y="455735"/>
            <a:ext cx="2366256" cy="48284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3839" y="1399999"/>
            <a:ext cx="6399248" cy="4754618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76021" y="5569832"/>
            <a:ext cx="194425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домкрат</a:t>
            </a:r>
            <a:endParaRPr lang="ru-RU" sz="36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7468640" y="914027"/>
            <a:ext cx="134524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тиски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0610678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4361" y="512167"/>
            <a:ext cx="223811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i="0" dirty="0" smtClean="0">
                <a:solidFill>
                  <a:srgbClr val="25262C"/>
                </a:solidFill>
                <a:effectLst/>
                <a:latin typeface="Circe"/>
              </a:rPr>
              <a:t>РЫЧАГ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613032" y="1356166"/>
            <a:ext cx="533986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rgbClr val="25262C"/>
                </a:solidFill>
                <a:latin typeface="Circe"/>
              </a:rPr>
              <a:t>Принцип рычага используется при работе башенного крана, рычажных весов, кухонных ножниц и даже обычной лопаты. Интересно, что кости в наших конечностях тоже работают как рычаги.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19101" y="1356166"/>
            <a:ext cx="526073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333333"/>
                </a:solidFill>
                <a:latin typeface="YS Text"/>
              </a:rPr>
              <a:t>Рычаг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— 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простейший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механизм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, представляющий собой балку, вращающуюся вокруг точки опоры. </a:t>
            </a:r>
            <a:endParaRPr lang="ru-RU" sz="32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9238" y="3985269"/>
            <a:ext cx="3277428" cy="2683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7383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999" y="600090"/>
            <a:ext cx="574323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i="0" dirty="0" smtClean="0">
                <a:solidFill>
                  <a:srgbClr val="25262C"/>
                </a:solidFill>
                <a:effectLst/>
                <a:latin typeface="Circe"/>
              </a:rPr>
              <a:t>РЫЧАГ первого рода</a:t>
            </a:r>
            <a:endParaRPr lang="ru-RU" sz="4400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554" y="1833127"/>
            <a:ext cx="533986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Рычаг первого рода — </a:t>
            </a:r>
            <a:endParaRPr lang="ru-RU" sz="36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это </a:t>
            </a:r>
            <a:r>
              <a:rPr lang="ru-RU" sz="3600" dirty="0">
                <a:solidFill>
                  <a:srgbClr val="333333"/>
                </a:solidFill>
                <a:latin typeface="YS Text"/>
              </a:rPr>
              <a:t>приспособление, в котором точка опоры всегда располагается между точкой усилия и нагрузкой.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68"/>
          <a:stretch/>
        </p:blipFill>
        <p:spPr>
          <a:xfrm>
            <a:off x="5545015" y="2136530"/>
            <a:ext cx="6501858" cy="4121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118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0532" y="621998"/>
            <a:ext cx="3662099" cy="276445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111" y="602271"/>
            <a:ext cx="3884905" cy="278418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590" b="22436"/>
          <a:stretch/>
        </p:blipFill>
        <p:spPr>
          <a:xfrm>
            <a:off x="3314700" y="3768763"/>
            <a:ext cx="4909038" cy="2649622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20944" y="3538809"/>
            <a:ext cx="124386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весы</a:t>
            </a:r>
            <a:endParaRPr lang="ru-RU" sz="36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9073636" y="3445597"/>
            <a:ext cx="1977144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д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етские </a:t>
            </a:r>
          </a:p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качели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1107805" y="5772054"/>
            <a:ext cx="210948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ножницы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277939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999" y="600090"/>
            <a:ext cx="568277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i="0" dirty="0" smtClean="0">
                <a:solidFill>
                  <a:srgbClr val="25262C"/>
                </a:solidFill>
                <a:effectLst/>
                <a:latin typeface="Circe"/>
              </a:rPr>
              <a:t>РЫЧАГ второго рода</a:t>
            </a:r>
            <a:endParaRPr lang="ru-RU" sz="4400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554" y="1833127"/>
            <a:ext cx="5630008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Рычаг 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второго </a:t>
            </a:r>
            <a:r>
              <a:rPr lang="ru-RU" sz="3600" dirty="0">
                <a:solidFill>
                  <a:srgbClr val="333333"/>
                </a:solidFill>
                <a:latin typeface="YS Text"/>
              </a:rPr>
              <a:t>рода — </a:t>
            </a:r>
            <a:endParaRPr lang="ru-RU" sz="3600" dirty="0" smtClean="0">
              <a:solidFill>
                <a:srgbClr val="333333"/>
              </a:solidFill>
              <a:latin typeface="YS Text"/>
            </a:endParaRPr>
          </a:p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 — это механизм, в котором на одном конце рычага находится точка опоры, а к другому прикладывается 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усилие.</a:t>
            </a:r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803"/>
          <a:stretch/>
        </p:blipFill>
        <p:spPr>
          <a:xfrm>
            <a:off x="6304084" y="1998001"/>
            <a:ext cx="5492781" cy="3479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489231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500" y="553915"/>
            <a:ext cx="5048738" cy="283991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720944" y="3538809"/>
            <a:ext cx="3962175" cy="175432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п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риподнимание </a:t>
            </a:r>
          </a:p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предмета </a:t>
            </a:r>
          </a:p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д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вижением вверх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1062" y="2514600"/>
            <a:ext cx="5398340" cy="4053254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7644413" y="1650706"/>
            <a:ext cx="32344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с</a:t>
            </a:r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адовая тачка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351162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952999" y="600090"/>
            <a:ext cx="593444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i="0" dirty="0" smtClean="0">
                <a:solidFill>
                  <a:srgbClr val="25262C"/>
                </a:solidFill>
                <a:effectLst/>
                <a:latin typeface="Circe"/>
              </a:rPr>
              <a:t>РЫЧАГ третьего рода</a:t>
            </a:r>
            <a:endParaRPr lang="ru-RU" sz="4400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57554" y="1833127"/>
            <a:ext cx="5630008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dirty="0">
                <a:solidFill>
                  <a:srgbClr val="333333"/>
                </a:solidFill>
                <a:latin typeface="YS Text"/>
              </a:rPr>
              <a:t>— это рычаг, в котором обе точки приложения сил лежат по одну сторону от точки опоры, но тело, которое необходимо поднять, имеет большее плечо силы.</a:t>
            </a:r>
          </a:p>
          <a:p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98"/>
          <a:stretch/>
        </p:blipFill>
        <p:spPr>
          <a:xfrm>
            <a:off x="5829300" y="2303929"/>
            <a:ext cx="5988972" cy="3798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241316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381" y="516914"/>
            <a:ext cx="3908229" cy="318464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66681" y="3927915"/>
            <a:ext cx="224253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самосвал</a:t>
            </a:r>
            <a:endParaRPr lang="ru-RU" sz="36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07" t="9911" r="34578" b="54934"/>
          <a:stretch/>
        </p:blipFill>
        <p:spPr>
          <a:xfrm>
            <a:off x="5363307" y="516914"/>
            <a:ext cx="3431567" cy="2497015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4985236" y="3055231"/>
            <a:ext cx="3544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/>
              <a:t>дверь багажника</a:t>
            </a:r>
            <a:endParaRPr lang="ru-RU" sz="36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8729" y="3540983"/>
            <a:ext cx="3596056" cy="2623006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7173354" y="5517658"/>
            <a:ext cx="113537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srgbClr val="333333"/>
                </a:solidFill>
                <a:latin typeface="YS Text"/>
              </a:rPr>
              <a:t>рука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6554038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4361" y="512167"/>
            <a:ext cx="1725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25262C"/>
                </a:solidFill>
                <a:latin typeface="Circe"/>
              </a:rPr>
              <a:t>Блок 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6371" y="2767356"/>
            <a:ext cx="3067990" cy="3544927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0868" y="1485873"/>
            <a:ext cx="4419800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dirty="0" smtClean="0"/>
              <a:t>- колесо </a:t>
            </a:r>
            <a:r>
              <a:rPr lang="ru-RU" sz="3200" dirty="0"/>
              <a:t>с жёлобом, </a:t>
            </a:r>
            <a:endParaRPr lang="ru-RU" sz="3200" dirty="0" smtClean="0"/>
          </a:p>
          <a:p>
            <a:r>
              <a:rPr lang="ru-RU" sz="3200" dirty="0" smtClean="0"/>
              <a:t>в </a:t>
            </a:r>
            <a:r>
              <a:rPr lang="ru-RU" sz="3200" dirty="0"/>
              <a:t>который вложен трос.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00" r="66021" b="14231"/>
          <a:stretch/>
        </p:blipFill>
        <p:spPr>
          <a:xfrm>
            <a:off x="6941347" y="1485873"/>
            <a:ext cx="3101609" cy="4510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39976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054361" y="512167"/>
            <a:ext cx="204453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>
                <a:solidFill>
                  <a:srgbClr val="25262C"/>
                </a:solidFill>
                <a:latin typeface="Circe"/>
              </a:rPr>
              <a:t>Ворот 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54269" y="1549597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/>
              <a:t>механизм, предназначенный для создания тягового усилия на канате (тросе, верёвке).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15" t="16001" r="2846" b="14460"/>
          <a:stretch/>
        </p:blipFill>
        <p:spPr>
          <a:xfrm>
            <a:off x="6858000" y="1354015"/>
            <a:ext cx="3894993" cy="47199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08689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8141" y="521728"/>
            <a:ext cx="9144000" cy="1163637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МЕХАНИЧЕСКИЕ   ПЕРЕДАЧИ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0" b="14785"/>
          <a:stretch/>
        </p:blipFill>
        <p:spPr>
          <a:xfrm>
            <a:off x="1371600" y="1685365"/>
            <a:ext cx="8892147" cy="430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4606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6431" y="870329"/>
            <a:ext cx="1001443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>
                <a:solidFill>
                  <a:srgbClr val="333333"/>
                </a:solidFill>
                <a:latin typeface="YS Text"/>
              </a:rPr>
              <a:t>Механическая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передача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робота - механизм, служащий для 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передачи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и преобразования </a:t>
            </a:r>
            <a:r>
              <a:rPr lang="ru-RU" sz="3200" b="1" dirty="0">
                <a:solidFill>
                  <a:srgbClr val="333333"/>
                </a:solidFill>
                <a:latin typeface="YS Text"/>
              </a:rPr>
              <a:t>механической</a:t>
            </a:r>
            <a:r>
              <a:rPr lang="ru-RU" sz="3200" dirty="0">
                <a:solidFill>
                  <a:srgbClr val="333333"/>
                </a:solidFill>
                <a:latin typeface="YS Text"/>
              </a:rPr>
              <a:t> энергии от двигательной системы к исполнительной системе робота.</a:t>
            </a:r>
            <a:endParaRPr lang="ru-RU" sz="3200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66" b="3850"/>
          <a:stretch/>
        </p:blipFill>
        <p:spPr>
          <a:xfrm>
            <a:off x="4234962" y="3424874"/>
            <a:ext cx="4397782" cy="28047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50035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81600" y="556128"/>
            <a:ext cx="656897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5262C"/>
                </a:solidFill>
                <a:latin typeface="Circe"/>
              </a:rPr>
              <a:t>ЗУБЧАТАЯ ПЕРЕДАЧА 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41130" y="1465946"/>
            <a:ext cx="6096000" cy="483209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dirty="0">
                <a:solidFill>
                  <a:srgbClr val="333333"/>
                </a:solidFill>
                <a:latin typeface="YS Text"/>
              </a:rPr>
              <a:t>Зубчатая передача — это механизм или часть механизма передачи, в состав которого входят зубчатые колёса.</a:t>
            </a:r>
          </a:p>
          <a:p>
            <a:r>
              <a:rPr lang="ru-RU" sz="2800" b="1" dirty="0">
                <a:solidFill>
                  <a:srgbClr val="FF0000"/>
                </a:solidFill>
                <a:latin typeface="YS Text"/>
              </a:rPr>
              <a:t>Назначение: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33333"/>
                </a:solidFill>
                <a:latin typeface="YS Text"/>
              </a:rPr>
              <a:t>передача вращательного движения между валами с изменением скорости и/или направления вращения;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333333"/>
                </a:solidFill>
                <a:latin typeface="YS Text"/>
              </a:rPr>
              <a:t>преобразование вращательного движения в поступательное.</a:t>
            </a:r>
            <a:endParaRPr lang="ru-RU" sz="2800" b="0" i="0" dirty="0">
              <a:solidFill>
                <a:srgbClr val="333333"/>
              </a:solidFill>
              <a:effectLst/>
              <a:latin typeface="YS Text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8062" y="2808776"/>
            <a:ext cx="4105275" cy="2295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522310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4573" y="3234470"/>
            <a:ext cx="5031450" cy="278826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5851" y="1012580"/>
            <a:ext cx="5704916" cy="1941635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28573" y="462853"/>
            <a:ext cx="6096000" cy="569386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>
                <a:solidFill>
                  <a:srgbClr val="333333"/>
                </a:solidFill>
                <a:latin typeface="YS Text"/>
              </a:rPr>
              <a:t>Виды зубчатой передачи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FF0000"/>
                </a:solidFill>
                <a:latin typeface="YS Text"/>
              </a:rPr>
              <a:t>нейтральная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 передача (скорость не меняется, меняется направление вращения ведомого колеса по сравнению с ведущим);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FF0000"/>
                </a:solidFill>
                <a:latin typeface="YS Text"/>
              </a:rPr>
              <a:t>повышающая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 передача (повышает скорость ведомого колеса, меняет направление вращения);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dirty="0">
                <a:solidFill>
                  <a:srgbClr val="FF0000"/>
                </a:solidFill>
                <a:latin typeface="YS Text"/>
              </a:rPr>
              <a:t>понижающая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 передача (понижает скорость, меняет направление вращения ведомого колеса</a:t>
            </a:r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800" b="0" i="0" dirty="0" smtClean="0">
                <a:solidFill>
                  <a:srgbClr val="FF0000"/>
                </a:solidFill>
                <a:effectLst/>
                <a:latin typeface="YS Text"/>
              </a:rPr>
              <a:t>угловая</a:t>
            </a:r>
            <a:endParaRPr lang="ru-RU" sz="2800" b="0" i="0" dirty="0">
              <a:solidFill>
                <a:srgbClr val="FF0000"/>
              </a:solidFill>
              <a:effectLst/>
              <a:latin typeface="YS Text"/>
            </a:endParaRPr>
          </a:p>
        </p:txBody>
      </p:sp>
    </p:spTree>
    <p:extLst>
      <p:ext uri="{BB962C8B-B14F-4D97-AF65-F5344CB8AC3E}">
        <p14:creationId xmlns:p14="http://schemas.microsoft.com/office/powerpoint/2010/main" val="278602961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5030" y="600090"/>
            <a:ext cx="568110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5262C"/>
                </a:solidFill>
                <a:latin typeface="Circe"/>
              </a:rPr>
              <a:t>Ременная передача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5699" y="3838941"/>
            <a:ext cx="8971208" cy="230688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155699" y="1991389"/>
            <a:ext cx="1063478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333333"/>
                </a:solidFill>
                <a:latin typeface="YS Text"/>
              </a:rPr>
              <a:t> </a:t>
            </a:r>
            <a:r>
              <a:rPr lang="ru-RU" sz="2800" dirty="0" smtClean="0">
                <a:solidFill>
                  <a:srgbClr val="333333"/>
                </a:solidFill>
                <a:latin typeface="YS Text"/>
              </a:rPr>
              <a:t>–механизм</a:t>
            </a:r>
            <a:r>
              <a:rPr lang="ru-RU" sz="2800" dirty="0">
                <a:solidFill>
                  <a:srgbClr val="333333"/>
                </a:solidFill>
                <a:latin typeface="YS Text"/>
              </a:rPr>
              <a:t>, передающий движение от одного шкива другому посредством ремня. 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601897197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5030" y="600090"/>
            <a:ext cx="59884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5262C"/>
                </a:solidFill>
                <a:latin typeface="Circe"/>
              </a:rPr>
              <a:t>Червячная передача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80646" y="1677044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3200" dirty="0">
                <a:solidFill>
                  <a:srgbClr val="333333"/>
                </a:solidFill>
                <a:latin typeface="YS Text"/>
              </a:rPr>
              <a:t>Червячная передача — это механическая передача, осуществляющаяся зацеплением вращающегося винта («червяка») и соединённого с ним червячного зубчатого колеса.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9592" y="1812125"/>
            <a:ext cx="5336412" cy="41490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47349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75030" y="600090"/>
            <a:ext cx="677179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4400" b="1" dirty="0" smtClean="0">
                <a:solidFill>
                  <a:srgbClr val="25262C"/>
                </a:solidFill>
                <a:latin typeface="Circe"/>
              </a:rPr>
              <a:t>Фрикционная передача</a:t>
            </a:r>
            <a:endParaRPr lang="ru-RU" sz="4400" b="1" i="0" dirty="0">
              <a:solidFill>
                <a:srgbClr val="25262C"/>
              </a:solidFill>
              <a:effectLst/>
              <a:latin typeface="Circe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98231" y="1595653"/>
            <a:ext cx="6096000" cy="34163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>
                <a:solidFill>
                  <a:srgbClr val="333333"/>
                </a:solidFill>
                <a:latin typeface="YS Text"/>
              </a:rPr>
              <a:t> </a:t>
            </a:r>
            <a:r>
              <a:rPr lang="ru-RU" sz="2400" dirty="0">
                <a:solidFill>
                  <a:srgbClr val="333333"/>
                </a:solidFill>
                <a:latin typeface="YS Text"/>
              </a:rPr>
              <a:t>— это механическая передача, которая служит для передачи вращательного движения или для преобразования вращательного движения в поступательное между валами с помощью сил трения, возникающих между катками, цилиндрами или конусами, насаженными на валы и прижимаемыми один к другому.</a:t>
            </a:r>
            <a:endParaRPr lang="ru-RU" sz="24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0667" y="2308450"/>
            <a:ext cx="4279568" cy="2922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578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88141" y="521728"/>
            <a:ext cx="9144000" cy="1163637"/>
          </a:xfrm>
        </p:spPr>
        <p:txBody>
          <a:bodyPr>
            <a:normAutofit/>
          </a:bodyPr>
          <a:lstStyle/>
          <a:p>
            <a:r>
              <a:rPr lang="ru-RU" dirty="0" smtClean="0"/>
              <a:t>Т Е С Т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780" b="14785"/>
          <a:stretch/>
        </p:blipFill>
        <p:spPr>
          <a:xfrm>
            <a:off x="1488141" y="1685365"/>
            <a:ext cx="8892147" cy="43030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297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>
            <a:hlinkClick r:id="rId2" action="ppaction://hlinksldjump"/>
          </p:cNvPr>
          <p:cNvSpPr/>
          <p:nvPr/>
        </p:nvSpPr>
        <p:spPr>
          <a:xfrm>
            <a:off x="2656207" y="4035642"/>
            <a:ext cx="2303585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5207" y="260740"/>
            <a:ext cx="912641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Вопрос </a:t>
            </a:r>
            <a:r>
              <a:rPr lang="ru-RU" dirty="0" smtClean="0"/>
              <a:t>1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Какая передача изображена на рисунке?</a:t>
            </a:r>
            <a:endParaRPr lang="ru-RU" dirty="0"/>
          </a:p>
        </p:txBody>
      </p:sp>
      <p:sp>
        <p:nvSpPr>
          <p:cNvPr id="7" name="Скругленный прямоугольник 6">
            <a:hlinkClick r:id="rId3" action="ppaction://hlinksldjump"/>
          </p:cNvPr>
          <p:cNvSpPr/>
          <p:nvPr/>
        </p:nvSpPr>
        <p:spPr>
          <a:xfrm>
            <a:off x="5225562" y="4035642"/>
            <a:ext cx="2303585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Скругленный прямоугольник 8">
            <a:hlinkClick r:id="rId2" action="ppaction://hlinksldjump"/>
          </p:cNvPr>
          <p:cNvSpPr/>
          <p:nvPr/>
        </p:nvSpPr>
        <p:spPr>
          <a:xfrm>
            <a:off x="7794917" y="4035642"/>
            <a:ext cx="2303585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7879752" y="4093843"/>
            <a:ext cx="213391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нейтральная</a:t>
            </a:r>
            <a:endParaRPr lang="ru-RU" sz="28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70509" y="4140009"/>
            <a:ext cx="22749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повышающая</a:t>
            </a:r>
            <a:endParaRPr lang="ru-RU" sz="28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5297894" y="4093843"/>
            <a:ext cx="22312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понижающая</a:t>
            </a:r>
            <a:endParaRPr lang="ru-RU" sz="2800" dirty="0"/>
          </a:p>
        </p:txBody>
      </p:sp>
      <p:pic>
        <p:nvPicPr>
          <p:cNvPr id="17" name="Рисунок 16" descr="C:\Users\Жукова Ульяна\Desktop\ТЕСТ\пониж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0284" y="1690669"/>
            <a:ext cx="3896262" cy="1794064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014612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неверно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8422" y="3066927"/>
            <a:ext cx="4237893" cy="9087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>
                <a:hlinkClick r:id="rId2" action="ppaction://hlinksldjump"/>
              </a:rPr>
              <a:t>еще раз</a:t>
            </a:r>
          </a:p>
        </p:txBody>
      </p:sp>
    </p:spTree>
    <p:extLst>
      <p:ext uri="{BB962C8B-B14F-4D97-AF65-F5344CB8AC3E}">
        <p14:creationId xmlns:p14="http://schemas.microsoft.com/office/powerpoint/2010/main" val="3433986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верно!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07472" y="2809752"/>
            <a:ext cx="4237893" cy="9087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>
                <a:hlinkClick r:id="rId2" action="ppaction://hlinksldjump"/>
              </a:rPr>
              <a:t>следующий вопрос</a:t>
            </a:r>
          </a:p>
        </p:txBody>
      </p:sp>
    </p:spTree>
    <p:extLst>
      <p:ext uri="{BB962C8B-B14F-4D97-AF65-F5344CB8AC3E}">
        <p14:creationId xmlns:p14="http://schemas.microsoft.com/office/powerpoint/2010/main" val="2565458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>
            <a:hlinkClick r:id="rId2" action="ppaction://hlinksldjump"/>
          </p:cNvPr>
          <p:cNvSpPr/>
          <p:nvPr/>
        </p:nvSpPr>
        <p:spPr>
          <a:xfrm>
            <a:off x="4274103" y="4079944"/>
            <a:ext cx="3867685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5207" y="260740"/>
            <a:ext cx="9126416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Вопрос </a:t>
            </a:r>
            <a:r>
              <a:rPr lang="ru-RU" dirty="0" smtClean="0"/>
              <a:t>2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В каком направлении вращаются шкивы?</a:t>
            </a:r>
            <a:endParaRPr lang="ru-RU" dirty="0"/>
          </a:p>
        </p:txBody>
      </p:sp>
      <p:sp>
        <p:nvSpPr>
          <p:cNvPr id="15" name="Прямоугольник 14">
            <a:hlinkClick r:id="rId2" action="ppaction://hlinksldjump"/>
          </p:cNvPr>
          <p:cNvSpPr/>
          <p:nvPr/>
        </p:nvSpPr>
        <p:spPr>
          <a:xfrm>
            <a:off x="4406105" y="4260897"/>
            <a:ext cx="35682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В одном направлении</a:t>
            </a:r>
            <a:endParaRPr lang="ru-RU" sz="2800" dirty="0"/>
          </a:p>
        </p:txBody>
      </p:sp>
      <p:pic>
        <p:nvPicPr>
          <p:cNvPr id="13" name="Рисунок 12" descr="C:\Users\Жукова Ульяна\Desktop\ТЕСТ\image_63a81ec158684.pn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5492" y="1586303"/>
            <a:ext cx="2662872" cy="2348937"/>
          </a:xfrm>
          <a:prstGeom prst="rect">
            <a:avLst/>
          </a:prstGeom>
          <a:noFill/>
          <a:ln>
            <a:solidFill>
              <a:schemeClr val="bg2">
                <a:lumMod val="50000"/>
              </a:schemeClr>
            </a:solidFill>
          </a:ln>
        </p:spPr>
      </p:pic>
      <p:sp>
        <p:nvSpPr>
          <p:cNvPr id="10" name="Скругленный прямоугольник 9">
            <a:hlinkClick r:id="rId4" action="ppaction://hlinksldjump"/>
          </p:cNvPr>
          <p:cNvSpPr/>
          <p:nvPr/>
        </p:nvSpPr>
        <p:spPr>
          <a:xfrm>
            <a:off x="4274103" y="5357086"/>
            <a:ext cx="3832287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>
            <a:hlinkClick r:id="rId4" action="ppaction://hlinksldjump"/>
          </p:cNvPr>
          <p:cNvSpPr/>
          <p:nvPr/>
        </p:nvSpPr>
        <p:spPr>
          <a:xfrm>
            <a:off x="4292099" y="5585687"/>
            <a:ext cx="3796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В разных направлениях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33254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неверно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8422" y="3066927"/>
            <a:ext cx="4237893" cy="9087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>
                <a:hlinkClick r:id="rId2" action="ppaction://hlinksldjump"/>
              </a:rPr>
              <a:t>еще раз</a:t>
            </a:r>
          </a:p>
        </p:txBody>
      </p:sp>
    </p:spTree>
    <p:extLst>
      <p:ext uri="{BB962C8B-B14F-4D97-AF65-F5344CB8AC3E}">
        <p14:creationId xmlns:p14="http://schemas.microsoft.com/office/powerpoint/2010/main" val="16625273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верно!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07472" y="2809751"/>
            <a:ext cx="4237893" cy="14479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>
                <a:hlinkClick r:id="rId2" action="ppaction://hlinksldjump"/>
              </a:rPr>
              <a:t>следующий</a:t>
            </a:r>
            <a:r>
              <a:rPr lang="ru-RU" sz="5400" dirty="0"/>
              <a:t> вопрос</a:t>
            </a:r>
          </a:p>
        </p:txBody>
      </p:sp>
    </p:spTree>
    <p:extLst>
      <p:ext uri="{BB962C8B-B14F-4D97-AF65-F5344CB8AC3E}">
        <p14:creationId xmlns:p14="http://schemas.microsoft.com/office/powerpoint/2010/main" val="32745054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>
            <a:hlinkClick r:id="rId2" action="ppaction://hlinksldjump"/>
          </p:cNvPr>
          <p:cNvSpPr/>
          <p:nvPr/>
        </p:nvSpPr>
        <p:spPr>
          <a:xfrm>
            <a:off x="7255428" y="1944194"/>
            <a:ext cx="3867685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15207" y="260740"/>
            <a:ext cx="9126416" cy="1325563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Вопрос </a:t>
            </a:r>
            <a:r>
              <a:rPr lang="ru-RU" dirty="0" smtClean="0"/>
              <a:t>3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Какая это передача</a:t>
            </a:r>
            <a:r>
              <a:rPr lang="ru-RU" dirty="0" smtClean="0"/>
              <a:t>?</a:t>
            </a:r>
            <a:endParaRPr lang="ru-RU" dirty="0"/>
          </a:p>
        </p:txBody>
      </p:sp>
      <p:sp>
        <p:nvSpPr>
          <p:cNvPr id="15" name="Прямоугольник 14">
            <a:hlinkClick r:id="rId2" action="ppaction://hlinksldjump"/>
          </p:cNvPr>
          <p:cNvSpPr/>
          <p:nvPr/>
        </p:nvSpPr>
        <p:spPr>
          <a:xfrm>
            <a:off x="7427990" y="2175700"/>
            <a:ext cx="35579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Зубчатая нейтральная</a:t>
            </a:r>
            <a:endParaRPr lang="ru-RU" sz="2800" dirty="0"/>
          </a:p>
        </p:txBody>
      </p:sp>
      <p:sp>
        <p:nvSpPr>
          <p:cNvPr id="10" name="Скругленный прямоугольник 9">
            <a:hlinkClick r:id="rId3" action="ppaction://hlinksldjump"/>
          </p:cNvPr>
          <p:cNvSpPr/>
          <p:nvPr/>
        </p:nvSpPr>
        <p:spPr>
          <a:xfrm>
            <a:off x="7273126" y="3326339"/>
            <a:ext cx="3832287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027" y="2044859"/>
            <a:ext cx="5307723" cy="3710105"/>
          </a:xfrm>
          <a:prstGeom prst="rect">
            <a:avLst/>
          </a:prstGeom>
        </p:spPr>
      </p:pic>
      <p:sp>
        <p:nvSpPr>
          <p:cNvPr id="9" name="Скругленный прямоугольник 8">
            <a:hlinkClick r:id="rId2" action="ppaction://hlinksldjump"/>
          </p:cNvPr>
          <p:cNvSpPr/>
          <p:nvPr/>
        </p:nvSpPr>
        <p:spPr>
          <a:xfrm>
            <a:off x="7290826" y="4766684"/>
            <a:ext cx="3832287" cy="1162842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>
            <a:hlinkClick r:id="rId3" action="ppaction://hlinksldjump"/>
          </p:cNvPr>
          <p:cNvSpPr/>
          <p:nvPr/>
        </p:nvSpPr>
        <p:spPr>
          <a:xfrm>
            <a:off x="7357460" y="3638301"/>
            <a:ext cx="369902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Зубчатая повышающая</a:t>
            </a:r>
            <a:endParaRPr lang="ru-RU" sz="2800" dirty="0"/>
          </a:p>
        </p:txBody>
      </p:sp>
      <p:sp>
        <p:nvSpPr>
          <p:cNvPr id="14" name="Прямоугольник 13">
            <a:hlinkClick r:id="rId2" action="ppaction://hlinksldjump"/>
          </p:cNvPr>
          <p:cNvSpPr/>
          <p:nvPr/>
        </p:nvSpPr>
        <p:spPr>
          <a:xfrm>
            <a:off x="7449857" y="5086495"/>
            <a:ext cx="365529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dirty="0" smtClean="0"/>
              <a:t>Зубчатая понижающая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77128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неверно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088422" y="3066927"/>
            <a:ext cx="4237893" cy="908782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>
                <a:hlinkClick r:id="rId2" action="ppaction://hlinksldjump"/>
              </a:rPr>
              <a:t>еще раз</a:t>
            </a:r>
          </a:p>
        </p:txBody>
      </p:sp>
    </p:spTree>
    <p:extLst>
      <p:ext uri="{BB962C8B-B14F-4D97-AF65-F5344CB8AC3E}">
        <p14:creationId xmlns:p14="http://schemas.microsoft.com/office/powerpoint/2010/main" val="3277394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>
            <a:hlinkClick r:id="rId2" action="ppaction://hlinksldjump"/>
          </p:cNvPr>
          <p:cNvSpPr/>
          <p:nvPr/>
        </p:nvSpPr>
        <p:spPr>
          <a:xfrm>
            <a:off x="3519853" y="2716822"/>
            <a:ext cx="5152292" cy="1608993"/>
          </a:xfrm>
          <a:prstGeom prst="roundRect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8800" b="1" dirty="0"/>
              <a:t>верно!</a:t>
            </a:r>
            <a:endParaRPr lang="ru-RU" sz="8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07472" y="3028826"/>
            <a:ext cx="4237893" cy="1447923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5400" dirty="0" smtClean="0"/>
              <a:t>Молодец!</a:t>
            </a:r>
            <a:endParaRPr lang="ru-RU" sz="5400" dirty="0"/>
          </a:p>
        </p:txBody>
      </p:sp>
    </p:spTree>
    <p:extLst>
      <p:ext uri="{BB962C8B-B14F-4D97-AF65-F5344CB8AC3E}">
        <p14:creationId xmlns:p14="http://schemas.microsoft.com/office/powerpoint/2010/main" val="4291262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347</Words>
  <Application>Microsoft Office PowerPoint</Application>
  <PresentationFormat>Широкоэкранный</PresentationFormat>
  <Paragraphs>93</Paragraphs>
  <Slides>37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37</vt:i4>
      </vt:variant>
    </vt:vector>
  </HeadingPairs>
  <TitlesOfParts>
    <vt:vector size="43" baseType="lpstr">
      <vt:lpstr>Arial</vt:lpstr>
      <vt:lpstr>Calibri</vt:lpstr>
      <vt:lpstr>Calibri Light</vt:lpstr>
      <vt:lpstr>Circe</vt:lpstr>
      <vt:lpstr>YS Text</vt:lpstr>
      <vt:lpstr>Тема Office</vt:lpstr>
      <vt:lpstr>Презентация PowerPoint</vt:lpstr>
      <vt:lpstr>Презентация PowerPoint</vt:lpstr>
      <vt:lpstr>Презентация PowerPoint</vt:lpstr>
      <vt:lpstr>ПРОСТЫЕ МЕХАНИЗМЫ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МЕХАНИЧЕСКИЕ   ПЕРЕДАЧИ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 Е С Т</vt:lpstr>
      <vt:lpstr>Вопрос 1 Какая передача изображена на рисунке?</vt:lpstr>
      <vt:lpstr>неверно</vt:lpstr>
      <vt:lpstr>верно!</vt:lpstr>
      <vt:lpstr>Вопрос 2 В каком направлении вращаются шкивы?</vt:lpstr>
      <vt:lpstr>неверно</vt:lpstr>
      <vt:lpstr>верно!</vt:lpstr>
      <vt:lpstr>Вопрос 3 Какая это передача?</vt:lpstr>
      <vt:lpstr>неверно</vt:lpstr>
      <vt:lpstr>верно!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Жукова Ульяна</dc:creator>
  <cp:lastModifiedBy>Жукова Ульяна</cp:lastModifiedBy>
  <cp:revision>27</cp:revision>
  <dcterms:created xsi:type="dcterms:W3CDTF">2024-09-14T08:22:01Z</dcterms:created>
  <dcterms:modified xsi:type="dcterms:W3CDTF">2025-01-15T08:20:58Z</dcterms:modified>
</cp:coreProperties>
</file>