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55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6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</p:sldIdLst>
  <p:sldSz cx="9144000" cy="5143500" type="screen16x9"/>
  <p:notesSz cx="6858000" cy="9144000"/>
  <p:embeddedFontLst>
    <p:embeddedFont>
      <p:font typeface="EB Garamond" charset="0"/>
      <p:regular r:id="rId63"/>
      <p:bold r:id="rId64"/>
      <p:italic r:id="rId65"/>
      <p:boldItalic r:id="rId66"/>
    </p:embeddedFont>
    <p:embeddedFont>
      <p:font typeface="Impact" pitchFamily="34" charset="0"/>
      <p:regular r:id="rId6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C9C7513F-7339-48D7-BFA5-CB1F369329FA}">
  <a:tblStyle styleId="{C9C7513F-7339-48D7-BFA5-CB1F369329F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7" d="100"/>
          <a:sy n="147" d="100"/>
        </p:scale>
        <p:origin x="-594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font" Target="fonts/font1.fntdata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2.fntdata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font" Target="fonts/font5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fff0a52066_0_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fff0a52066_0_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2d303237f71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2d303237f71_0_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30260929bad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30260929bad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30260929bad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30260929bad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2d2b5ecac42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2d2b5ecac42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2fff0a52066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2fff0a52066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2d303237f71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2d303237f71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2d2b5ecac42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2d2b5ecac42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2d2b5ecac42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2d2b5ecac42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2fff0a52066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2fff0a52066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303cca2b1a1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303cca2b1a1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2fff0a52066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2fff0a52066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fff0a52066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2fff0a52066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2fff0a52066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2fff0a52066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2fff0a52066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2fff0a52066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303cca2b1a1_0_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303cca2b1a1_0_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303cca2b1a1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303cca2b1a1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2fff0a52066_0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" name="Google Shape;198;g2fff0a52066_0_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303cca2b1a1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Google Shape;205;g303cca2b1a1_0_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2d2b5ecac42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2d2b5ecac42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2d301cc7646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g2d301cc7646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2d301cc7646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Google Shape;226;g2d301cc7646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2d301cc7646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2d301cc7646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2d303237f71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0" name="Google Shape;240;g2d303237f71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2d301cc7646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2d301cc7646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2d303237f7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5" name="Google Shape;255;g2d303237f7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2d303237f71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2" name="Google Shape;262;g2d303237f71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g2d303237f71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9" name="Google Shape;269;g2d303237f71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2d303237f71_0_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6" name="Google Shape;276;g2d303237f71_0_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g2d303237f71_0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3" name="Google Shape;283;g2d303237f71_0_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g2d303237f71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0" name="Google Shape;290;g2d303237f71_0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2d303237f71_0_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7" name="Google Shape;297;g2d303237f71_0_1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g2d303237f71_0_1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4" name="Google Shape;304;g2d303237f71_0_1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g2d303237f71_0_1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1" name="Google Shape;311;g2d303237f71_0_1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g2d303237f71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8" name="Google Shape;318;g2d303237f71_0_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g2d303237f71_0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6" name="Google Shape;326;g2d303237f71_0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g30260929bad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5" name="Google Shape;335;g30260929bad_0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g30260929bad_0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8" name="Google Shape;348;g30260929bad_0_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30260929bad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30260929bad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g30260929bad_0_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1" name="Google Shape;371;g30260929bad_0_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g30260929bad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9" name="Google Shape;379;g30260929bad_0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g3031f82c896_1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6" name="Google Shape;386;g3031f82c896_1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g30328f8c5ba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2" name="Google Shape;392;g30328f8c5ba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30328f8c5ba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1" name="Google Shape;401;g30328f8c5ba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g30328f8c5ba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8" name="Google Shape;408;g30328f8c5ba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g3032a81c712_1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5" name="Google Shape;415;g3032a81c712_1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g30328f8c5ba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2" name="Google Shape;422;g30328f8c5ba_0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g3031f82c896_1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9" name="Google Shape;429;g3031f82c896_1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g303326e6e2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6" name="Google Shape;436;g303326e6e2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g3033139bf31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3" name="Google Shape;443;g3033139bf31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g3031f82c896_1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0" name="Google Shape;450;g3031f82c896_1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g3031f82c896_1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6" name="Google Shape;456;g3031f82c896_1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3031f82c896_1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3031f82c896_1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g3031f82c896_1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9" name="Google Shape;469;g3031f82c896_1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g3031f82c896_1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5" name="Google Shape;475;g3031f82c896_1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g3031f82c896_1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1" name="Google Shape;481;g3031f82c896_1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g3031f82c896_1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7" name="Google Shape;487;g3031f82c896_1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g3031f82c896_1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3" name="Google Shape;493;g3031f82c896_1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Google Shape;498;g30260929bad_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9" name="Google Shape;499;g30260929bad_0_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gi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gi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4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1650300" y="702425"/>
            <a:ext cx="6119100" cy="12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55" name="Google Shape;55;p13"/>
          <p:cNvSpPr txBox="1"/>
          <p:nvPr/>
        </p:nvSpPr>
        <p:spPr>
          <a:xfrm>
            <a:off x="740850" y="196975"/>
            <a:ext cx="6624600" cy="223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800" b="1">
                <a:solidFill>
                  <a:srgbClr val="CFE2F3"/>
                </a:solidFill>
                <a:latin typeface="EB Garamond"/>
                <a:ea typeface="EB Garamond"/>
                <a:cs typeface="EB Garamond"/>
                <a:sym typeface="EB Garamond"/>
              </a:rPr>
              <a:t> Средства связи предложений в тексте</a:t>
            </a:r>
            <a:endParaRPr sz="4800" b="1">
              <a:solidFill>
                <a:srgbClr val="CFE2F3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48825" y="2431675"/>
            <a:ext cx="1462475" cy="2556775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3"/>
          <p:cNvSpPr/>
          <p:nvPr/>
        </p:nvSpPr>
        <p:spPr>
          <a:xfrm>
            <a:off x="556075" y="2077075"/>
            <a:ext cx="6852229" cy="49467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lt2"/>
                </a:solidFill>
                <a:latin typeface="EB Garamond"/>
              </a:rPr>
              <a:t>лексические</a:t>
            </a:r>
          </a:p>
        </p:txBody>
      </p:sp>
      <p:sp>
        <p:nvSpPr>
          <p:cNvPr id="58" name="Google Shape;58;p13"/>
          <p:cNvSpPr/>
          <p:nvPr/>
        </p:nvSpPr>
        <p:spPr>
          <a:xfrm>
            <a:off x="513138" y="3777469"/>
            <a:ext cx="7080013" cy="9303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lt2"/>
                </a:solidFill>
                <a:latin typeface="EB Garamond"/>
              </a:rPr>
              <a:t>морфологические</a:t>
            </a:r>
          </a:p>
        </p:txBody>
      </p:sp>
      <p:sp>
        <p:nvSpPr>
          <p:cNvPr id="59" name="Google Shape;59;p13"/>
          <p:cNvSpPr/>
          <p:nvPr/>
        </p:nvSpPr>
        <p:spPr>
          <a:xfrm>
            <a:off x="449638" y="2927267"/>
            <a:ext cx="7065096" cy="49469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lt2"/>
                </a:solidFill>
                <a:latin typeface="EB Garamond"/>
              </a:rPr>
              <a:t>синтаксические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/>
        </p:nvSpPr>
        <p:spPr>
          <a:xfrm>
            <a:off x="1650300" y="702425"/>
            <a:ext cx="6119100" cy="253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>
                <a:solidFill>
                  <a:srgbClr val="FFF2CC"/>
                </a:solidFill>
                <a:latin typeface="EB Garamond"/>
                <a:ea typeface="EB Garamond"/>
                <a:cs typeface="EB Garamond"/>
                <a:sym typeface="EB Garamond"/>
              </a:rPr>
              <a:t>Морфологические средства связи:</a:t>
            </a:r>
            <a:endParaRPr sz="3600">
              <a:solidFill>
                <a:srgbClr val="FFF2CC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>
                <a:solidFill>
                  <a:srgbClr val="FFF2CC"/>
                </a:solidFill>
                <a:latin typeface="EB Garamond"/>
                <a:ea typeface="EB Garamond"/>
                <a:cs typeface="EB Garamond"/>
                <a:sym typeface="EB Garamond"/>
              </a:rPr>
              <a:t>местоимения, наречия, союзы, предлоги, частицы, </a:t>
            </a:r>
            <a:endParaRPr sz="3600">
              <a:solidFill>
                <a:srgbClr val="FFF2CC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>
                <a:solidFill>
                  <a:srgbClr val="FFF2CC"/>
                </a:solidFill>
                <a:latin typeface="EB Garamond"/>
                <a:ea typeface="EB Garamond"/>
                <a:cs typeface="EB Garamond"/>
                <a:sym typeface="EB Garamond"/>
              </a:rPr>
              <a:t>формы слова</a:t>
            </a:r>
            <a:endParaRPr sz="3600">
              <a:solidFill>
                <a:srgbClr val="FFF2CC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65" name="Google Shape;65;p14"/>
          <p:cNvSpPr txBox="1"/>
          <p:nvPr/>
        </p:nvSpPr>
        <p:spPr>
          <a:xfrm>
            <a:off x="1143950" y="779750"/>
            <a:ext cx="7113000" cy="3230400"/>
          </a:xfrm>
          <a:prstGeom prst="rect">
            <a:avLst/>
          </a:prstGeom>
          <a:gradFill>
            <a:gsLst>
              <a:gs pos="0">
                <a:srgbClr val="1076D2"/>
              </a:gs>
              <a:gs pos="100000">
                <a:srgbClr val="093053"/>
              </a:gs>
            </a:gsLst>
            <a:path path="circle">
              <a:fillToRect l="50000" t="50000" r="50000" b="50000"/>
            </a:path>
            <a:tileRect/>
          </a:gra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>
                <a:solidFill>
                  <a:srgbClr val="C9DAF8"/>
                </a:solidFill>
                <a:latin typeface="EB Garamond"/>
                <a:ea typeface="EB Garamond"/>
                <a:cs typeface="EB Garamond"/>
                <a:sym typeface="EB Garamond"/>
              </a:rPr>
              <a:t>Синтаксические средства связи:</a:t>
            </a:r>
            <a:endParaRPr sz="3600" b="1">
              <a:solidFill>
                <a:srgbClr val="C9DAF8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i="1">
                <a:solidFill>
                  <a:srgbClr val="C9DAF8"/>
                </a:solidFill>
                <a:latin typeface="EB Garamond"/>
                <a:ea typeface="EB Garamond"/>
                <a:cs typeface="EB Garamond"/>
                <a:sym typeface="EB Garamond"/>
              </a:rPr>
              <a:t>вводные слова,</a:t>
            </a:r>
            <a:endParaRPr sz="3600" b="1" i="1">
              <a:solidFill>
                <a:srgbClr val="C9DAF8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i="1">
                <a:solidFill>
                  <a:srgbClr val="C9DAF8"/>
                </a:solidFill>
                <a:latin typeface="EB Garamond"/>
                <a:ea typeface="EB Garamond"/>
                <a:cs typeface="EB Garamond"/>
                <a:sym typeface="EB Garamond"/>
              </a:rPr>
              <a:t>неполные предложения</a:t>
            </a:r>
            <a:endParaRPr sz="3600" b="1" i="1">
              <a:solidFill>
                <a:srgbClr val="C9DAF8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66" name="Google Shape;66;p14"/>
          <p:cNvSpPr txBox="1"/>
          <p:nvPr/>
        </p:nvSpPr>
        <p:spPr>
          <a:xfrm>
            <a:off x="1352750" y="1082450"/>
            <a:ext cx="6695400" cy="2625000"/>
          </a:xfrm>
          <a:prstGeom prst="rect">
            <a:avLst/>
          </a:prstGeom>
          <a:gradFill>
            <a:gsLst>
              <a:gs pos="0">
                <a:srgbClr val="4D29AA"/>
              </a:gs>
              <a:gs pos="100000">
                <a:srgbClr val="1E123D"/>
              </a:gs>
            </a:gsLst>
            <a:path path="circle">
              <a:fillToRect l="50000" t="50000" r="50000" b="50000"/>
            </a:path>
            <a:tileRect/>
          </a:gra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>
                <a:solidFill>
                  <a:srgbClr val="0B5394"/>
                </a:solidFill>
                <a:latin typeface="EB Garamond"/>
                <a:ea typeface="EB Garamond"/>
                <a:cs typeface="EB Garamond"/>
                <a:sym typeface="EB Garamond"/>
              </a:rPr>
              <a:t> </a:t>
            </a:r>
            <a:r>
              <a:rPr lang="ru" sz="3600" b="1">
                <a:solidFill>
                  <a:srgbClr val="D9D2E9"/>
                </a:solidFill>
                <a:latin typeface="EB Garamond"/>
                <a:ea typeface="EB Garamond"/>
                <a:cs typeface="EB Garamond"/>
                <a:sym typeface="EB Garamond"/>
              </a:rPr>
              <a:t>Лексические средства связи: </a:t>
            </a:r>
            <a:r>
              <a:rPr lang="ru" sz="3600" b="1" i="1">
                <a:solidFill>
                  <a:srgbClr val="D9D2E9"/>
                </a:solidFill>
                <a:latin typeface="EB Garamond"/>
                <a:ea typeface="EB Garamond"/>
                <a:cs typeface="EB Garamond"/>
                <a:sym typeface="EB Garamond"/>
              </a:rPr>
              <a:t>лексический повтор, синонимы, антонимы</a:t>
            </a:r>
            <a:endParaRPr sz="3600" b="1" i="1">
              <a:solidFill>
                <a:srgbClr val="D9D2E9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i="1">
                <a:solidFill>
                  <a:srgbClr val="D9D2E9"/>
                </a:solidFill>
                <a:latin typeface="EB Garamond"/>
                <a:ea typeface="EB Garamond"/>
                <a:cs typeface="EB Garamond"/>
                <a:sym typeface="EB Garamond"/>
              </a:rPr>
              <a:t> </a:t>
            </a:r>
            <a:endParaRPr sz="3600" b="1" i="1">
              <a:solidFill>
                <a:srgbClr val="D9D2E9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5"/>
          <p:cNvSpPr txBox="1"/>
          <p:nvPr/>
        </p:nvSpPr>
        <p:spPr>
          <a:xfrm>
            <a:off x="1650300" y="702425"/>
            <a:ext cx="6119100" cy="12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pic>
        <p:nvPicPr>
          <p:cNvPr id="72" name="Google Shape;7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63025" y="1908425"/>
            <a:ext cx="1817593" cy="3177600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15"/>
          <p:cNvSpPr/>
          <p:nvPr/>
        </p:nvSpPr>
        <p:spPr>
          <a:xfrm>
            <a:off x="701127" y="498750"/>
            <a:ext cx="6624415" cy="115622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FFFF00"/>
                </a:solidFill>
                <a:latin typeface="EB Garamond"/>
              </a:rPr>
              <a:t>ЕГЭ 2025</a:t>
            </a:r>
          </a:p>
        </p:txBody>
      </p:sp>
      <p:sp>
        <p:nvSpPr>
          <p:cNvPr id="74" name="Google Shape;74;p15"/>
          <p:cNvSpPr txBox="1"/>
          <p:nvPr/>
        </p:nvSpPr>
        <p:spPr>
          <a:xfrm>
            <a:off x="2394725" y="1962700"/>
            <a:ext cx="6119100" cy="2496300"/>
          </a:xfrm>
          <a:prstGeom prst="rect">
            <a:avLst/>
          </a:prstGeom>
          <a:gradFill>
            <a:gsLst>
              <a:gs pos="0">
                <a:srgbClr val="FFF6DB"/>
              </a:gs>
              <a:gs pos="100000">
                <a:srgbClr val="FAD15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 u="sng">
              <a:solidFill>
                <a:srgbClr val="0000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b="1" u="sng">
                <a:solidFill>
                  <a:srgbClr val="0000FF"/>
                </a:solidFill>
                <a:latin typeface="EB Garamond"/>
                <a:ea typeface="EB Garamond"/>
                <a:cs typeface="EB Garamond"/>
                <a:sym typeface="EB Garamond"/>
              </a:rPr>
              <a:t>Задание 1.</a:t>
            </a:r>
            <a:endParaRPr sz="1800" b="1" u="sng">
              <a:solidFill>
                <a:srgbClr val="0000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800">
                <a:solidFill>
                  <a:srgbClr val="0000FF"/>
                </a:solidFill>
                <a:latin typeface="EB Garamond"/>
                <a:ea typeface="EB Garamond"/>
                <a:cs typeface="EB Garamond"/>
                <a:sym typeface="EB Garamond"/>
              </a:rPr>
              <a:t>Самостоятельно подберите </a:t>
            </a:r>
            <a:r>
              <a:rPr lang="ru" sz="1800" i="1" u="sng">
                <a:solidFill>
                  <a:srgbClr val="0000FF"/>
                </a:solidFill>
                <a:latin typeface="EB Garamond"/>
                <a:ea typeface="EB Garamond"/>
                <a:cs typeface="EB Garamond"/>
                <a:sym typeface="EB Garamond"/>
              </a:rPr>
              <a:t>указательное местоимение</a:t>
            </a:r>
            <a:r>
              <a:rPr lang="ru" sz="1800">
                <a:solidFill>
                  <a:srgbClr val="0000FF"/>
                </a:solidFill>
                <a:latin typeface="EB Garamond"/>
                <a:ea typeface="EB Garamond"/>
                <a:cs typeface="EB Garamond"/>
                <a:sym typeface="EB Garamond"/>
              </a:rPr>
              <a:t>, которое должно стоять на месте пропуска во втором (2) абзаце текста. Запишите это местоимение.</a:t>
            </a:r>
            <a:endParaRPr sz="1800">
              <a:solidFill>
                <a:srgbClr val="0000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800">
                <a:solidFill>
                  <a:srgbClr val="0000FF"/>
                </a:solidFill>
                <a:latin typeface="EB Garamond"/>
                <a:ea typeface="EB Garamond"/>
                <a:cs typeface="EB Garamond"/>
                <a:sym typeface="EB Garamond"/>
              </a:rPr>
              <a:t>Ответ: ___________________________.</a:t>
            </a:r>
            <a:endParaRPr sz="1800">
              <a:solidFill>
                <a:srgbClr val="0000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 txBox="1"/>
          <p:nvPr/>
        </p:nvSpPr>
        <p:spPr>
          <a:xfrm>
            <a:off x="1650300" y="702425"/>
            <a:ext cx="6119100" cy="12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pic>
        <p:nvPicPr>
          <p:cNvPr id="80" name="Google Shape;8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63025" y="1908425"/>
            <a:ext cx="1817593" cy="3177600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6"/>
          <p:cNvSpPr/>
          <p:nvPr/>
        </p:nvSpPr>
        <p:spPr>
          <a:xfrm>
            <a:off x="701127" y="498750"/>
            <a:ext cx="6624415" cy="115622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FFFF00"/>
                </a:solidFill>
                <a:latin typeface="EB Garamond"/>
              </a:rPr>
              <a:t>ЕГЭ 2025</a:t>
            </a:r>
          </a:p>
        </p:txBody>
      </p:sp>
      <p:sp>
        <p:nvSpPr>
          <p:cNvPr id="82" name="Google Shape;82;p16"/>
          <p:cNvSpPr txBox="1"/>
          <p:nvPr/>
        </p:nvSpPr>
        <p:spPr>
          <a:xfrm>
            <a:off x="2394725" y="1962700"/>
            <a:ext cx="6119100" cy="2496300"/>
          </a:xfrm>
          <a:prstGeom prst="rect">
            <a:avLst/>
          </a:prstGeom>
          <a:gradFill>
            <a:gsLst>
              <a:gs pos="0">
                <a:srgbClr val="FFF6DB"/>
              </a:gs>
              <a:gs pos="100000">
                <a:srgbClr val="FAD15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 u="sng">
              <a:solidFill>
                <a:srgbClr val="0000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b="1" u="sng">
                <a:solidFill>
                  <a:srgbClr val="0000FF"/>
                </a:solidFill>
                <a:latin typeface="EB Garamond"/>
                <a:ea typeface="EB Garamond"/>
                <a:cs typeface="EB Garamond"/>
                <a:sym typeface="EB Garamond"/>
              </a:rPr>
              <a:t>Задание 26.</a:t>
            </a:r>
            <a:endParaRPr sz="1800">
              <a:solidFill>
                <a:srgbClr val="0000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800">
                <a:solidFill>
                  <a:srgbClr val="0000FF"/>
                </a:solidFill>
                <a:latin typeface="EB Garamond"/>
                <a:ea typeface="EB Garamond"/>
                <a:cs typeface="EB Garamond"/>
                <a:sym typeface="EB Garamond"/>
              </a:rPr>
              <a:t>Среди предложений 33–41 найдите такое(-ие), которое(-ые) связано(-ы) с предыдущим при помощи </a:t>
            </a:r>
            <a:r>
              <a:rPr lang="ru" sz="1800" i="1" u="sng">
                <a:solidFill>
                  <a:srgbClr val="0000FF"/>
                </a:solidFill>
                <a:latin typeface="EB Garamond"/>
                <a:ea typeface="EB Garamond"/>
                <a:cs typeface="EB Garamond"/>
                <a:sym typeface="EB Garamond"/>
              </a:rPr>
              <a:t>союза</a:t>
            </a:r>
            <a:r>
              <a:rPr lang="ru" sz="1800">
                <a:solidFill>
                  <a:srgbClr val="0000FF"/>
                </a:solidFill>
                <a:latin typeface="EB Garamond"/>
                <a:ea typeface="EB Garamond"/>
                <a:cs typeface="EB Garamond"/>
                <a:sym typeface="EB Garamond"/>
              </a:rPr>
              <a:t> и</a:t>
            </a:r>
            <a:r>
              <a:rPr lang="ru" sz="1800" i="1">
                <a:solidFill>
                  <a:srgbClr val="0000FF"/>
                </a:solidFill>
                <a:latin typeface="EB Garamond"/>
                <a:ea typeface="EB Garamond"/>
                <a:cs typeface="EB Garamond"/>
                <a:sym typeface="EB Garamond"/>
              </a:rPr>
              <a:t> </a:t>
            </a:r>
            <a:r>
              <a:rPr lang="ru" sz="1800" i="1" u="sng">
                <a:solidFill>
                  <a:srgbClr val="0000FF"/>
                </a:solidFill>
                <a:latin typeface="EB Garamond"/>
                <a:ea typeface="EB Garamond"/>
                <a:cs typeface="EB Garamond"/>
                <a:sym typeface="EB Garamond"/>
              </a:rPr>
              <a:t>форм(ы) слов(а)</a:t>
            </a:r>
            <a:r>
              <a:rPr lang="ru" sz="1800">
                <a:solidFill>
                  <a:srgbClr val="0000FF"/>
                </a:solidFill>
                <a:latin typeface="EB Garamond"/>
                <a:ea typeface="EB Garamond"/>
                <a:cs typeface="EB Garamond"/>
                <a:sym typeface="EB Garamond"/>
              </a:rPr>
              <a:t>. Запишите номер(а) этого(-их) предложения(-ий).</a:t>
            </a:r>
            <a:endParaRPr sz="1800">
              <a:solidFill>
                <a:srgbClr val="0000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800">
                <a:solidFill>
                  <a:srgbClr val="0000FF"/>
                </a:solidFill>
                <a:latin typeface="EB Garamond"/>
                <a:ea typeface="EB Garamond"/>
                <a:cs typeface="EB Garamond"/>
                <a:sym typeface="EB Garamond"/>
              </a:rPr>
              <a:t>Ответ: ___________________________.</a:t>
            </a:r>
            <a:endParaRPr sz="1800">
              <a:solidFill>
                <a:srgbClr val="0000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FF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7"/>
          <p:cNvSpPr txBox="1"/>
          <p:nvPr/>
        </p:nvSpPr>
        <p:spPr>
          <a:xfrm>
            <a:off x="1650300" y="702425"/>
            <a:ext cx="6119100" cy="12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88" name="Google Shape;88;p17"/>
          <p:cNvSpPr/>
          <p:nvPr/>
        </p:nvSpPr>
        <p:spPr>
          <a:xfrm>
            <a:off x="918213" y="436825"/>
            <a:ext cx="7416105" cy="1237128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19050" cap="flat" cmpd="sng">
                  <a:solidFill>
                    <a:srgbClr val="0000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lt2"/>
                </a:solidFill>
                <a:latin typeface="EB Garamond"/>
              </a:rPr>
              <a:t>Морфология</a:t>
            </a:r>
          </a:p>
        </p:txBody>
      </p:sp>
      <p:sp>
        <p:nvSpPr>
          <p:cNvPr id="89" name="Google Shape;89;p17"/>
          <p:cNvSpPr/>
          <p:nvPr/>
        </p:nvSpPr>
        <p:spPr>
          <a:xfrm>
            <a:off x="786625" y="2313329"/>
            <a:ext cx="7993616" cy="14131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lt2"/>
                </a:solidFill>
                <a:latin typeface="EB Garamond"/>
              </a:rPr>
              <a:t>изучает части речи</a:t>
            </a:r>
          </a:p>
        </p:txBody>
      </p:sp>
      <p:pic>
        <p:nvPicPr>
          <p:cNvPr id="90" name="Google Shape;90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63025" y="3023394"/>
            <a:ext cx="1179825" cy="20626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8450" y="185300"/>
            <a:ext cx="3519825" cy="4888650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8"/>
          <p:cNvSpPr txBox="1"/>
          <p:nvPr/>
        </p:nvSpPr>
        <p:spPr>
          <a:xfrm>
            <a:off x="1738975" y="1952775"/>
            <a:ext cx="2713500" cy="7803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4A86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>
                <a:solidFill>
                  <a:schemeClr val="accent5"/>
                </a:solidFill>
                <a:latin typeface="Impact"/>
                <a:ea typeface="Impact"/>
                <a:cs typeface="Impact"/>
                <a:sym typeface="Impact"/>
              </a:rPr>
              <a:t>Части речи</a:t>
            </a:r>
            <a:endParaRPr sz="3600">
              <a:solidFill>
                <a:schemeClr val="accent5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97" name="Google Shape;97;p18"/>
          <p:cNvSpPr/>
          <p:nvPr/>
        </p:nvSpPr>
        <p:spPr>
          <a:xfrm>
            <a:off x="3938275" y="594100"/>
            <a:ext cx="4790855" cy="120072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00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lt1"/>
                </a:solidFill>
                <a:latin typeface="EB Garamond"/>
              </a:rPr>
              <a:t>Самостоятельные:</a:t>
            </a:r>
          </a:p>
        </p:txBody>
      </p:sp>
      <p:sp>
        <p:nvSpPr>
          <p:cNvPr id="98" name="Google Shape;98;p18"/>
          <p:cNvSpPr/>
          <p:nvPr/>
        </p:nvSpPr>
        <p:spPr>
          <a:xfrm>
            <a:off x="541775" y="4187575"/>
            <a:ext cx="2217046" cy="43455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1">
                <a:ln w="9525" cap="flat" cmpd="sng">
                  <a:solidFill>
                    <a:srgbClr val="9900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lt1"/>
                </a:solidFill>
                <a:latin typeface="EB Garamond"/>
              </a:rPr>
              <a:t>Служебные:</a:t>
            </a:r>
          </a:p>
        </p:txBody>
      </p:sp>
      <p:sp>
        <p:nvSpPr>
          <p:cNvPr id="99" name="Google Shape;99;p18"/>
          <p:cNvSpPr/>
          <p:nvPr/>
        </p:nvSpPr>
        <p:spPr>
          <a:xfrm>
            <a:off x="4026975" y="3149903"/>
            <a:ext cx="3950958" cy="6128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FF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FF"/>
                </a:solidFill>
                <a:latin typeface="EB Garamond"/>
              </a:rPr>
              <a:t>местоимения</a:t>
            </a:r>
          </a:p>
        </p:txBody>
      </p:sp>
      <p:sp>
        <p:nvSpPr>
          <p:cNvPr id="100" name="Google Shape;100;p18"/>
          <p:cNvSpPr/>
          <p:nvPr/>
        </p:nvSpPr>
        <p:spPr>
          <a:xfrm>
            <a:off x="5250752" y="2297300"/>
            <a:ext cx="3653721" cy="6646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FF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FF"/>
                </a:solidFill>
                <a:latin typeface="EB Garamond"/>
              </a:rPr>
              <a:t>наречия,</a:t>
            </a:r>
          </a:p>
        </p:txBody>
      </p:sp>
      <p:sp>
        <p:nvSpPr>
          <p:cNvPr id="101" name="Google Shape;101;p18"/>
          <p:cNvSpPr/>
          <p:nvPr/>
        </p:nvSpPr>
        <p:spPr>
          <a:xfrm>
            <a:off x="3086950" y="4179525"/>
            <a:ext cx="5472784" cy="40442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1">
                <a:ln w="9525" cap="flat" cmpd="sng">
                  <a:solidFill>
                    <a:srgbClr val="9900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lt1"/>
                </a:solidFill>
                <a:latin typeface="EB Garamond"/>
              </a:rPr>
              <a:t>союзы, частицы, предлоги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19025" y="127425"/>
            <a:ext cx="3519825" cy="4888650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9"/>
          <p:cNvSpPr txBox="1"/>
          <p:nvPr/>
        </p:nvSpPr>
        <p:spPr>
          <a:xfrm>
            <a:off x="2457300" y="1908425"/>
            <a:ext cx="5205600" cy="23589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4A86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>
                <a:solidFill>
                  <a:schemeClr val="accent5"/>
                </a:solidFill>
                <a:latin typeface="Impact"/>
                <a:ea typeface="Impact"/>
                <a:cs typeface="Impact"/>
                <a:sym typeface="Impact"/>
              </a:rPr>
              <a:t> </a:t>
            </a:r>
            <a:r>
              <a:rPr lang="ru" sz="3600" u="sng">
                <a:solidFill>
                  <a:schemeClr val="accent5"/>
                </a:solidFill>
                <a:latin typeface="Impact"/>
                <a:ea typeface="Impact"/>
                <a:cs typeface="Impact"/>
                <a:sym typeface="Impact"/>
              </a:rPr>
              <a:t>местоимения</a:t>
            </a:r>
            <a:endParaRPr sz="3600" u="sng">
              <a:solidFill>
                <a:schemeClr val="accent5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>
                <a:solidFill>
                  <a:schemeClr val="accent5"/>
                </a:solidFill>
                <a:latin typeface="Impact"/>
                <a:ea typeface="Impact"/>
                <a:cs typeface="Impact"/>
                <a:sym typeface="Impact"/>
              </a:rPr>
              <a:t>указывают на предмет, признак или количество</a:t>
            </a:r>
            <a:endParaRPr sz="3600">
              <a:solidFill>
                <a:schemeClr val="accent5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0"/>
          <p:cNvSpPr txBox="1"/>
          <p:nvPr/>
        </p:nvSpPr>
        <p:spPr>
          <a:xfrm>
            <a:off x="1269000" y="329975"/>
            <a:ext cx="6340500" cy="74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Местоимения отвечают на вопросы</a:t>
            </a:r>
            <a:endParaRPr sz="3000" b="1" u="sng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13" name="Google Shape;113;p20"/>
          <p:cNvSpPr/>
          <p:nvPr/>
        </p:nvSpPr>
        <p:spPr>
          <a:xfrm>
            <a:off x="2824259" y="968925"/>
            <a:ext cx="3229975" cy="9351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1">
                <a:ln w="9525" cap="flat" cmpd="sng">
                  <a:solidFill>
                    <a:schemeClr val="accent5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FFFFFF"/>
                </a:solidFill>
                <a:latin typeface="EB Garamond"/>
              </a:rPr>
              <a:t>имени</a:t>
            </a:r>
          </a:p>
        </p:txBody>
      </p:sp>
      <p:pic>
        <p:nvPicPr>
          <p:cNvPr id="114" name="Google Shape;114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12650" y="123600"/>
            <a:ext cx="1571325" cy="1964175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20"/>
          <p:cNvSpPr txBox="1"/>
          <p:nvPr/>
        </p:nvSpPr>
        <p:spPr>
          <a:xfrm>
            <a:off x="784338" y="2087775"/>
            <a:ext cx="7575300" cy="2442600"/>
          </a:xfrm>
          <a:prstGeom prst="rect">
            <a:avLst/>
          </a:prstGeom>
          <a:gradFill>
            <a:gsLst>
              <a:gs pos="0">
                <a:srgbClr val="3176EE"/>
              </a:gs>
              <a:gs pos="100000">
                <a:srgbClr val="113D8A"/>
              </a:gs>
            </a:gsLst>
            <a:path path="circle">
              <a:fillToRect l="50000" t="50000" r="50000" b="50000"/>
            </a:path>
            <a:tileRect/>
          </a:gra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600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существительного</a:t>
            </a: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: кто? что?</a:t>
            </a:r>
            <a:endParaRPr sz="3600" b="1" i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600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прилагательного</a:t>
            </a: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: чей? какой? каков?</a:t>
            </a:r>
            <a:endParaRPr sz="3600" b="1" i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600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числительного</a:t>
            </a: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: сколько? который?</a:t>
            </a:r>
            <a:endParaRPr sz="3600" b="1" i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1"/>
          <p:cNvSpPr txBox="1"/>
          <p:nvPr/>
        </p:nvSpPr>
        <p:spPr>
          <a:xfrm>
            <a:off x="550675" y="294500"/>
            <a:ext cx="3050700" cy="80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u="sng">
                <a:solidFill>
                  <a:schemeClr val="lt1"/>
                </a:solidFill>
                <a:latin typeface="Impact"/>
                <a:ea typeface="Impact"/>
                <a:cs typeface="Impact"/>
                <a:sym typeface="Impact"/>
              </a:rPr>
              <a:t>местоимения</a:t>
            </a:r>
            <a:endParaRPr sz="3600" u="sng">
              <a:solidFill>
                <a:schemeClr val="lt1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121" name="Google Shape;121;p21"/>
          <p:cNvSpPr txBox="1"/>
          <p:nvPr/>
        </p:nvSpPr>
        <p:spPr>
          <a:xfrm>
            <a:off x="3947225" y="626400"/>
            <a:ext cx="4125300" cy="10998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rgbClr val="4A86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i="1">
                <a:solidFill>
                  <a:schemeClr val="accent1"/>
                </a:solidFill>
                <a:latin typeface="EB Garamond"/>
                <a:ea typeface="EB Garamond"/>
                <a:cs typeface="EB Garamond"/>
                <a:sym typeface="EB Garamond"/>
              </a:rPr>
              <a:t>определительные </a:t>
            </a:r>
            <a:endParaRPr sz="3600" b="1" i="1">
              <a:solidFill>
                <a:schemeClr val="accen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22" name="Google Shape;122;p21"/>
          <p:cNvSpPr txBox="1"/>
          <p:nvPr/>
        </p:nvSpPr>
        <p:spPr>
          <a:xfrm>
            <a:off x="3886725" y="975325"/>
            <a:ext cx="3884400" cy="10998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rgbClr val="4A86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i="1">
                <a:solidFill>
                  <a:schemeClr val="accent1"/>
                </a:solidFill>
                <a:latin typeface="EB Garamond"/>
                <a:ea typeface="EB Garamond"/>
                <a:cs typeface="EB Garamond"/>
                <a:sym typeface="EB Garamond"/>
              </a:rPr>
              <a:t>указательные</a:t>
            </a:r>
            <a:endParaRPr sz="3600" b="1" i="1">
              <a:solidFill>
                <a:schemeClr val="accen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23" name="Google Shape;123;p21"/>
          <p:cNvSpPr txBox="1"/>
          <p:nvPr/>
        </p:nvSpPr>
        <p:spPr>
          <a:xfrm>
            <a:off x="3480400" y="1413838"/>
            <a:ext cx="3795600" cy="10998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rgbClr val="4A86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i="1">
                <a:solidFill>
                  <a:schemeClr val="accent1"/>
                </a:solidFill>
                <a:latin typeface="EB Garamond"/>
                <a:ea typeface="EB Garamond"/>
                <a:cs typeface="EB Garamond"/>
                <a:sym typeface="EB Garamond"/>
              </a:rPr>
              <a:t>неопределённые  </a:t>
            </a:r>
            <a:endParaRPr sz="3600" b="1" i="1">
              <a:solidFill>
                <a:schemeClr val="accen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24" name="Google Shape;124;p21"/>
          <p:cNvSpPr txBox="1"/>
          <p:nvPr/>
        </p:nvSpPr>
        <p:spPr>
          <a:xfrm>
            <a:off x="3179850" y="1726188"/>
            <a:ext cx="3795600" cy="10998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rgbClr val="4A86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i="1">
                <a:solidFill>
                  <a:schemeClr val="accent1"/>
                </a:solidFill>
                <a:latin typeface="EB Garamond"/>
                <a:ea typeface="EB Garamond"/>
                <a:cs typeface="EB Garamond"/>
                <a:sym typeface="EB Garamond"/>
              </a:rPr>
              <a:t>отрицательные </a:t>
            </a:r>
            <a:endParaRPr sz="3600" b="1" i="1">
              <a:solidFill>
                <a:schemeClr val="accen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25" name="Google Shape;125;p21"/>
          <p:cNvSpPr txBox="1"/>
          <p:nvPr/>
        </p:nvSpPr>
        <p:spPr>
          <a:xfrm>
            <a:off x="3002325" y="2082525"/>
            <a:ext cx="3795600" cy="10998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rgbClr val="4A86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i="1">
                <a:solidFill>
                  <a:schemeClr val="accent1"/>
                </a:solidFill>
                <a:latin typeface="EB Garamond"/>
                <a:ea typeface="EB Garamond"/>
                <a:cs typeface="EB Garamond"/>
                <a:sym typeface="EB Garamond"/>
              </a:rPr>
              <a:t>относительные  </a:t>
            </a:r>
            <a:endParaRPr sz="3600" b="1" i="1">
              <a:solidFill>
                <a:schemeClr val="accen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26" name="Google Shape;126;p21"/>
          <p:cNvSpPr txBox="1"/>
          <p:nvPr/>
        </p:nvSpPr>
        <p:spPr>
          <a:xfrm>
            <a:off x="2722700" y="2440363"/>
            <a:ext cx="3795600" cy="10998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rgbClr val="4A86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i="1">
                <a:solidFill>
                  <a:schemeClr val="accent1"/>
                </a:solidFill>
                <a:latin typeface="EB Garamond"/>
                <a:ea typeface="EB Garamond"/>
                <a:cs typeface="EB Garamond"/>
                <a:sym typeface="EB Garamond"/>
              </a:rPr>
              <a:t>вопросительные  </a:t>
            </a:r>
            <a:endParaRPr sz="3600" b="1" i="1">
              <a:solidFill>
                <a:schemeClr val="accen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27" name="Google Shape;127;p21"/>
          <p:cNvSpPr txBox="1"/>
          <p:nvPr/>
        </p:nvSpPr>
        <p:spPr>
          <a:xfrm>
            <a:off x="2097425" y="2719600"/>
            <a:ext cx="4184700" cy="10998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rgbClr val="4A86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i="1">
                <a:solidFill>
                  <a:schemeClr val="accent1"/>
                </a:solidFill>
                <a:latin typeface="EB Garamond"/>
                <a:ea typeface="EB Garamond"/>
                <a:cs typeface="EB Garamond"/>
                <a:sym typeface="EB Garamond"/>
              </a:rPr>
              <a:t> притяжательные</a:t>
            </a:r>
            <a:endParaRPr sz="3600" b="1" i="1">
              <a:solidFill>
                <a:schemeClr val="accen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28" name="Google Shape;128;p21"/>
          <p:cNvSpPr txBox="1"/>
          <p:nvPr/>
        </p:nvSpPr>
        <p:spPr>
          <a:xfrm>
            <a:off x="2229350" y="3006450"/>
            <a:ext cx="3795600" cy="10998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rgbClr val="4A86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i="1">
                <a:solidFill>
                  <a:schemeClr val="accent1"/>
                </a:solidFill>
                <a:latin typeface="EB Garamond"/>
                <a:ea typeface="EB Garamond"/>
                <a:cs typeface="EB Garamond"/>
                <a:sym typeface="EB Garamond"/>
              </a:rPr>
              <a:t>возвратное  </a:t>
            </a:r>
            <a:endParaRPr sz="3600" b="1" i="1">
              <a:solidFill>
                <a:schemeClr val="accen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29" name="Google Shape;129;p21"/>
          <p:cNvSpPr txBox="1"/>
          <p:nvPr/>
        </p:nvSpPr>
        <p:spPr>
          <a:xfrm>
            <a:off x="2904950" y="3189750"/>
            <a:ext cx="3795600" cy="10998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rgbClr val="4A86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i="1">
                <a:solidFill>
                  <a:schemeClr val="accent1"/>
                </a:solidFill>
                <a:latin typeface="EB Garamond"/>
                <a:ea typeface="EB Garamond"/>
                <a:cs typeface="EB Garamond"/>
                <a:sym typeface="EB Garamond"/>
              </a:rPr>
              <a:t>личные </a:t>
            </a:r>
            <a:endParaRPr sz="3600" b="1" i="1">
              <a:solidFill>
                <a:schemeClr val="accen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10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10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1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10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10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10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2"/>
          <p:cNvSpPr txBox="1"/>
          <p:nvPr/>
        </p:nvSpPr>
        <p:spPr>
          <a:xfrm>
            <a:off x="3044725" y="329975"/>
            <a:ext cx="4371300" cy="74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Личные местоимения</a:t>
            </a:r>
            <a:endParaRPr sz="3000" b="1" u="sng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graphicFrame>
        <p:nvGraphicFramePr>
          <p:cNvPr id="135" name="Google Shape;135;p22"/>
          <p:cNvGraphicFramePr/>
          <p:nvPr/>
        </p:nvGraphicFramePr>
        <p:xfrm>
          <a:off x="1874775" y="1074875"/>
          <a:ext cx="6569275" cy="3497955"/>
        </p:xfrm>
        <a:graphic>
          <a:graphicData uri="http://schemas.openxmlformats.org/drawingml/2006/table">
            <a:tbl>
              <a:tblPr>
                <a:noFill/>
                <a:tableStyleId>{C9C7513F-7339-48D7-BFA5-CB1F369329FA}</a:tableStyleId>
              </a:tblPr>
              <a:tblGrid>
                <a:gridCol w="1976925"/>
                <a:gridCol w="2296175"/>
                <a:gridCol w="2296175"/>
              </a:tblGrid>
              <a:tr h="739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400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ед. число</a:t>
                      </a:r>
                      <a:endParaRPr sz="2400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мн. число</a:t>
                      </a:r>
                      <a:endParaRPr sz="2400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739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1-е лицо</a:t>
                      </a:r>
                      <a:endParaRPr sz="2400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36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я</a:t>
                      </a:r>
                      <a:endParaRPr sz="36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36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мы</a:t>
                      </a:r>
                      <a:endParaRPr sz="36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739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2-е лицо</a:t>
                      </a:r>
                      <a:endParaRPr sz="2400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36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ты</a:t>
                      </a:r>
                      <a:endParaRPr sz="36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36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вы</a:t>
                      </a:r>
                      <a:endParaRPr sz="36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1067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3-е лицо</a:t>
                      </a:r>
                      <a:endParaRPr sz="2400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36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он, она, оно</a:t>
                      </a:r>
                      <a:endParaRPr sz="36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36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они</a:t>
                      </a:r>
                      <a:endParaRPr sz="36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pic>
        <p:nvPicPr>
          <p:cNvPr id="136" name="Google Shape;136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175" y="329975"/>
            <a:ext cx="3928500" cy="47445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3"/>
          <p:cNvSpPr txBox="1"/>
          <p:nvPr/>
        </p:nvSpPr>
        <p:spPr>
          <a:xfrm>
            <a:off x="1269000" y="329975"/>
            <a:ext cx="6340500" cy="74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Возвратное местоимение</a:t>
            </a:r>
            <a:endParaRPr sz="3000" b="1" u="sng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42" name="Google Shape;142;p23"/>
          <p:cNvSpPr txBox="1"/>
          <p:nvPr/>
        </p:nvSpPr>
        <p:spPr>
          <a:xfrm>
            <a:off x="1399350" y="1415225"/>
            <a:ext cx="6079800" cy="2195100"/>
          </a:xfrm>
          <a:prstGeom prst="rect">
            <a:avLst/>
          </a:prstGeom>
          <a:gradFill>
            <a:gsLst>
              <a:gs pos="0">
                <a:srgbClr val="3176EE"/>
              </a:gs>
              <a:gs pos="100000">
                <a:srgbClr val="113D8A"/>
              </a:gs>
            </a:gsLst>
            <a:path path="circle">
              <a:fillToRect l="50000" t="50000" r="50000" b="50000"/>
            </a:path>
            <a:tileRect/>
          </a:gradFill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48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себя</a:t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43" name="Google Shape;143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73950" y="1619250"/>
            <a:ext cx="1485900" cy="190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4"/>
          <p:cNvSpPr txBox="1"/>
          <p:nvPr/>
        </p:nvSpPr>
        <p:spPr>
          <a:xfrm>
            <a:off x="1325200" y="329975"/>
            <a:ext cx="6340500" cy="74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Притяжательные местоимения</a:t>
            </a:r>
            <a:endParaRPr sz="3000" b="1" u="sng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49" name="Google Shape;149;p24"/>
          <p:cNvSpPr txBox="1"/>
          <p:nvPr/>
        </p:nvSpPr>
        <p:spPr>
          <a:xfrm>
            <a:off x="1585900" y="1151375"/>
            <a:ext cx="6079800" cy="2490000"/>
          </a:xfrm>
          <a:prstGeom prst="rect">
            <a:avLst/>
          </a:prstGeom>
          <a:gradFill>
            <a:gsLst>
              <a:gs pos="0">
                <a:srgbClr val="3176EE"/>
              </a:gs>
              <a:gs pos="100000">
                <a:srgbClr val="113D8A"/>
              </a:gs>
            </a:gsLst>
            <a:path path="circle">
              <a:fillToRect l="50000" t="50000" r="50000" b="50000"/>
            </a:path>
            <a:tileRect/>
          </a:gradFill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мой, наш</a:t>
            </a:r>
            <a:endParaRPr sz="3600" b="1" i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твой, ваш</a:t>
            </a:r>
            <a:endParaRPr sz="3600" b="1" i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его, её, их</a:t>
            </a:r>
            <a:endParaRPr sz="3600" b="1" i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свой</a:t>
            </a:r>
            <a:endParaRPr sz="3600" b="1" i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150" name="Google Shape;150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753994"/>
            <a:ext cx="3420675" cy="4131250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24"/>
          <p:cNvSpPr txBox="1"/>
          <p:nvPr/>
        </p:nvSpPr>
        <p:spPr>
          <a:xfrm>
            <a:off x="923850" y="3921125"/>
            <a:ext cx="7611900" cy="8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b="1" i="1">
                <a:solidFill>
                  <a:srgbClr val="0000FF"/>
                </a:solidFill>
                <a:highlight>
                  <a:srgbClr val="C9DAF8"/>
                </a:highlight>
                <a:latin typeface="EB Garamond"/>
                <a:ea typeface="EB Garamond"/>
                <a:cs typeface="EB Garamond"/>
                <a:sym typeface="EB Garamond"/>
              </a:rPr>
              <a:t>Я вижу (кого?) её, его, их. </a:t>
            </a:r>
            <a:r>
              <a:rPr lang="ru" sz="1800" b="1" i="1">
                <a:solidFill>
                  <a:schemeClr val="lt1"/>
                </a:solidFill>
                <a:highlight>
                  <a:srgbClr val="6D9EEB"/>
                </a:highlight>
                <a:latin typeface="EB Garamond"/>
                <a:ea typeface="EB Garamond"/>
                <a:cs typeface="EB Garamond"/>
                <a:sym typeface="EB Garamond"/>
              </a:rPr>
              <a:t>Его, её, их - личные местоимения.</a:t>
            </a:r>
            <a:endParaRPr sz="1800" b="1" i="1">
              <a:solidFill>
                <a:schemeClr val="lt1"/>
              </a:solidFill>
              <a:highlight>
                <a:srgbClr val="6D9EEB"/>
              </a:highlight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b="1" i="1">
                <a:solidFill>
                  <a:srgbClr val="0000FF"/>
                </a:solidFill>
                <a:highlight>
                  <a:srgbClr val="C9DAF8"/>
                </a:highlight>
                <a:latin typeface="EB Garamond"/>
                <a:ea typeface="EB Garamond"/>
                <a:cs typeface="EB Garamond"/>
                <a:sym typeface="EB Garamond"/>
              </a:rPr>
              <a:t>Это вещи (чьи?) его, её, их.</a:t>
            </a:r>
            <a:r>
              <a:rPr lang="ru" sz="1800" b="1" i="1">
                <a:solidFill>
                  <a:schemeClr val="lt1"/>
                </a:solidFill>
                <a:highlight>
                  <a:srgbClr val="C9DAF8"/>
                </a:highlight>
                <a:latin typeface="EB Garamond"/>
                <a:ea typeface="EB Garamond"/>
                <a:cs typeface="EB Garamond"/>
                <a:sym typeface="EB Garamond"/>
              </a:rPr>
              <a:t> </a:t>
            </a:r>
            <a:r>
              <a:rPr lang="ru" sz="1800" b="1" i="1">
                <a:solidFill>
                  <a:schemeClr val="lt1"/>
                </a:solidFill>
                <a:highlight>
                  <a:srgbClr val="6D9EEB"/>
                </a:highlight>
                <a:latin typeface="EB Garamond"/>
                <a:ea typeface="EB Garamond"/>
                <a:cs typeface="EB Garamond"/>
                <a:sym typeface="EB Garamond"/>
              </a:rPr>
              <a:t>Его, её, их - притяжательные местоимения.</a:t>
            </a:r>
            <a:endParaRPr sz="1800" b="1" i="1">
              <a:solidFill>
                <a:schemeClr val="lt1"/>
              </a:solidFill>
              <a:highlight>
                <a:srgbClr val="6D9EEB"/>
              </a:highlight>
              <a:latin typeface="EB Garamond"/>
              <a:ea typeface="EB Garamond"/>
              <a:cs typeface="EB Garamond"/>
              <a:sym typeface="EB Garamo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5"/>
          <p:cNvSpPr txBox="1"/>
          <p:nvPr/>
        </p:nvSpPr>
        <p:spPr>
          <a:xfrm>
            <a:off x="1269000" y="329975"/>
            <a:ext cx="6340500" cy="74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Вопросительные местоимения</a:t>
            </a:r>
            <a:endParaRPr sz="3000" b="1" u="sng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57" name="Google Shape;157;p25"/>
          <p:cNvSpPr txBox="1"/>
          <p:nvPr/>
        </p:nvSpPr>
        <p:spPr>
          <a:xfrm>
            <a:off x="1476350" y="1145950"/>
            <a:ext cx="6340500" cy="2722500"/>
          </a:xfrm>
          <a:prstGeom prst="rect">
            <a:avLst/>
          </a:prstGeom>
          <a:gradFill>
            <a:gsLst>
              <a:gs pos="0">
                <a:srgbClr val="3176EE"/>
              </a:gs>
              <a:gs pos="100000">
                <a:srgbClr val="113D8A"/>
              </a:gs>
            </a:gsLst>
            <a:path path="circle">
              <a:fillToRect l="50000" t="50000" r="50000" b="50000"/>
            </a:path>
            <a:tileRect/>
          </a:gradFill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 кто? что?</a:t>
            </a:r>
            <a:endParaRPr sz="3600" b="1" i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чей? какой? каков?</a:t>
            </a:r>
            <a:endParaRPr sz="3600" b="1" i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сколько? который?</a:t>
            </a:r>
            <a:endParaRPr sz="3600" b="1" i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158" name="Google Shape;158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012244"/>
            <a:ext cx="3420675" cy="4131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6"/>
          <p:cNvSpPr txBox="1"/>
          <p:nvPr/>
        </p:nvSpPr>
        <p:spPr>
          <a:xfrm>
            <a:off x="1269000" y="329975"/>
            <a:ext cx="6340500" cy="74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Относительные местоимения</a:t>
            </a:r>
            <a:endParaRPr sz="3000" b="1" u="sng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64" name="Google Shape;164;p26"/>
          <p:cNvSpPr txBox="1"/>
          <p:nvPr/>
        </p:nvSpPr>
        <p:spPr>
          <a:xfrm>
            <a:off x="435375" y="3770800"/>
            <a:ext cx="7848300" cy="11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i="1">
                <a:solidFill>
                  <a:srgbClr val="0000FF"/>
                </a:solidFill>
                <a:highlight>
                  <a:srgbClr val="CFE2F3"/>
                </a:highlight>
                <a:latin typeface="EB Garamond"/>
                <a:ea typeface="EB Garamond"/>
                <a:cs typeface="EB Garamond"/>
                <a:sym typeface="EB Garamond"/>
              </a:rPr>
              <a:t>Кто к нам пришёл?  </a:t>
            </a:r>
            <a:r>
              <a:rPr lang="ru" sz="2000" b="1" i="1">
                <a:solidFill>
                  <a:schemeClr val="lt1"/>
                </a:solidFill>
                <a:highlight>
                  <a:srgbClr val="6D9EEB"/>
                </a:highlight>
                <a:latin typeface="EB Garamond"/>
                <a:ea typeface="EB Garamond"/>
                <a:cs typeface="EB Garamond"/>
                <a:sym typeface="EB Garamond"/>
              </a:rPr>
              <a:t>Кто? </a:t>
            </a:r>
            <a:r>
              <a:rPr lang="ru" sz="2000" i="1">
                <a:solidFill>
                  <a:schemeClr val="lt1"/>
                </a:solidFill>
                <a:highlight>
                  <a:srgbClr val="6D9EEB"/>
                </a:highlight>
                <a:latin typeface="EB Garamond"/>
                <a:ea typeface="EB Garamond"/>
                <a:cs typeface="EB Garamond"/>
                <a:sym typeface="EB Garamond"/>
              </a:rPr>
              <a:t>-</a:t>
            </a:r>
            <a:r>
              <a:rPr lang="ru" sz="2000" i="1">
                <a:solidFill>
                  <a:srgbClr val="FFFFFF"/>
                </a:solidFill>
                <a:highlight>
                  <a:srgbClr val="6D9EEB"/>
                </a:highlight>
                <a:latin typeface="EB Garamond"/>
                <a:ea typeface="EB Garamond"/>
                <a:cs typeface="EB Garamond"/>
                <a:sym typeface="EB Garamond"/>
              </a:rPr>
              <a:t> вопросительное местоимение.</a:t>
            </a:r>
            <a:endParaRPr sz="2000" i="1">
              <a:solidFill>
                <a:srgbClr val="FFFFFF"/>
              </a:solidFill>
              <a:highlight>
                <a:srgbClr val="6D9EEB"/>
              </a:highlight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i="1">
                <a:solidFill>
                  <a:srgbClr val="0000FF"/>
                </a:solidFill>
                <a:highlight>
                  <a:srgbClr val="CFE2F3"/>
                </a:highlight>
                <a:latin typeface="EB Garamond"/>
                <a:ea typeface="EB Garamond"/>
                <a:cs typeface="EB Garamond"/>
                <a:sym typeface="EB Garamond"/>
              </a:rPr>
              <a:t>Посмотрите, кто к нам пришёл! </a:t>
            </a:r>
            <a:r>
              <a:rPr lang="ru" sz="2000" b="1" i="1">
                <a:solidFill>
                  <a:schemeClr val="lt1"/>
                </a:solidFill>
                <a:highlight>
                  <a:srgbClr val="6D9EEB"/>
                </a:highlight>
                <a:latin typeface="EB Garamond"/>
                <a:ea typeface="EB Garamond"/>
                <a:cs typeface="EB Garamond"/>
                <a:sym typeface="EB Garamond"/>
              </a:rPr>
              <a:t>Кто</a:t>
            </a:r>
            <a:r>
              <a:rPr lang="ru" sz="2000" b="1" i="1">
                <a:solidFill>
                  <a:srgbClr val="0000FF"/>
                </a:solidFill>
                <a:highlight>
                  <a:srgbClr val="6D9EEB"/>
                </a:highlight>
                <a:latin typeface="EB Garamond"/>
                <a:ea typeface="EB Garamond"/>
                <a:cs typeface="EB Garamond"/>
                <a:sym typeface="EB Garamond"/>
              </a:rPr>
              <a:t> </a:t>
            </a:r>
            <a:r>
              <a:rPr lang="ru" sz="2000" i="1">
                <a:solidFill>
                  <a:schemeClr val="lt1"/>
                </a:solidFill>
                <a:highlight>
                  <a:srgbClr val="6D9EEB"/>
                </a:highlight>
                <a:latin typeface="EB Garamond"/>
                <a:ea typeface="EB Garamond"/>
                <a:cs typeface="EB Garamond"/>
                <a:sym typeface="EB Garamond"/>
              </a:rPr>
              <a:t>- относительное местоимение, присоединяет придаточное предложение.</a:t>
            </a:r>
            <a:endParaRPr sz="2000" i="1">
              <a:solidFill>
                <a:schemeClr val="lt1"/>
              </a:solidFill>
              <a:highlight>
                <a:srgbClr val="6D9EEB"/>
              </a:highlight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65" name="Google Shape;165;p26"/>
          <p:cNvSpPr txBox="1"/>
          <p:nvPr/>
        </p:nvSpPr>
        <p:spPr>
          <a:xfrm>
            <a:off x="1269000" y="1074875"/>
            <a:ext cx="5921100" cy="2558400"/>
          </a:xfrm>
          <a:prstGeom prst="rect">
            <a:avLst/>
          </a:prstGeom>
          <a:gradFill>
            <a:gsLst>
              <a:gs pos="0">
                <a:srgbClr val="3176EE"/>
              </a:gs>
              <a:gs pos="100000">
                <a:srgbClr val="113D8A"/>
              </a:gs>
            </a:gsLst>
            <a:path path="circle">
              <a:fillToRect l="50000" t="50000" r="50000" b="50000"/>
            </a:path>
            <a:tileRect/>
          </a:gradFill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кто, что,</a:t>
            </a:r>
            <a:endParaRPr sz="3600" b="1" i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чей, какой, каков,</a:t>
            </a:r>
            <a:endParaRPr sz="3600" b="1" i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сколько, который</a:t>
            </a:r>
            <a:endParaRPr sz="3600" b="1" i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166" name="Google Shape;166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5789125" y="926144"/>
            <a:ext cx="3420675" cy="4131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7"/>
          <p:cNvSpPr txBox="1"/>
          <p:nvPr/>
        </p:nvSpPr>
        <p:spPr>
          <a:xfrm>
            <a:off x="1269000" y="329975"/>
            <a:ext cx="6340500" cy="74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Отрицательные местоимения   </a:t>
            </a:r>
            <a:endParaRPr sz="3000" b="1" u="sng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72" name="Google Shape;172;p27"/>
          <p:cNvSpPr txBox="1"/>
          <p:nvPr/>
        </p:nvSpPr>
        <p:spPr>
          <a:xfrm>
            <a:off x="648250" y="3966625"/>
            <a:ext cx="7662000" cy="80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b="1" i="1">
                <a:solidFill>
                  <a:srgbClr val="0000FF"/>
                </a:solidFill>
                <a:highlight>
                  <a:srgbClr val="C9DAF8"/>
                </a:highlight>
                <a:latin typeface="EB Garamond"/>
                <a:ea typeface="EB Garamond"/>
                <a:cs typeface="EB Garamond"/>
                <a:sym typeface="EB Garamond"/>
              </a:rPr>
              <a:t> </a:t>
            </a:r>
            <a:endParaRPr sz="1800" b="1" i="1">
              <a:solidFill>
                <a:schemeClr val="lt1"/>
              </a:solidFill>
              <a:highlight>
                <a:srgbClr val="6D9EEB"/>
              </a:highlight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73" name="Google Shape;173;p27"/>
          <p:cNvSpPr txBox="1"/>
          <p:nvPr/>
        </p:nvSpPr>
        <p:spPr>
          <a:xfrm>
            <a:off x="1342600" y="1074875"/>
            <a:ext cx="6273300" cy="2561100"/>
          </a:xfrm>
          <a:prstGeom prst="rect">
            <a:avLst/>
          </a:prstGeom>
          <a:gradFill>
            <a:gsLst>
              <a:gs pos="0">
                <a:srgbClr val="3176EE"/>
              </a:gs>
              <a:gs pos="100000">
                <a:srgbClr val="113D8A"/>
              </a:gs>
            </a:gsLst>
            <a:path path="circle">
              <a:fillToRect l="50000" t="50000" r="50000" b="50000"/>
            </a:path>
            <a:tileRect/>
          </a:gra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никто, ничто,</a:t>
            </a:r>
            <a:endParaRPr sz="3600" b="1" i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ничей, никакой, нисколько,</a:t>
            </a:r>
            <a:endParaRPr sz="3600" b="1" i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 некого, нечего</a:t>
            </a:r>
            <a:endParaRPr sz="3600" b="1" i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174" name="Google Shape;174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5789125" y="926144"/>
            <a:ext cx="3420675" cy="4131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8"/>
          <p:cNvSpPr txBox="1"/>
          <p:nvPr/>
        </p:nvSpPr>
        <p:spPr>
          <a:xfrm>
            <a:off x="1195325" y="303175"/>
            <a:ext cx="6340500" cy="74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Неопределённые местоимения</a:t>
            </a:r>
            <a:endParaRPr sz="3000" b="1" u="sng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80" name="Google Shape;180;p28"/>
          <p:cNvSpPr txBox="1"/>
          <p:nvPr/>
        </p:nvSpPr>
        <p:spPr>
          <a:xfrm>
            <a:off x="1368725" y="1048075"/>
            <a:ext cx="5993700" cy="3131400"/>
          </a:xfrm>
          <a:prstGeom prst="rect">
            <a:avLst/>
          </a:prstGeom>
          <a:gradFill>
            <a:gsLst>
              <a:gs pos="0">
                <a:srgbClr val="3176EE"/>
              </a:gs>
              <a:gs pos="100000">
                <a:srgbClr val="113D8A"/>
              </a:gs>
            </a:gsLst>
            <a:path path="circle">
              <a:fillToRect l="50000" t="50000" r="50000" b="50000"/>
            </a:path>
            <a:tileRect/>
          </a:gradFill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600" b="1" i="1">
                <a:solidFill>
                  <a:srgbClr val="FCE5CD"/>
                </a:solidFill>
                <a:latin typeface="EB Garamond"/>
                <a:ea typeface="EB Garamond"/>
                <a:cs typeface="EB Garamond"/>
                <a:sym typeface="EB Garamond"/>
              </a:rPr>
              <a:t>не</a:t>
            </a: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кто, </a:t>
            </a:r>
            <a:r>
              <a:rPr lang="ru" sz="3600" b="1" i="1">
                <a:solidFill>
                  <a:srgbClr val="FCE5CD"/>
                </a:solidFill>
                <a:latin typeface="EB Garamond"/>
                <a:ea typeface="EB Garamond"/>
                <a:cs typeface="EB Garamond"/>
                <a:sym typeface="EB Garamond"/>
              </a:rPr>
              <a:t>не</a:t>
            </a: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что,</a:t>
            </a:r>
            <a:endParaRPr sz="3600" b="1" i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600" b="1" i="1">
                <a:solidFill>
                  <a:srgbClr val="FCE5CD"/>
                </a:solidFill>
                <a:latin typeface="EB Garamond"/>
                <a:ea typeface="EB Garamond"/>
                <a:cs typeface="EB Garamond"/>
                <a:sym typeface="EB Garamond"/>
              </a:rPr>
              <a:t>не</a:t>
            </a: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сколько, </a:t>
            </a:r>
            <a:r>
              <a:rPr lang="ru" sz="3600" b="1" i="1">
                <a:solidFill>
                  <a:srgbClr val="FCE5CD"/>
                </a:solidFill>
                <a:latin typeface="EB Garamond"/>
                <a:ea typeface="EB Garamond"/>
                <a:cs typeface="EB Garamond"/>
                <a:sym typeface="EB Garamond"/>
              </a:rPr>
              <a:t>не</a:t>
            </a: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который, </a:t>
            </a:r>
            <a:r>
              <a:rPr lang="ru" sz="3600" b="1" i="1">
                <a:solidFill>
                  <a:srgbClr val="FCE5CD"/>
                </a:solidFill>
                <a:latin typeface="EB Garamond"/>
                <a:ea typeface="EB Garamond"/>
                <a:cs typeface="EB Garamond"/>
                <a:sym typeface="EB Garamond"/>
              </a:rPr>
              <a:t>кое-</a:t>
            </a: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кто, </a:t>
            </a:r>
            <a:r>
              <a:rPr lang="ru" sz="3600" b="1" i="1">
                <a:solidFill>
                  <a:srgbClr val="FCE5CD"/>
                </a:solidFill>
                <a:latin typeface="EB Garamond"/>
                <a:ea typeface="EB Garamond"/>
                <a:cs typeface="EB Garamond"/>
                <a:sym typeface="EB Garamond"/>
              </a:rPr>
              <a:t>кое-</a:t>
            </a: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что,</a:t>
            </a:r>
            <a:endParaRPr sz="3600" b="1" i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какой</a:t>
            </a:r>
            <a:r>
              <a:rPr lang="ru" sz="3600" b="1" i="1">
                <a:solidFill>
                  <a:srgbClr val="FCE5CD"/>
                </a:solidFill>
                <a:latin typeface="EB Garamond"/>
                <a:ea typeface="EB Garamond"/>
                <a:cs typeface="EB Garamond"/>
                <a:sym typeface="EB Garamond"/>
              </a:rPr>
              <a:t>-то</a:t>
            </a: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, какой</a:t>
            </a:r>
            <a:r>
              <a:rPr lang="ru" sz="3600" b="1" i="1">
                <a:solidFill>
                  <a:srgbClr val="FCE5CD"/>
                </a:solidFill>
                <a:latin typeface="EB Garamond"/>
                <a:ea typeface="EB Garamond"/>
                <a:cs typeface="EB Garamond"/>
                <a:sym typeface="EB Garamond"/>
              </a:rPr>
              <a:t>-нибудь</a:t>
            </a: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, чей</a:t>
            </a:r>
            <a:r>
              <a:rPr lang="ru" sz="3600" b="1" i="1">
                <a:solidFill>
                  <a:srgbClr val="FCE5CD"/>
                </a:solidFill>
                <a:latin typeface="EB Garamond"/>
                <a:ea typeface="EB Garamond"/>
                <a:cs typeface="EB Garamond"/>
                <a:sym typeface="EB Garamond"/>
              </a:rPr>
              <a:t>-либо</a:t>
            </a: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, сколько</a:t>
            </a:r>
            <a:r>
              <a:rPr lang="ru" sz="3600" b="1" i="1">
                <a:solidFill>
                  <a:srgbClr val="FCE5CD"/>
                </a:solidFill>
                <a:latin typeface="EB Garamond"/>
                <a:ea typeface="EB Garamond"/>
                <a:cs typeface="EB Garamond"/>
                <a:sym typeface="EB Garamond"/>
              </a:rPr>
              <a:t>-нибудь</a:t>
            </a:r>
            <a:endParaRPr sz="3600" b="1" i="1">
              <a:solidFill>
                <a:srgbClr val="FCE5CD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181" name="Google Shape;181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5687725" y="1012244"/>
            <a:ext cx="3420675" cy="4131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9"/>
          <p:cNvSpPr txBox="1"/>
          <p:nvPr/>
        </p:nvSpPr>
        <p:spPr>
          <a:xfrm>
            <a:off x="1195325" y="303175"/>
            <a:ext cx="6340500" cy="74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</a:t>
            </a:r>
            <a:r>
              <a:rPr lang="ru" sz="3000" b="1" u="sng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Указательные</a:t>
            </a:r>
            <a:r>
              <a:rPr lang="ru" sz="30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местоимения</a:t>
            </a:r>
            <a:endParaRPr sz="3000" b="1" u="sng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87" name="Google Shape;187;p29"/>
          <p:cNvSpPr txBox="1"/>
          <p:nvPr/>
        </p:nvSpPr>
        <p:spPr>
          <a:xfrm>
            <a:off x="1575150" y="1048075"/>
            <a:ext cx="5993700" cy="3131400"/>
          </a:xfrm>
          <a:prstGeom prst="rect">
            <a:avLst/>
          </a:prstGeom>
          <a:gradFill>
            <a:gsLst>
              <a:gs pos="0">
                <a:srgbClr val="3176EE"/>
              </a:gs>
              <a:gs pos="100000">
                <a:srgbClr val="113D8A"/>
              </a:gs>
            </a:gsLst>
            <a:path path="circle">
              <a:fillToRect l="50000" t="50000" r="50000" b="50000"/>
            </a:path>
            <a:tileRect/>
          </a:gradFill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этот, тот, </a:t>
            </a:r>
            <a:endParaRPr sz="3600" b="1" i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такой, таков, </a:t>
            </a:r>
            <a:endParaRPr sz="3600" b="1" i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столько</a:t>
            </a:r>
            <a:endParaRPr sz="3600" b="1" i="1">
              <a:solidFill>
                <a:srgbClr val="FCE5CD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188" name="Google Shape;188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012244"/>
            <a:ext cx="3420675" cy="4131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0"/>
          <p:cNvSpPr txBox="1"/>
          <p:nvPr/>
        </p:nvSpPr>
        <p:spPr>
          <a:xfrm>
            <a:off x="1356725" y="313925"/>
            <a:ext cx="6340500" cy="74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 u="sng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 Определительные</a:t>
            </a:r>
            <a:r>
              <a:rPr lang="ru" sz="30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местоимения</a:t>
            </a:r>
            <a:endParaRPr sz="3000" b="1" u="sng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94" name="Google Shape;194;p30"/>
          <p:cNvSpPr txBox="1"/>
          <p:nvPr/>
        </p:nvSpPr>
        <p:spPr>
          <a:xfrm>
            <a:off x="1659250" y="1006050"/>
            <a:ext cx="5993700" cy="3131400"/>
          </a:xfrm>
          <a:prstGeom prst="rect">
            <a:avLst/>
          </a:prstGeom>
          <a:gradFill>
            <a:gsLst>
              <a:gs pos="0">
                <a:srgbClr val="3176EE"/>
              </a:gs>
              <a:gs pos="100000">
                <a:srgbClr val="113D8A"/>
              </a:gs>
            </a:gsLst>
            <a:path path="circle">
              <a:fillToRect l="50000" t="50000" r="50000" b="50000"/>
            </a:path>
            <a:tileRect/>
          </a:gradFill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любой, другой, всякий, каждый, иной, сам, самый, весь </a:t>
            </a:r>
            <a:endParaRPr sz="3600" b="1" i="1">
              <a:solidFill>
                <a:srgbClr val="FCE5CD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195" name="Google Shape;195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969194"/>
            <a:ext cx="3420675" cy="4131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31"/>
          <p:cNvSpPr txBox="1"/>
          <p:nvPr/>
        </p:nvSpPr>
        <p:spPr>
          <a:xfrm>
            <a:off x="1650300" y="702425"/>
            <a:ext cx="6119100" cy="12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pic>
        <p:nvPicPr>
          <p:cNvPr id="201" name="Google Shape;201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19025" y="127425"/>
            <a:ext cx="3519825" cy="4888650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31"/>
          <p:cNvSpPr txBox="1"/>
          <p:nvPr/>
        </p:nvSpPr>
        <p:spPr>
          <a:xfrm>
            <a:off x="2457300" y="1908425"/>
            <a:ext cx="5205600" cy="23589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4A86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>
                <a:solidFill>
                  <a:schemeClr val="accent5"/>
                </a:solidFill>
                <a:latin typeface="Impact"/>
                <a:ea typeface="Impact"/>
                <a:cs typeface="Impact"/>
                <a:sym typeface="Impact"/>
              </a:rPr>
              <a:t> </a:t>
            </a:r>
            <a:r>
              <a:rPr lang="ru" sz="3600" u="sng">
                <a:solidFill>
                  <a:schemeClr val="accent5"/>
                </a:solidFill>
                <a:latin typeface="Impact"/>
                <a:ea typeface="Impact"/>
                <a:cs typeface="Impact"/>
                <a:sym typeface="Impact"/>
              </a:rPr>
              <a:t> наречия</a:t>
            </a:r>
            <a:endParaRPr sz="3600" u="sng">
              <a:solidFill>
                <a:schemeClr val="accent5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>
                <a:solidFill>
                  <a:schemeClr val="accent5"/>
                </a:solidFill>
                <a:latin typeface="Impact"/>
                <a:ea typeface="Impact"/>
                <a:cs typeface="Impact"/>
                <a:sym typeface="Impact"/>
              </a:rPr>
              <a:t>называют или указывают на признак действия или другого признака</a:t>
            </a:r>
            <a:endParaRPr sz="3000">
              <a:solidFill>
                <a:schemeClr val="accent5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32"/>
          <p:cNvSpPr txBox="1"/>
          <p:nvPr/>
        </p:nvSpPr>
        <p:spPr>
          <a:xfrm>
            <a:off x="1195325" y="303175"/>
            <a:ext cx="6340500" cy="74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3000" b="1" u="sng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Наречия отвечают на вопросы</a:t>
            </a:r>
            <a:endParaRPr sz="3000" b="1" u="sng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208" name="Google Shape;208;p32"/>
          <p:cNvSpPr txBox="1"/>
          <p:nvPr/>
        </p:nvSpPr>
        <p:spPr>
          <a:xfrm>
            <a:off x="852250" y="1144925"/>
            <a:ext cx="7758300" cy="3497100"/>
          </a:xfrm>
          <a:prstGeom prst="rect">
            <a:avLst/>
          </a:prstGeom>
          <a:gradFill>
            <a:gsLst>
              <a:gs pos="0">
                <a:srgbClr val="3176EE"/>
              </a:gs>
              <a:gs pos="100000">
                <a:srgbClr val="113D8A"/>
              </a:gs>
            </a:gsLst>
            <a:path path="circle">
              <a:fillToRect l="50000" t="50000" r="50000" b="50000"/>
            </a:path>
            <a:tileRect/>
          </a:gradFill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 где? куда? откуда? когда? с каких пор?</a:t>
            </a:r>
            <a:endParaRPr sz="3600" i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 до каких пор? зачем? почему? как? </a:t>
            </a:r>
            <a:endParaRPr sz="3600" i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каким образом? в какой мере? </a:t>
            </a:r>
            <a:endParaRPr sz="3600" i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до какой степени?</a:t>
            </a:r>
            <a:endParaRPr sz="3600" i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с какой целью? </a:t>
            </a:r>
            <a:r>
              <a:rPr lang="ru" sz="3600" b="1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 </a:t>
            </a:r>
            <a:endParaRPr sz="3600" b="1" i="1">
              <a:solidFill>
                <a:srgbClr val="FCE5CD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209" name="Google Shape;209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1825"/>
            <a:ext cx="1606200" cy="2007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3"/>
          <p:cNvSpPr txBox="1"/>
          <p:nvPr/>
        </p:nvSpPr>
        <p:spPr>
          <a:xfrm>
            <a:off x="2661275" y="188050"/>
            <a:ext cx="4522800" cy="7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Местоимённые наречия</a:t>
            </a:r>
            <a:endParaRPr sz="3000" b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graphicFrame>
        <p:nvGraphicFramePr>
          <p:cNvPr id="215" name="Google Shape;215;p33"/>
          <p:cNvGraphicFramePr/>
          <p:nvPr/>
        </p:nvGraphicFramePr>
        <p:xfrm>
          <a:off x="420400" y="917775"/>
          <a:ext cx="8170200" cy="3600515"/>
        </p:xfrm>
        <a:graphic>
          <a:graphicData uri="http://schemas.openxmlformats.org/drawingml/2006/table">
            <a:tbl>
              <a:tblPr>
                <a:noFill/>
                <a:tableStyleId>{C9C7513F-7339-48D7-BFA5-CB1F369329FA}</a:tableStyleId>
              </a:tblPr>
              <a:tblGrid>
                <a:gridCol w="4971900"/>
                <a:gridCol w="3198300"/>
              </a:tblGrid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Наречия места </a:t>
                      </a:r>
                      <a:r>
                        <a:rPr lang="ru" sz="2400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(где?)</a:t>
                      </a:r>
                      <a:endParaRPr sz="2400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где, там, тут, здесь</a:t>
                      </a:r>
                      <a:endParaRPr sz="24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Наречия времени </a:t>
                      </a:r>
                      <a:r>
                        <a:rPr lang="ru" sz="2400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(когда?)</a:t>
                      </a:r>
                      <a:endParaRPr sz="2400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когда, тогда</a:t>
                      </a:r>
                      <a:endParaRPr sz="24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6042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Наречия образа действия </a:t>
                      </a:r>
                      <a:r>
                        <a:rPr lang="ru" sz="2400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(как?)</a:t>
                      </a:r>
                      <a:endParaRPr sz="2400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как, так</a:t>
                      </a:r>
                      <a:endParaRPr sz="24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8867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Наречия, указывающие на порядок мыслей </a:t>
                      </a:r>
                      <a:r>
                        <a:rPr lang="ru" sz="2400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(что за чем следует?)</a:t>
                      </a:r>
                      <a:endParaRPr sz="2400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прежде всего, потом, затем</a:t>
                      </a:r>
                      <a:endParaRPr sz="24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9846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Наречия, указывающие на следствие, итог или вывод </a:t>
                      </a:r>
                      <a:endParaRPr sz="2400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почему, поэтому, потому</a:t>
                      </a:r>
                      <a:endParaRPr sz="24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pic>
        <p:nvPicPr>
          <p:cNvPr id="216" name="Google Shape;216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3600" y="92950"/>
            <a:ext cx="743450" cy="123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34"/>
          <p:cNvSpPr txBox="1"/>
          <p:nvPr/>
        </p:nvSpPr>
        <p:spPr>
          <a:xfrm>
            <a:off x="476150" y="188050"/>
            <a:ext cx="8051100" cy="7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Наречия (в том числе </a:t>
            </a:r>
            <a:r>
              <a:rPr lang="ru" sz="3000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в роли вводных слов</a:t>
            </a:r>
            <a:r>
              <a:rPr lang="ru" sz="3000" b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)</a:t>
            </a:r>
            <a:endParaRPr sz="3000" b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graphicFrame>
        <p:nvGraphicFramePr>
          <p:cNvPr id="222" name="Google Shape;222;p34"/>
          <p:cNvGraphicFramePr/>
          <p:nvPr/>
        </p:nvGraphicFramePr>
        <p:xfrm>
          <a:off x="420400" y="917775"/>
          <a:ext cx="8170200" cy="4023270"/>
        </p:xfrm>
        <a:graphic>
          <a:graphicData uri="http://schemas.openxmlformats.org/drawingml/2006/table">
            <a:tbl>
              <a:tblPr>
                <a:noFill/>
                <a:tableStyleId>{C9C7513F-7339-48D7-BFA5-CB1F369329FA}</a:tableStyleId>
              </a:tblPr>
              <a:tblGrid>
                <a:gridCol w="3118950"/>
                <a:gridCol w="5051250"/>
              </a:tblGrid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Степень уверенности</a:t>
                      </a:r>
                      <a:endParaRPr sz="2400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безусловно, без сомнений, несомненно, бесспорно, конечно, разумеется;</a:t>
                      </a:r>
                      <a:endParaRPr sz="20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вероятно, видимо, возможно, должно быть, кажется, может быть, наверное, по-видимому, очевидно</a:t>
                      </a:r>
                      <a:endParaRPr sz="20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Порядок мысли, действия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во-первых, во-вторых, прежде всего, наконец; </a:t>
                      </a:r>
                      <a:r>
                        <a:rPr lang="ru" sz="2000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не вводные - </a:t>
                      </a:r>
                      <a:r>
                        <a:rPr lang="ru" sz="20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сначала, далее, потом</a:t>
                      </a:r>
                      <a:endParaRPr sz="20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Следствие, вывод, обобщение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значит, итак, в конце концов, так вот, следовательно, иными словами, иначе говоря, в общем, таким образом, вообще, словом, одним словом, другими словами</a:t>
                      </a:r>
                      <a:endParaRPr sz="20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pic>
        <p:nvPicPr>
          <p:cNvPr id="223" name="Google Shape;223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3600" y="92950"/>
            <a:ext cx="743450" cy="123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35"/>
          <p:cNvSpPr txBox="1"/>
          <p:nvPr/>
        </p:nvSpPr>
        <p:spPr>
          <a:xfrm>
            <a:off x="476150" y="188050"/>
            <a:ext cx="8051100" cy="7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Наречия (в том числе </a:t>
            </a:r>
            <a:r>
              <a:rPr lang="ru" sz="3000" i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в роли вводных слов</a:t>
            </a:r>
            <a:r>
              <a:rPr lang="ru" sz="3000" b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)</a:t>
            </a:r>
            <a:endParaRPr sz="3000" b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graphicFrame>
        <p:nvGraphicFramePr>
          <p:cNvPr id="229" name="Google Shape;229;p35"/>
          <p:cNvGraphicFramePr/>
          <p:nvPr/>
        </p:nvGraphicFramePr>
        <p:xfrm>
          <a:off x="420400" y="917775"/>
          <a:ext cx="8170200" cy="3291750"/>
        </p:xfrm>
        <a:graphic>
          <a:graphicData uri="http://schemas.openxmlformats.org/drawingml/2006/table">
            <a:tbl>
              <a:tblPr>
                <a:noFill/>
                <a:tableStyleId>{C9C7513F-7339-48D7-BFA5-CB1F369329FA}</a:tableStyleId>
              </a:tblPr>
              <a:tblGrid>
                <a:gridCol w="3570750"/>
                <a:gridCol w="4599450"/>
              </a:tblGrid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Дополнение к сказанному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в частности, например, к примеру, впрочем, между прочим, прежде всего, помимо этого, кроме того, сверх того, </a:t>
                      </a:r>
                      <a:r>
                        <a:rPr lang="ru" sz="20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неслучайно</a:t>
                      </a:r>
                      <a:endParaRPr sz="20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Обобщение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вообще, словом, одним словом, иными словами </a:t>
                      </a:r>
                      <a:endParaRPr sz="20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Противопоставление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напротив, наоборот, с одной стороны, с другой стороны, </a:t>
                      </a:r>
                      <a:r>
                        <a:rPr lang="ru" sz="20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тем не менее</a:t>
                      </a:r>
                      <a:endParaRPr sz="20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pic>
        <p:nvPicPr>
          <p:cNvPr id="230" name="Google Shape;230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3600" y="92950"/>
            <a:ext cx="743450" cy="123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36"/>
          <p:cNvSpPr txBox="1"/>
          <p:nvPr/>
        </p:nvSpPr>
        <p:spPr>
          <a:xfrm>
            <a:off x="1650300" y="702425"/>
            <a:ext cx="6119100" cy="12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pic>
        <p:nvPicPr>
          <p:cNvPr id="236" name="Google Shape;236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19025" y="127425"/>
            <a:ext cx="3519825" cy="4888650"/>
          </a:xfrm>
          <a:prstGeom prst="rect">
            <a:avLst/>
          </a:prstGeom>
          <a:noFill/>
          <a:ln>
            <a:noFill/>
          </a:ln>
        </p:spPr>
      </p:pic>
      <p:sp>
        <p:nvSpPr>
          <p:cNvPr id="237" name="Google Shape;237;p36"/>
          <p:cNvSpPr txBox="1"/>
          <p:nvPr/>
        </p:nvSpPr>
        <p:spPr>
          <a:xfrm>
            <a:off x="2457300" y="1908425"/>
            <a:ext cx="5205600" cy="23589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4A86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>
                <a:solidFill>
                  <a:schemeClr val="accent5"/>
                </a:solidFill>
                <a:latin typeface="Impact"/>
                <a:ea typeface="Impact"/>
                <a:cs typeface="Impact"/>
                <a:sym typeface="Impact"/>
              </a:rPr>
              <a:t> </a:t>
            </a:r>
            <a:r>
              <a:rPr lang="ru" sz="3600" i="1" u="sng">
                <a:solidFill>
                  <a:schemeClr val="accent5"/>
                </a:solidFill>
                <a:latin typeface="EB Garamond"/>
                <a:ea typeface="EB Garamond"/>
                <a:cs typeface="EB Garamond"/>
                <a:sym typeface="EB Garamond"/>
              </a:rPr>
              <a:t>союзы</a:t>
            </a:r>
            <a:endParaRPr sz="3600" i="1" u="sng">
              <a:solidFill>
                <a:schemeClr val="accent5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i="1">
                <a:solidFill>
                  <a:schemeClr val="accent5"/>
                </a:solidFill>
                <a:latin typeface="EB Garamond"/>
                <a:ea typeface="EB Garamond"/>
                <a:cs typeface="EB Garamond"/>
                <a:sym typeface="EB Garamond"/>
              </a:rPr>
              <a:t> соединяют однородные члены предложения или предложения в составе сложных</a:t>
            </a:r>
            <a:endParaRPr sz="3000" i="1">
              <a:solidFill>
                <a:schemeClr val="accent5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37"/>
          <p:cNvSpPr txBox="1"/>
          <p:nvPr/>
        </p:nvSpPr>
        <p:spPr>
          <a:xfrm>
            <a:off x="1650300" y="702425"/>
            <a:ext cx="6119100" cy="12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pic>
        <p:nvPicPr>
          <p:cNvPr id="243" name="Google Shape;243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67000" y="190500"/>
            <a:ext cx="3810000" cy="4762500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37"/>
          <p:cNvSpPr/>
          <p:nvPr/>
        </p:nvSpPr>
        <p:spPr>
          <a:xfrm>
            <a:off x="665975" y="3540200"/>
            <a:ext cx="7982649" cy="92061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19050" cap="flat" cmpd="sng">
                  <a:solidFill>
                    <a:srgbClr val="0000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FF9900"/>
                </a:solidFill>
                <a:latin typeface="EB Garamond"/>
              </a:rPr>
              <a:t>ни на какие вопросы не отвечают</a:t>
            </a:r>
          </a:p>
        </p:txBody>
      </p:sp>
      <p:sp>
        <p:nvSpPr>
          <p:cNvPr id="245" name="Google Shape;245;p37"/>
          <p:cNvSpPr/>
          <p:nvPr/>
        </p:nvSpPr>
        <p:spPr>
          <a:xfrm>
            <a:off x="1805139" y="365875"/>
            <a:ext cx="5533721" cy="965027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FFFF00"/>
                  </a:solidFill>
                  <a:prstDash val="solid"/>
                  <a:round/>
                  <a:headEnd type="none" w="sm" len="sm"/>
                  <a:tailEnd type="none" w="sm" len="sm"/>
                </a:ln>
                <a:noFill/>
                <a:latin typeface="EB Garamond"/>
              </a:rPr>
              <a:t>союзы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8"/>
          <p:cNvSpPr txBox="1"/>
          <p:nvPr/>
        </p:nvSpPr>
        <p:spPr>
          <a:xfrm>
            <a:off x="476150" y="188050"/>
            <a:ext cx="8051100" cy="7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 Сочинительные союзы</a:t>
            </a:r>
            <a:endParaRPr sz="3000" b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graphicFrame>
        <p:nvGraphicFramePr>
          <p:cNvPr id="251" name="Google Shape;251;p38"/>
          <p:cNvGraphicFramePr/>
          <p:nvPr/>
        </p:nvGraphicFramePr>
        <p:xfrm>
          <a:off x="420400" y="917775"/>
          <a:ext cx="8170200" cy="3230730"/>
        </p:xfrm>
        <a:graphic>
          <a:graphicData uri="http://schemas.openxmlformats.org/drawingml/2006/table">
            <a:tbl>
              <a:tblPr>
                <a:noFill/>
                <a:tableStyleId>{C9C7513F-7339-48D7-BFA5-CB1F369329FA}</a:tableStyleId>
              </a:tblPr>
              <a:tblGrid>
                <a:gridCol w="3570750"/>
                <a:gridCol w="4599450"/>
              </a:tblGrid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Соединительные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и; да (=и); ни…, ни…; как…, так и… </a:t>
                      </a:r>
                      <a:endParaRPr sz="20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Присоединительные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да и; тоже, а также; притом; причём</a:t>
                      </a:r>
                      <a:endParaRPr sz="20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Противительные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а; но; да (=но); однако; зато; же</a:t>
                      </a:r>
                      <a:endParaRPr sz="20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Разделительные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или; либо; то…, то…; не то…, не то…; то ли…, то ли…;</a:t>
                      </a:r>
                      <a:endParaRPr sz="20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Пояснительные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то есть; а именно; или</a:t>
                      </a:r>
                      <a:endParaRPr sz="20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pic>
        <p:nvPicPr>
          <p:cNvPr id="252" name="Google Shape;252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3600" y="92950"/>
            <a:ext cx="743450" cy="123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9"/>
          <p:cNvSpPr txBox="1"/>
          <p:nvPr/>
        </p:nvSpPr>
        <p:spPr>
          <a:xfrm>
            <a:off x="476150" y="188050"/>
            <a:ext cx="8051100" cy="7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  Подчинительные союзы</a:t>
            </a:r>
            <a:endParaRPr sz="3000" b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graphicFrame>
        <p:nvGraphicFramePr>
          <p:cNvPr id="258" name="Google Shape;258;p39"/>
          <p:cNvGraphicFramePr/>
          <p:nvPr/>
        </p:nvGraphicFramePr>
        <p:xfrm>
          <a:off x="420400" y="917775"/>
          <a:ext cx="8170200" cy="3230760"/>
        </p:xfrm>
        <a:graphic>
          <a:graphicData uri="http://schemas.openxmlformats.org/drawingml/2006/table">
            <a:tbl>
              <a:tblPr>
                <a:noFill/>
                <a:tableStyleId>{C9C7513F-7339-48D7-BFA5-CB1F369329FA}</a:tableStyleId>
              </a:tblPr>
              <a:tblGrid>
                <a:gridCol w="3570750"/>
                <a:gridCol w="4599450"/>
              </a:tblGrid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 dirty="0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Изъяснительные</a:t>
                      </a:r>
                      <a:endParaRPr sz="2400" b="1" dirty="0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что, чтобы, как</a:t>
                      </a:r>
                      <a:endParaRPr sz="20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 Причинные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 потому что, оттого что, так как, благодаря тому что, ввиду того что, вследствие того что, поскольку, ибо </a:t>
                      </a:r>
                      <a:endParaRPr sz="20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 Целевые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чтобы, чтоб, для того чтобы, с тем чтобы, затем чтобы, дабы</a:t>
                      </a:r>
                      <a:endParaRPr sz="20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 dirty="0" smtClean="0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Временные</a:t>
                      </a:r>
                      <a:endParaRPr sz="2400" b="1" dirty="0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когда, лишь, лишь только, пока, едва, до тех пор пока, прежде чем</a:t>
                      </a:r>
                      <a:endParaRPr sz="20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pic>
        <p:nvPicPr>
          <p:cNvPr id="259" name="Google Shape;259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3600" y="92950"/>
            <a:ext cx="743450" cy="123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40"/>
          <p:cNvSpPr txBox="1"/>
          <p:nvPr/>
        </p:nvSpPr>
        <p:spPr>
          <a:xfrm>
            <a:off x="479950" y="326700"/>
            <a:ext cx="8051100" cy="7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  Подчинительные союзы</a:t>
            </a:r>
            <a:endParaRPr sz="3000" b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graphicFrame>
        <p:nvGraphicFramePr>
          <p:cNvPr id="265" name="Google Shape;265;p40"/>
          <p:cNvGraphicFramePr/>
          <p:nvPr/>
        </p:nvGraphicFramePr>
        <p:xfrm>
          <a:off x="420400" y="1210425"/>
          <a:ext cx="8170200" cy="2925960"/>
        </p:xfrm>
        <a:graphic>
          <a:graphicData uri="http://schemas.openxmlformats.org/drawingml/2006/table">
            <a:tbl>
              <a:tblPr>
                <a:noFill/>
                <a:tableStyleId>{C9C7513F-7339-48D7-BFA5-CB1F369329FA}</a:tableStyleId>
              </a:tblPr>
              <a:tblGrid>
                <a:gridCol w="3570750"/>
                <a:gridCol w="4599450"/>
              </a:tblGrid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Условные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 если; если бы; если…, то…; раз; ли; как скоро; кабы </a:t>
                      </a:r>
                      <a:endParaRPr sz="20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Сравнительные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  как, будто, как будто, словно, точно, подобно тому как</a:t>
                      </a:r>
                      <a:endParaRPr sz="20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Уступительные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 несмотря на то что, хотя, как ни, пускай, пусть</a:t>
                      </a:r>
                      <a:endParaRPr sz="20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Следствия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так что</a:t>
                      </a:r>
                      <a:endParaRPr sz="20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pic>
        <p:nvPicPr>
          <p:cNvPr id="266" name="Google Shape;266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3600" y="92950"/>
            <a:ext cx="743450" cy="123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41"/>
          <p:cNvSpPr txBox="1"/>
          <p:nvPr/>
        </p:nvSpPr>
        <p:spPr>
          <a:xfrm>
            <a:off x="1650300" y="702425"/>
            <a:ext cx="6119100" cy="12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pic>
        <p:nvPicPr>
          <p:cNvPr id="272" name="Google Shape;272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19025" y="127425"/>
            <a:ext cx="3519825" cy="4888650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41"/>
          <p:cNvSpPr txBox="1"/>
          <p:nvPr/>
        </p:nvSpPr>
        <p:spPr>
          <a:xfrm>
            <a:off x="2457300" y="1908425"/>
            <a:ext cx="5205600" cy="23589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4A86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>
                <a:solidFill>
                  <a:schemeClr val="accent5"/>
                </a:solidFill>
                <a:latin typeface="Impact"/>
                <a:ea typeface="Impact"/>
                <a:cs typeface="Impact"/>
                <a:sym typeface="Impact"/>
              </a:rPr>
              <a:t> </a:t>
            </a:r>
            <a:r>
              <a:rPr lang="ru" sz="3600" i="1" u="sng">
                <a:solidFill>
                  <a:schemeClr val="accent5"/>
                </a:solidFill>
                <a:latin typeface="EB Garamond"/>
                <a:ea typeface="EB Garamond"/>
                <a:cs typeface="EB Garamond"/>
                <a:sym typeface="EB Garamond"/>
              </a:rPr>
              <a:t> частицы</a:t>
            </a:r>
            <a:endParaRPr sz="3600" i="1" u="sng">
              <a:solidFill>
                <a:schemeClr val="accent5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i="1">
                <a:solidFill>
                  <a:schemeClr val="accent5"/>
                </a:solidFill>
                <a:latin typeface="EB Garamond"/>
                <a:ea typeface="EB Garamond"/>
                <a:cs typeface="EB Garamond"/>
                <a:sym typeface="EB Garamond"/>
              </a:rPr>
              <a:t>привносят оттенок значения</a:t>
            </a:r>
            <a:endParaRPr sz="3600" i="1">
              <a:solidFill>
                <a:schemeClr val="accent5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42"/>
          <p:cNvSpPr txBox="1"/>
          <p:nvPr/>
        </p:nvSpPr>
        <p:spPr>
          <a:xfrm>
            <a:off x="479950" y="326700"/>
            <a:ext cx="8051100" cy="7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 Частицы</a:t>
            </a:r>
            <a:endParaRPr sz="3000" b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graphicFrame>
        <p:nvGraphicFramePr>
          <p:cNvPr id="279" name="Google Shape;279;p42"/>
          <p:cNvGraphicFramePr/>
          <p:nvPr/>
        </p:nvGraphicFramePr>
        <p:xfrm>
          <a:off x="420400" y="1210425"/>
          <a:ext cx="8170200" cy="3291660"/>
        </p:xfrm>
        <a:graphic>
          <a:graphicData uri="http://schemas.openxmlformats.org/drawingml/2006/table">
            <a:tbl>
              <a:tblPr>
                <a:noFill/>
                <a:tableStyleId>{C9C7513F-7339-48D7-BFA5-CB1F369329FA}</a:tableStyleId>
              </a:tblPr>
              <a:tblGrid>
                <a:gridCol w="3570750"/>
                <a:gridCol w="4599450"/>
              </a:tblGrid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Указательные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  вот, вот и, вон, это</a:t>
                      </a:r>
                      <a:endParaRPr sz="20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Уточняющие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  именно, как раз, почти</a:t>
                      </a:r>
                      <a:endParaRPr sz="20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Усилительные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  даже, ведь, же, уж, уже, и, всё-таки</a:t>
                      </a:r>
                      <a:endParaRPr sz="20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Уступительные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 хоть, хоть бы</a:t>
                      </a:r>
                      <a:endParaRPr sz="20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Утвердительные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да, точно, так</a:t>
                      </a:r>
                      <a:endParaRPr sz="20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Сравнительные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как, будто, как будто, точно, словно</a:t>
                      </a:r>
                      <a:endParaRPr sz="20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pic>
        <p:nvPicPr>
          <p:cNvPr id="280" name="Google Shape;280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3600" y="92950"/>
            <a:ext cx="743450" cy="123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43"/>
          <p:cNvSpPr txBox="1"/>
          <p:nvPr/>
        </p:nvSpPr>
        <p:spPr>
          <a:xfrm>
            <a:off x="479950" y="326700"/>
            <a:ext cx="8051100" cy="7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 Частицы</a:t>
            </a:r>
            <a:endParaRPr sz="3000" b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graphicFrame>
        <p:nvGraphicFramePr>
          <p:cNvPr id="286" name="Google Shape;286;p43"/>
          <p:cNvGraphicFramePr/>
          <p:nvPr/>
        </p:nvGraphicFramePr>
        <p:xfrm>
          <a:off x="235050" y="1025075"/>
          <a:ext cx="8170200" cy="3718410"/>
        </p:xfrm>
        <a:graphic>
          <a:graphicData uri="http://schemas.openxmlformats.org/drawingml/2006/table">
            <a:tbl>
              <a:tblPr>
                <a:noFill/>
                <a:tableStyleId>{C9C7513F-7339-48D7-BFA5-CB1F369329FA}</a:tableStyleId>
              </a:tblPr>
              <a:tblGrid>
                <a:gridCol w="3570750"/>
                <a:gridCol w="4599450"/>
              </a:tblGrid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Выделительно-ограничительные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 только, лишь, лишь только, всего, просто, исключительно, единственно, </a:t>
                      </a:r>
                      <a:endParaRPr sz="20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Вопросительные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разве, неужели, ли, ль</a:t>
                      </a:r>
                      <a:endParaRPr sz="20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Восклицательные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что за, как, какой, просто, ну и, прямо</a:t>
                      </a:r>
                      <a:endParaRPr sz="20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Выражающие сомнение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вряд ли, едва ли</a:t>
                      </a:r>
                      <a:endParaRPr sz="20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Выражающие ссылку на чужие слова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мол, дескать, -де</a:t>
                      </a:r>
                      <a:endParaRPr sz="20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pic>
        <p:nvPicPr>
          <p:cNvPr id="287" name="Google Shape;287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3600" y="92950"/>
            <a:ext cx="743450" cy="123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44"/>
          <p:cNvSpPr txBox="1"/>
          <p:nvPr/>
        </p:nvSpPr>
        <p:spPr>
          <a:xfrm>
            <a:off x="1676900" y="675825"/>
            <a:ext cx="6119100" cy="12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pic>
        <p:nvPicPr>
          <p:cNvPr id="293" name="Google Shape;293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725" y="65350"/>
            <a:ext cx="3519825" cy="4888650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44"/>
          <p:cNvSpPr txBox="1"/>
          <p:nvPr/>
        </p:nvSpPr>
        <p:spPr>
          <a:xfrm>
            <a:off x="1472925" y="1846350"/>
            <a:ext cx="7068000" cy="29709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4A86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>
                <a:solidFill>
                  <a:schemeClr val="accent5"/>
                </a:solidFill>
                <a:latin typeface="Impact"/>
                <a:ea typeface="Impact"/>
                <a:cs typeface="Impact"/>
                <a:sym typeface="Impact"/>
              </a:rPr>
              <a:t> </a:t>
            </a:r>
            <a:r>
              <a:rPr lang="ru" sz="3600" i="1" u="sng">
                <a:solidFill>
                  <a:schemeClr val="accent5"/>
                </a:solidFill>
                <a:latin typeface="EB Garamond"/>
                <a:ea typeface="EB Garamond"/>
                <a:cs typeface="EB Garamond"/>
                <a:sym typeface="EB Garamond"/>
              </a:rPr>
              <a:t> предлоги</a:t>
            </a:r>
            <a:endParaRPr sz="3600" i="1" u="sng">
              <a:solidFill>
                <a:schemeClr val="accent5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i="1">
                <a:solidFill>
                  <a:schemeClr val="accent5"/>
                </a:solidFill>
                <a:latin typeface="EB Garamond"/>
                <a:ea typeface="EB Garamond"/>
                <a:cs typeface="EB Garamond"/>
                <a:sym typeface="EB Garamond"/>
              </a:rPr>
              <a:t>  выражают отношения между словами; служат </a:t>
            </a:r>
            <a:r>
              <a:rPr lang="ru" sz="3000" b="1" i="1">
                <a:solidFill>
                  <a:schemeClr val="accent5"/>
                </a:solidFill>
                <a:latin typeface="EB Garamond"/>
                <a:ea typeface="EB Garamond"/>
                <a:cs typeface="EB Garamond"/>
                <a:sym typeface="EB Garamond"/>
              </a:rPr>
              <a:t>для связи существительного, местоимения и числительного </a:t>
            </a:r>
            <a:r>
              <a:rPr lang="ru" sz="3000" i="1">
                <a:solidFill>
                  <a:schemeClr val="accent5"/>
                </a:solidFill>
                <a:latin typeface="EB Garamond"/>
                <a:ea typeface="EB Garamond"/>
                <a:cs typeface="EB Garamond"/>
                <a:sym typeface="EB Garamond"/>
              </a:rPr>
              <a:t>с другими словами в словосочетании</a:t>
            </a:r>
            <a:endParaRPr sz="3000" i="1">
              <a:solidFill>
                <a:schemeClr val="accent5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45"/>
          <p:cNvSpPr txBox="1"/>
          <p:nvPr/>
        </p:nvSpPr>
        <p:spPr>
          <a:xfrm>
            <a:off x="479950" y="326700"/>
            <a:ext cx="8051100" cy="7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  Предлоги</a:t>
            </a:r>
            <a:endParaRPr sz="3000" b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graphicFrame>
        <p:nvGraphicFramePr>
          <p:cNvPr id="300" name="Google Shape;300;p45"/>
          <p:cNvGraphicFramePr/>
          <p:nvPr/>
        </p:nvGraphicFramePr>
        <p:xfrm>
          <a:off x="554300" y="1060525"/>
          <a:ext cx="7753425" cy="2651700"/>
        </p:xfrm>
        <a:graphic>
          <a:graphicData uri="http://schemas.openxmlformats.org/drawingml/2006/table">
            <a:tbl>
              <a:tblPr>
                <a:noFill/>
                <a:tableStyleId>{C9C7513F-7339-48D7-BFA5-CB1F369329FA}</a:tableStyleId>
              </a:tblPr>
              <a:tblGrid>
                <a:gridCol w="3565975"/>
                <a:gridCol w="4187450"/>
              </a:tblGrid>
              <a:tr h="4782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30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непроизводные</a:t>
                      </a:r>
                      <a:endParaRPr sz="30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30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  производные</a:t>
                      </a:r>
                      <a:endParaRPr sz="30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18256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</a:t>
                      </a:r>
                      <a:r>
                        <a:rPr lang="ru" sz="24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без, в до, для, за, из, из-за, к, на, над, о, от, по, под, перед, при, про, с, у, через</a:t>
                      </a:r>
                      <a:endParaRPr sz="24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 </a:t>
                      </a:r>
                      <a:r>
                        <a:rPr lang="ru" sz="24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в течение, в продолжение, вследствие, по мере, насчёт, за счёт, возле, вокруг, после, позади, спустя, благодаря, включая, несмотря на</a:t>
                      </a:r>
                      <a:endParaRPr sz="24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pic>
        <p:nvPicPr>
          <p:cNvPr id="301" name="Google Shape;301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5275" y="326700"/>
            <a:ext cx="993550" cy="1655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6"/>
          <p:cNvSpPr txBox="1"/>
          <p:nvPr/>
        </p:nvSpPr>
        <p:spPr>
          <a:xfrm>
            <a:off x="479950" y="326700"/>
            <a:ext cx="8051100" cy="7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   Роль предлогов в тексте</a:t>
            </a:r>
            <a:endParaRPr sz="3000" b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graphicFrame>
        <p:nvGraphicFramePr>
          <p:cNvPr id="307" name="Google Shape;307;p46"/>
          <p:cNvGraphicFramePr/>
          <p:nvPr/>
        </p:nvGraphicFramePr>
        <p:xfrm>
          <a:off x="360850" y="1264500"/>
          <a:ext cx="8170200" cy="2743110"/>
        </p:xfrm>
        <a:graphic>
          <a:graphicData uri="http://schemas.openxmlformats.org/drawingml/2006/table">
            <a:tbl>
              <a:tblPr>
                <a:noFill/>
                <a:tableStyleId>{C9C7513F-7339-48D7-BFA5-CB1F369329FA}</a:tableStyleId>
              </a:tblPr>
              <a:tblGrid>
                <a:gridCol w="3334600"/>
                <a:gridCol w="4835600"/>
              </a:tblGrid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Противопоставление, противоречие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  вопреки (чему), в отличие от (чего)</a:t>
                      </a:r>
                      <a:endParaRPr sz="24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Следствие, взаимосвязь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в связи с (чем)</a:t>
                      </a:r>
                      <a:endParaRPr sz="24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Время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в течение, в продолжение, </a:t>
                      </a:r>
                      <a:endParaRPr sz="24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на протяжении</a:t>
                      </a:r>
                      <a:endParaRPr sz="24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pic>
        <p:nvPicPr>
          <p:cNvPr id="308" name="Google Shape;308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3600" y="92950"/>
            <a:ext cx="743450" cy="123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47"/>
          <p:cNvSpPr txBox="1"/>
          <p:nvPr/>
        </p:nvSpPr>
        <p:spPr>
          <a:xfrm>
            <a:off x="479950" y="326700"/>
            <a:ext cx="8051100" cy="7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   Роль предлогов в тексте</a:t>
            </a:r>
            <a:endParaRPr sz="3000" b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graphicFrame>
        <p:nvGraphicFramePr>
          <p:cNvPr id="314" name="Google Shape;314;p47"/>
          <p:cNvGraphicFramePr/>
          <p:nvPr/>
        </p:nvGraphicFramePr>
        <p:xfrm>
          <a:off x="314875" y="1060525"/>
          <a:ext cx="8170200" cy="2925960"/>
        </p:xfrm>
        <a:graphic>
          <a:graphicData uri="http://schemas.openxmlformats.org/drawingml/2006/table">
            <a:tbl>
              <a:tblPr>
                <a:noFill/>
                <a:tableStyleId>{C9C7513F-7339-48D7-BFA5-CB1F369329FA}</a:tableStyleId>
              </a:tblPr>
              <a:tblGrid>
                <a:gridCol w="4035175"/>
                <a:gridCol w="4135025"/>
              </a:tblGrid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Причина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из-за, благодаря, вследствие, ввиду</a:t>
                      </a:r>
                      <a:endParaRPr sz="24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Цель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для, с целью (чего)</a:t>
                      </a:r>
                      <a:endParaRPr sz="24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Сравнение и сопоставление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типа, наподобие</a:t>
                      </a:r>
                      <a:endParaRPr sz="24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78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Нахождение в пространстве; связь предметов и явлений</a:t>
                      </a:r>
                      <a:endParaRPr sz="24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4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между</a:t>
                      </a:r>
                      <a:endParaRPr sz="24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3176EE"/>
                        </a:gs>
                        <a:gs pos="100000">
                          <a:srgbClr val="113D8A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pic>
        <p:nvPicPr>
          <p:cNvPr id="315" name="Google Shape;315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3600" y="92950"/>
            <a:ext cx="743450" cy="123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48"/>
          <p:cNvSpPr txBox="1"/>
          <p:nvPr/>
        </p:nvSpPr>
        <p:spPr>
          <a:xfrm>
            <a:off x="1650300" y="702425"/>
            <a:ext cx="6119100" cy="12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graphicFrame>
        <p:nvGraphicFramePr>
          <p:cNvPr id="321" name="Google Shape;321;p48"/>
          <p:cNvGraphicFramePr/>
          <p:nvPr/>
        </p:nvGraphicFramePr>
        <p:xfrm>
          <a:off x="554350" y="379800"/>
          <a:ext cx="8035300" cy="4907250"/>
        </p:xfrm>
        <a:graphic>
          <a:graphicData uri="http://schemas.openxmlformats.org/drawingml/2006/table">
            <a:tbl>
              <a:tblPr>
                <a:noFill/>
                <a:tableStyleId>{C9C7513F-7339-48D7-BFA5-CB1F369329FA}</a:tableStyleId>
              </a:tblPr>
              <a:tblGrid>
                <a:gridCol w="4017650"/>
                <a:gridCol w="4017650"/>
              </a:tblGrid>
              <a:tr h="43193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300" b="1" u="sng">
                          <a:solidFill>
                            <a:srgbClr val="FFF2CC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Самостоятельная часть речи</a:t>
                      </a:r>
                      <a:endParaRPr sz="2300" b="1" u="sng">
                        <a:solidFill>
                          <a:srgbClr val="FFF2CC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  <a:p>
                      <a:pPr marL="0" lvl="0" indent="0" algn="ctr" rtl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3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Я знаю, </a:t>
                      </a:r>
                      <a:r>
                        <a:rPr lang="ru" sz="2300" b="1" i="1" u="sng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что</a:t>
                      </a:r>
                      <a:r>
                        <a:rPr lang="ru" sz="23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он сказал. </a:t>
                      </a:r>
                      <a:endParaRPr sz="23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  <a:p>
                      <a:pPr marL="0" lvl="0" indent="0" algn="ctr" rtl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3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(</a:t>
                      </a:r>
                      <a:r>
                        <a:rPr lang="ru" sz="2300" b="1" i="1" u="sng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ЧТО</a:t>
                      </a:r>
                      <a:r>
                        <a:rPr lang="ru" sz="23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он сказал?)</a:t>
                      </a:r>
                      <a:endParaRPr sz="23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  <a:p>
                      <a:pPr marL="0" lvl="0" indent="0" algn="ctr" rtl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300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Он сказал </a:t>
                      </a:r>
                      <a:r>
                        <a:rPr lang="ru" sz="2300" i="1" u="sng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слово (предложение</a:t>
                      </a:r>
                      <a:r>
                        <a:rPr lang="ru" sz="2300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).</a:t>
                      </a:r>
                      <a:endParaRPr sz="2300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i="1" u="sng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Нельзя опустить</a:t>
                      </a:r>
                      <a:r>
                        <a:rPr lang="ru" sz="2000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без ущерба смыслу.</a:t>
                      </a:r>
                      <a:endParaRPr sz="2000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i="1" u="sng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Можно</a:t>
                      </a:r>
                      <a:r>
                        <a:rPr lang="ru" sz="2000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заменить самостоятельной частью речи. </a:t>
                      </a:r>
                      <a:endParaRPr sz="2000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i="1" u="sng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Является</a:t>
                      </a:r>
                      <a:r>
                        <a:rPr lang="ru" sz="2000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членом предложения.</a:t>
                      </a:r>
                      <a:endParaRPr sz="2000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  <a:p>
                      <a:pPr marL="0" lvl="0" indent="0" algn="ctr" rtl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300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2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300" b="1" u="sng">
                          <a:solidFill>
                            <a:srgbClr val="FFF2CC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Служебная часть речи</a:t>
                      </a:r>
                      <a:endParaRPr sz="2300" b="1" u="sng">
                        <a:solidFill>
                          <a:srgbClr val="FFF2CC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  <a:p>
                      <a:pPr marL="0" lvl="0" indent="0" algn="ctr" rtl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3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Я знаю, что он пришёл.</a:t>
                      </a:r>
                      <a:endParaRPr sz="23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  <a:p>
                      <a:pPr marL="0" lvl="0" indent="0" algn="ctr" rtl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300" b="1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ЧТО он пришёл?</a:t>
                      </a:r>
                      <a:endParaRPr sz="2300" b="1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  <a:p>
                      <a:pPr marL="0" lvl="0" indent="0" algn="ctr" rtl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300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(Он пришёл.)</a:t>
                      </a:r>
                      <a:endParaRPr sz="2300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ru" sz="2000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</a:t>
                      </a:r>
                      <a:r>
                        <a:rPr lang="ru" sz="2000" i="1" u="sng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Можно опустить</a:t>
                      </a:r>
                      <a:r>
                        <a:rPr lang="ru" sz="2000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без ущерба смыслу.</a:t>
                      </a:r>
                      <a:endParaRPr sz="2000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2000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</a:t>
                      </a:r>
                      <a:r>
                        <a:rPr lang="ru" sz="2000" i="1" u="sng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Нельзя</a:t>
                      </a:r>
                      <a:r>
                        <a:rPr lang="ru" sz="2000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 заменить самостоятельной частью речи. </a:t>
                      </a:r>
                      <a:endParaRPr sz="2000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ru" sz="2000" i="1" u="sng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НЕ является </a:t>
                      </a:r>
                      <a:r>
                        <a:rPr lang="ru" sz="2000" i="1">
                          <a:solidFill>
                            <a:schemeClr val="lt1"/>
                          </a:solidFill>
                          <a:latin typeface="EB Garamond"/>
                          <a:ea typeface="EB Garamond"/>
                          <a:cs typeface="EB Garamond"/>
                          <a:sym typeface="EB Garamond"/>
                        </a:rPr>
                        <a:t>членом предложения.</a:t>
                      </a:r>
                      <a:endParaRPr sz="2000" i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  <a:p>
                      <a:pPr marL="0" lvl="0" indent="0" algn="ctr" rtl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300" b="1">
                        <a:solidFill>
                          <a:schemeClr val="lt1"/>
                        </a:solidFill>
                        <a:latin typeface="EB Garamond"/>
                        <a:ea typeface="EB Garamond"/>
                        <a:cs typeface="EB Garamond"/>
                        <a:sym typeface="EB Garamond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FFF2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</a:tbl>
          </a:graphicData>
        </a:graphic>
      </p:graphicFrame>
      <p:cxnSp>
        <p:nvCxnSpPr>
          <p:cNvPr id="322" name="Google Shape;322;p48"/>
          <p:cNvCxnSpPr/>
          <p:nvPr/>
        </p:nvCxnSpPr>
        <p:spPr>
          <a:xfrm>
            <a:off x="5464335" y="2068785"/>
            <a:ext cx="634800" cy="4197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23" name="Google Shape;323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2025" y="900700"/>
            <a:ext cx="1102600" cy="1837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49"/>
          <p:cNvSpPr txBox="1"/>
          <p:nvPr/>
        </p:nvSpPr>
        <p:spPr>
          <a:xfrm>
            <a:off x="1650300" y="702425"/>
            <a:ext cx="6119100" cy="12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329" name="Google Shape;329;p49"/>
          <p:cNvSpPr/>
          <p:nvPr/>
        </p:nvSpPr>
        <p:spPr>
          <a:xfrm>
            <a:off x="898809" y="423225"/>
            <a:ext cx="7346384" cy="127694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FFFF00"/>
                </a:solidFill>
                <a:latin typeface="EB Garamond"/>
              </a:rPr>
              <a:t>Форма слова</a:t>
            </a:r>
          </a:p>
        </p:txBody>
      </p:sp>
      <p:pic>
        <p:nvPicPr>
          <p:cNvPr id="330" name="Google Shape;330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6075" y="2207616"/>
            <a:ext cx="2833699" cy="2266959"/>
          </a:xfrm>
          <a:prstGeom prst="rect">
            <a:avLst/>
          </a:prstGeom>
          <a:solidFill>
            <a:srgbClr val="FFFF00"/>
          </a:solidFill>
          <a:ln>
            <a:noFill/>
          </a:ln>
        </p:spPr>
      </p:pic>
      <p:sp>
        <p:nvSpPr>
          <p:cNvPr id="331" name="Google Shape;331;p49"/>
          <p:cNvSpPr/>
          <p:nvPr/>
        </p:nvSpPr>
        <p:spPr>
          <a:xfrm>
            <a:off x="1564875" y="3221150"/>
            <a:ext cx="1450175" cy="7107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accent5"/>
                </a:solidFill>
                <a:latin typeface="EB Garamond"/>
              </a:rPr>
              <a:t>=</a:t>
            </a:r>
          </a:p>
        </p:txBody>
      </p:sp>
      <p:sp>
        <p:nvSpPr>
          <p:cNvPr id="332" name="Google Shape;332;p49"/>
          <p:cNvSpPr/>
          <p:nvPr/>
        </p:nvSpPr>
        <p:spPr>
          <a:xfrm>
            <a:off x="3434750" y="3092000"/>
            <a:ext cx="5431202" cy="79290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FFFF00"/>
                </a:solidFill>
                <a:latin typeface="EB Garamond"/>
              </a:rPr>
              <a:t>изменение слова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50"/>
          <p:cNvSpPr txBox="1"/>
          <p:nvPr/>
        </p:nvSpPr>
        <p:spPr>
          <a:xfrm>
            <a:off x="1650300" y="702425"/>
            <a:ext cx="6119100" cy="12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338" name="Google Shape;338;p50"/>
          <p:cNvSpPr/>
          <p:nvPr/>
        </p:nvSpPr>
        <p:spPr>
          <a:xfrm>
            <a:off x="898809" y="423225"/>
            <a:ext cx="7346384" cy="127694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FFFF00"/>
                </a:solidFill>
                <a:latin typeface="EB Garamond"/>
              </a:rPr>
              <a:t>Форма слова</a:t>
            </a:r>
          </a:p>
        </p:txBody>
      </p:sp>
      <p:pic>
        <p:nvPicPr>
          <p:cNvPr id="339" name="Google Shape;339;p50"/>
          <p:cNvPicPr preferRelativeResize="0"/>
          <p:nvPr/>
        </p:nvPicPr>
        <p:blipFill rotWithShape="1">
          <a:blip r:embed="rId3">
            <a:alphaModFix/>
          </a:blip>
          <a:srcRect b="13971"/>
          <a:stretch/>
        </p:blipFill>
        <p:spPr>
          <a:xfrm>
            <a:off x="389125" y="1863299"/>
            <a:ext cx="2833700" cy="1950200"/>
          </a:xfrm>
          <a:prstGeom prst="rect">
            <a:avLst/>
          </a:prstGeom>
          <a:solidFill>
            <a:srgbClr val="FFFF00"/>
          </a:solidFill>
          <a:ln>
            <a:noFill/>
          </a:ln>
        </p:spPr>
      </p:pic>
      <p:sp>
        <p:nvSpPr>
          <p:cNvPr id="340" name="Google Shape;340;p50"/>
          <p:cNvSpPr/>
          <p:nvPr/>
        </p:nvSpPr>
        <p:spPr>
          <a:xfrm>
            <a:off x="1465549" y="2089250"/>
            <a:ext cx="1693654" cy="48250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1">
                <a:ln w="9525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accent5"/>
                </a:solidFill>
                <a:latin typeface="EB Garamond"/>
              </a:rPr>
              <a:t>лес</a:t>
            </a:r>
          </a:p>
        </p:txBody>
      </p:sp>
      <p:sp>
        <p:nvSpPr>
          <p:cNvPr id="341" name="Google Shape;341;p50"/>
          <p:cNvSpPr/>
          <p:nvPr/>
        </p:nvSpPr>
        <p:spPr>
          <a:xfrm>
            <a:off x="3258837" y="2089250"/>
            <a:ext cx="5647776" cy="7446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1">
                <a:ln w="9525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FFFF00"/>
                </a:solidFill>
                <a:latin typeface="EB Garamond"/>
              </a:rPr>
              <a:t>- лесом, о лесе, к лесу</a:t>
            </a:r>
          </a:p>
        </p:txBody>
      </p:sp>
      <p:sp>
        <p:nvSpPr>
          <p:cNvPr id="342" name="Google Shape;342;p50"/>
          <p:cNvSpPr/>
          <p:nvPr/>
        </p:nvSpPr>
        <p:spPr>
          <a:xfrm>
            <a:off x="1357976" y="3060275"/>
            <a:ext cx="1693651" cy="52605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1">
                <a:ln w="9525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accent5"/>
                </a:solidFill>
                <a:latin typeface="EB Garamond"/>
              </a:rPr>
              <a:t>мы</a:t>
            </a:r>
          </a:p>
        </p:txBody>
      </p:sp>
      <p:sp>
        <p:nvSpPr>
          <p:cNvPr id="343" name="Google Shape;343;p50"/>
          <p:cNvSpPr/>
          <p:nvPr/>
        </p:nvSpPr>
        <p:spPr>
          <a:xfrm>
            <a:off x="3294850" y="3060275"/>
            <a:ext cx="5575743" cy="5260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1">
                <a:ln w="9525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accent6"/>
                </a:solidFill>
                <a:latin typeface="EB Garamond"/>
              </a:rPr>
              <a:t>- с нами, о нас, к нам</a:t>
            </a:r>
          </a:p>
        </p:txBody>
      </p:sp>
      <p:sp>
        <p:nvSpPr>
          <p:cNvPr id="344" name="Google Shape;344;p50"/>
          <p:cNvSpPr/>
          <p:nvPr/>
        </p:nvSpPr>
        <p:spPr>
          <a:xfrm>
            <a:off x="281525" y="3884352"/>
            <a:ext cx="4182869" cy="85959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19050" cap="flat" cmpd="sng">
                  <a:solidFill>
                    <a:srgbClr val="FF9900"/>
                  </a:solidFill>
                  <a:prstDash val="solid"/>
                  <a:round/>
                  <a:headEnd type="none" w="sm" len="sm"/>
                  <a:tailEnd type="none" w="sm" len="sm"/>
                </a:ln>
                <a:gradFill>
                  <a:gsLst>
                    <a:gs pos="0">
                      <a:srgbClr val="FDECDB"/>
                    </a:gs>
                    <a:gs pos="50000">
                      <a:srgbClr val="FF9900"/>
                    </a:gs>
                    <a:gs pos="100000">
                      <a:srgbClr val="F0AA63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atin typeface="EB Garamond"/>
              </a:rPr>
              <a:t>он, она, они</a:t>
            </a:r>
          </a:p>
        </p:txBody>
      </p:sp>
      <p:sp>
        <p:nvSpPr>
          <p:cNvPr id="345" name="Google Shape;345;p50"/>
          <p:cNvSpPr/>
          <p:nvPr/>
        </p:nvSpPr>
        <p:spPr>
          <a:xfrm>
            <a:off x="4571999" y="3812700"/>
            <a:ext cx="4351394" cy="8774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  <a:gradFill>
                  <a:gsLst>
                    <a:gs pos="0">
                      <a:srgbClr val="FDECDB"/>
                    </a:gs>
                    <a:gs pos="50000">
                      <a:srgbClr val="FF9900"/>
                    </a:gs>
                    <a:gs pos="100000">
                      <a:srgbClr val="F0AA63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atin typeface="EB Garamond"/>
              </a:rPr>
              <a:t>- разные слова!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/>
                                        <p:tgtEl>
                                          <p:spTgt spid="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51"/>
          <p:cNvSpPr txBox="1"/>
          <p:nvPr/>
        </p:nvSpPr>
        <p:spPr>
          <a:xfrm>
            <a:off x="1650300" y="702425"/>
            <a:ext cx="6119100" cy="12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351" name="Google Shape;351;p51"/>
          <p:cNvSpPr/>
          <p:nvPr/>
        </p:nvSpPr>
        <p:spPr>
          <a:xfrm>
            <a:off x="425359" y="261800"/>
            <a:ext cx="7627205" cy="8901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FFFF00"/>
                </a:solidFill>
                <a:latin typeface="EB Garamond"/>
              </a:rPr>
              <a:t>Лексический</a:t>
            </a:r>
          </a:p>
        </p:txBody>
      </p:sp>
      <p:pic>
        <p:nvPicPr>
          <p:cNvPr id="352" name="Google Shape;352;p51"/>
          <p:cNvPicPr preferRelativeResize="0"/>
          <p:nvPr/>
        </p:nvPicPr>
        <p:blipFill rotWithShape="1">
          <a:blip r:embed="rId3">
            <a:alphaModFix/>
          </a:blip>
          <a:srcRect b="25361"/>
          <a:stretch/>
        </p:blipFill>
        <p:spPr>
          <a:xfrm>
            <a:off x="356800" y="2530360"/>
            <a:ext cx="2833700" cy="1691975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reflection endPos="30000" dist="38100" dir="5400000" fadeDir="5400012" sy="-100000" algn="bl" rotWithShape="0"/>
          </a:effectLst>
        </p:spPr>
      </p:pic>
      <p:sp>
        <p:nvSpPr>
          <p:cNvPr id="353" name="Google Shape;353;p51"/>
          <p:cNvSpPr/>
          <p:nvPr/>
        </p:nvSpPr>
        <p:spPr>
          <a:xfrm>
            <a:off x="1597150" y="3020975"/>
            <a:ext cx="1450175" cy="71075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accent5"/>
                </a:solidFill>
                <a:latin typeface="EB Garamond"/>
              </a:rPr>
              <a:t>=</a:t>
            </a:r>
          </a:p>
        </p:txBody>
      </p:sp>
      <p:sp>
        <p:nvSpPr>
          <p:cNvPr id="354" name="Google Shape;354;p51"/>
          <p:cNvSpPr/>
          <p:nvPr/>
        </p:nvSpPr>
        <p:spPr>
          <a:xfrm>
            <a:off x="2724533" y="1321963"/>
            <a:ext cx="4661035" cy="118909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FFFF00"/>
                </a:solidFill>
                <a:latin typeface="EB Garamond"/>
              </a:rPr>
              <a:t>повтор</a:t>
            </a:r>
          </a:p>
        </p:txBody>
      </p:sp>
      <p:sp>
        <p:nvSpPr>
          <p:cNvPr id="355" name="Google Shape;355;p51"/>
          <p:cNvSpPr txBox="1"/>
          <p:nvPr/>
        </p:nvSpPr>
        <p:spPr>
          <a:xfrm>
            <a:off x="3777350" y="2681075"/>
            <a:ext cx="4661100" cy="1648800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reflection endPos="28000" dist="38100" dir="5400000" fadeDir="5400012" sy="-100000" algn="bl" rotWithShape="0"/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>
                <a:solidFill>
                  <a:schemeClr val="accent5"/>
                </a:solidFill>
                <a:highlight>
                  <a:schemeClr val="accent6"/>
                </a:highlight>
                <a:latin typeface="EB Garamond"/>
                <a:ea typeface="EB Garamond"/>
                <a:cs typeface="EB Garamond"/>
                <a:sym typeface="EB Garamond"/>
              </a:rPr>
              <a:t>повторение одного и того же слова в одной и той же форме</a:t>
            </a:r>
            <a:endParaRPr sz="3000">
              <a:solidFill>
                <a:schemeClr val="dk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52"/>
          <p:cNvSpPr/>
          <p:nvPr/>
        </p:nvSpPr>
        <p:spPr>
          <a:xfrm>
            <a:off x="691475" y="401927"/>
            <a:ext cx="7852573" cy="78578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19050" cap="flat" cmpd="sng">
                  <a:solidFill>
                    <a:srgbClr val="00FF00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accent6"/>
                </a:solidFill>
                <a:latin typeface="EB Garamond"/>
              </a:rPr>
              <a:t>лексический повтор</a:t>
            </a:r>
          </a:p>
        </p:txBody>
      </p:sp>
      <p:sp>
        <p:nvSpPr>
          <p:cNvPr id="361" name="Google Shape;361;p52"/>
          <p:cNvSpPr txBox="1"/>
          <p:nvPr/>
        </p:nvSpPr>
        <p:spPr>
          <a:xfrm>
            <a:off x="111750" y="1214300"/>
            <a:ext cx="8920500" cy="160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500" b="1">
                <a:solidFill>
                  <a:schemeClr val="accent5"/>
                </a:solidFill>
                <a:highlight>
                  <a:schemeClr val="accent6"/>
                </a:highlight>
                <a:latin typeface="EB Garamond"/>
                <a:ea typeface="EB Garamond"/>
                <a:cs typeface="EB Garamond"/>
                <a:sym typeface="EB Garamond"/>
              </a:rPr>
              <a:t>(повторение одного и того же слова в одной и той же форме)</a:t>
            </a:r>
            <a:endParaRPr sz="2500" b="1">
              <a:solidFill>
                <a:schemeClr val="accent5"/>
              </a:solidFill>
              <a:highlight>
                <a:schemeClr val="accent6"/>
              </a:highlight>
              <a:latin typeface="EB Garamond"/>
              <a:ea typeface="EB Garamond"/>
              <a:cs typeface="EB Garamond"/>
              <a:sym typeface="EB Garamond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400" b="1" i="1">
              <a:solidFill>
                <a:srgbClr val="0000FF"/>
              </a:solidFill>
              <a:highlight>
                <a:srgbClr val="D9EAD3"/>
              </a:highlight>
              <a:latin typeface="EB Garamond"/>
              <a:ea typeface="EB Garamond"/>
              <a:cs typeface="EB Garamond"/>
              <a:sym typeface="EB Garamond"/>
            </a:endParaRPr>
          </a:p>
          <a:p>
            <a:pPr marL="18288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i="1">
                <a:solidFill>
                  <a:srgbClr val="0000FF"/>
                </a:solidFill>
                <a:highlight>
                  <a:srgbClr val="D9EAD3"/>
                </a:highlight>
                <a:latin typeface="EB Garamond"/>
                <a:ea typeface="EB Garamond"/>
                <a:cs typeface="EB Garamond"/>
                <a:sym typeface="EB Garamond"/>
              </a:rPr>
              <a:t>Весна, весна на улице,</a:t>
            </a:r>
            <a:endParaRPr sz="3600" b="1" i="1">
              <a:solidFill>
                <a:srgbClr val="0000FF"/>
              </a:solidFill>
              <a:highlight>
                <a:srgbClr val="D9EAD3"/>
              </a:highlight>
              <a:latin typeface="EB Garamond"/>
              <a:ea typeface="EB Garamond"/>
              <a:cs typeface="EB Garamond"/>
              <a:sym typeface="EB Garamond"/>
            </a:endParaRPr>
          </a:p>
          <a:p>
            <a:pPr marL="18288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i="1">
                <a:solidFill>
                  <a:srgbClr val="0000FF"/>
                </a:solidFill>
                <a:highlight>
                  <a:srgbClr val="D9EAD3"/>
                </a:highlight>
                <a:latin typeface="EB Garamond"/>
                <a:ea typeface="EB Garamond"/>
                <a:cs typeface="EB Garamond"/>
                <a:sym typeface="EB Garamond"/>
              </a:rPr>
              <a:t>Весенние деньки!</a:t>
            </a:r>
            <a:endParaRPr sz="3600" b="1" i="1">
              <a:solidFill>
                <a:srgbClr val="0000FF"/>
              </a:solidFill>
              <a:highlight>
                <a:srgbClr val="D9EAD3"/>
              </a:highlight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362" name="Google Shape;362;p52"/>
          <p:cNvSpPr/>
          <p:nvPr/>
        </p:nvSpPr>
        <p:spPr>
          <a:xfrm>
            <a:off x="2498550" y="1715150"/>
            <a:ext cx="376500" cy="7425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6"/>
          </a:solidFill>
          <a:ln w="19050" cap="flat" cmpd="sng">
            <a:solidFill>
              <a:srgbClr val="00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3" name="Google Shape;363;p52"/>
          <p:cNvSpPr/>
          <p:nvPr/>
        </p:nvSpPr>
        <p:spPr>
          <a:xfrm rot="-8530862">
            <a:off x="2220634" y="3082208"/>
            <a:ext cx="376732" cy="1222733"/>
          </a:xfrm>
          <a:prstGeom prst="downArrow">
            <a:avLst>
              <a:gd name="adj1" fmla="val 50000"/>
              <a:gd name="adj2" fmla="val 168599"/>
            </a:avLst>
          </a:prstGeom>
          <a:solidFill>
            <a:srgbClr val="00FF00"/>
          </a:solidFill>
          <a:ln w="1905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4" name="Google Shape;364;p52"/>
          <p:cNvSpPr/>
          <p:nvPr/>
        </p:nvSpPr>
        <p:spPr>
          <a:xfrm>
            <a:off x="3716250" y="1672100"/>
            <a:ext cx="376500" cy="7425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6"/>
          </a:solidFill>
          <a:ln w="19050" cap="flat" cmpd="sng">
            <a:solidFill>
              <a:srgbClr val="00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5" name="Google Shape;365;p52"/>
          <p:cNvSpPr/>
          <p:nvPr/>
        </p:nvSpPr>
        <p:spPr>
          <a:xfrm rot="-8558688">
            <a:off x="1439417" y="2512538"/>
            <a:ext cx="368353" cy="1667339"/>
          </a:xfrm>
          <a:prstGeom prst="downArrow">
            <a:avLst>
              <a:gd name="adj1" fmla="val 50000"/>
              <a:gd name="adj2" fmla="val 168599"/>
            </a:avLst>
          </a:prstGeom>
          <a:solidFill>
            <a:srgbClr val="00FF00"/>
          </a:solidFill>
          <a:ln w="1905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6" name="Google Shape;366;p52"/>
          <p:cNvSpPr/>
          <p:nvPr/>
        </p:nvSpPr>
        <p:spPr>
          <a:xfrm>
            <a:off x="752175" y="4120650"/>
            <a:ext cx="6304619" cy="4353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accent6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00"/>
                </a:solidFill>
                <a:latin typeface="EB Garamond"/>
              </a:rPr>
              <a:t>однокоренные слова</a:t>
            </a:r>
          </a:p>
        </p:txBody>
      </p:sp>
      <p:pic>
        <p:nvPicPr>
          <p:cNvPr id="367" name="Google Shape;367;p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6259918" y="1715150"/>
            <a:ext cx="2655132" cy="3206675"/>
          </a:xfrm>
          <a:prstGeom prst="rect">
            <a:avLst/>
          </a:prstGeom>
          <a:noFill/>
          <a:ln>
            <a:noFill/>
          </a:ln>
        </p:spPr>
      </p:pic>
      <p:sp>
        <p:nvSpPr>
          <p:cNvPr id="368" name="Google Shape;368;p52"/>
          <p:cNvSpPr txBox="1"/>
          <p:nvPr/>
        </p:nvSpPr>
        <p:spPr>
          <a:xfrm>
            <a:off x="1520025" y="4505100"/>
            <a:ext cx="4561800" cy="35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>
                <a:solidFill>
                  <a:srgbClr val="FFFF00"/>
                </a:solidFill>
                <a:highlight>
                  <a:schemeClr val="accent5"/>
                </a:highlight>
                <a:latin typeface="EB Garamond"/>
                <a:ea typeface="EB Garamond"/>
                <a:cs typeface="EB Garamond"/>
                <a:sym typeface="EB Garamond"/>
              </a:rPr>
              <a:t>(не являются лексическим повтором!)</a:t>
            </a:r>
            <a:endParaRPr sz="2000" b="1">
              <a:solidFill>
                <a:srgbClr val="FFFF00"/>
              </a:solidFill>
              <a:highlight>
                <a:schemeClr val="accent5"/>
              </a:highlight>
              <a:latin typeface="EB Garamond"/>
              <a:ea typeface="EB Garamond"/>
              <a:cs typeface="EB Garamond"/>
              <a:sym typeface="EB Garamo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53"/>
          <p:cNvSpPr txBox="1"/>
          <p:nvPr/>
        </p:nvSpPr>
        <p:spPr>
          <a:xfrm>
            <a:off x="1650300" y="702425"/>
            <a:ext cx="6119100" cy="12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374" name="Google Shape;374;p53"/>
          <p:cNvSpPr txBox="1"/>
          <p:nvPr/>
        </p:nvSpPr>
        <p:spPr>
          <a:xfrm>
            <a:off x="540175" y="413200"/>
            <a:ext cx="7908900" cy="4142700"/>
          </a:xfrm>
          <a:prstGeom prst="rect">
            <a:avLst/>
          </a:prstGeom>
          <a:gradFill>
            <a:gsLst>
              <a:gs pos="0">
                <a:srgbClr val="3176EE"/>
              </a:gs>
              <a:gs pos="100000">
                <a:srgbClr val="113D8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500" b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Лексический повтор,</a:t>
            </a:r>
            <a:endParaRPr sz="4500" b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500" b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однокоренные слова,</a:t>
            </a:r>
            <a:endParaRPr sz="4500" b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500" b="1">
                <a:solidFill>
                  <a:schemeClr val="lt1"/>
                </a:solidFill>
                <a:latin typeface="EB Garamond"/>
                <a:ea typeface="EB Garamond"/>
                <a:cs typeface="EB Garamond"/>
                <a:sym typeface="EB Garamond"/>
              </a:rPr>
              <a:t>формы одного слова </a:t>
            </a:r>
            <a:endParaRPr sz="4500" b="1">
              <a:solidFill>
                <a:schemeClr val="lt1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375" name="Google Shape;375;p53"/>
          <p:cNvSpPr/>
          <p:nvPr/>
        </p:nvSpPr>
        <p:spPr>
          <a:xfrm>
            <a:off x="832088" y="3034461"/>
            <a:ext cx="7479803" cy="86469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dk2"/>
                  </a:solidFill>
                  <a:prstDash val="solid"/>
                  <a:round/>
                  <a:headEnd type="none" w="sm" len="sm"/>
                  <a:tailEnd type="none" w="sm" len="sm"/>
                </a:ln>
                <a:gradFill>
                  <a:gsLst>
                    <a:gs pos="0">
                      <a:srgbClr val="F4FF83"/>
                    </a:gs>
                    <a:gs pos="100000">
                      <a:srgbClr val="E1F609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atin typeface="EB Garamond"/>
              </a:rPr>
              <a:t>следует различать!</a:t>
            </a:r>
          </a:p>
        </p:txBody>
      </p:sp>
      <p:pic>
        <p:nvPicPr>
          <p:cNvPr id="376" name="Google Shape;376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625" y="825350"/>
            <a:ext cx="2197999" cy="2654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54"/>
          <p:cNvSpPr txBox="1"/>
          <p:nvPr/>
        </p:nvSpPr>
        <p:spPr>
          <a:xfrm>
            <a:off x="1650300" y="702425"/>
            <a:ext cx="6119100" cy="12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382" name="Google Shape;382;p54"/>
          <p:cNvSpPr/>
          <p:nvPr/>
        </p:nvSpPr>
        <p:spPr>
          <a:xfrm>
            <a:off x="509875" y="756975"/>
            <a:ext cx="8038143" cy="15608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1">
                <a:ln w="28575" cap="flat" cmpd="sng">
                  <a:solidFill>
                    <a:schemeClr val="lt1"/>
                  </a:solidFill>
                  <a:prstDash val="solid"/>
                  <a:round/>
                  <a:headEnd type="none" w="sm" len="sm"/>
                  <a:tailEnd type="none" w="sm" len="sm"/>
                </a:ln>
                <a:gradFill>
                  <a:gsLst>
                    <a:gs pos="0">
                      <a:srgbClr val="00D3E9"/>
                    </a:gs>
                    <a:gs pos="100000">
                      <a:srgbClr val="045962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atin typeface="EB Garamond"/>
              </a:rPr>
              <a:t>Примечания</a:t>
            </a:r>
          </a:p>
        </p:txBody>
      </p:sp>
      <p:pic>
        <p:nvPicPr>
          <p:cNvPr id="383" name="Google Shape;383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802825"/>
            <a:ext cx="2550625" cy="3188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55"/>
          <p:cNvSpPr txBox="1"/>
          <p:nvPr/>
        </p:nvSpPr>
        <p:spPr>
          <a:xfrm>
            <a:off x="970600" y="387300"/>
            <a:ext cx="7478700" cy="436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Для успешного выполнения </a:t>
            </a:r>
            <a:r>
              <a:rPr lang="ru" sz="24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задания 1 </a:t>
            </a:r>
            <a:endParaRPr sz="2400" b="1" u="sng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необходимо уметь различать между собой</a:t>
            </a:r>
            <a:endParaRPr sz="24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1828800" lvl="0" indent="-3810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EB Garamond"/>
              <a:buChar char="-"/>
            </a:pPr>
            <a:r>
              <a:rPr lang="ru" sz="2400" b="1">
                <a:solidFill>
                  <a:srgbClr val="FCE5CD"/>
                </a:solidFill>
                <a:latin typeface="EB Garamond"/>
                <a:ea typeface="EB Garamond"/>
                <a:cs typeface="EB Garamond"/>
                <a:sym typeface="EB Garamond"/>
              </a:rPr>
              <a:t>местоимения</a:t>
            </a: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и </a:t>
            </a:r>
            <a:r>
              <a:rPr lang="ru" sz="2400" b="1">
                <a:solidFill>
                  <a:srgbClr val="C9DAF8"/>
                </a:solidFill>
                <a:latin typeface="EB Garamond"/>
                <a:ea typeface="EB Garamond"/>
                <a:cs typeface="EB Garamond"/>
                <a:sym typeface="EB Garamond"/>
              </a:rPr>
              <a:t>наречия</a:t>
            </a: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;</a:t>
            </a:r>
            <a:endParaRPr sz="24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1828800" lvl="0" indent="-3810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EB Garamond"/>
              <a:buChar char="-"/>
            </a:pPr>
            <a:r>
              <a:rPr lang="ru" sz="2400" b="1">
                <a:solidFill>
                  <a:srgbClr val="D9D2E9"/>
                </a:solidFill>
                <a:latin typeface="EB Garamond"/>
                <a:ea typeface="EB Garamond"/>
                <a:cs typeface="EB Garamond"/>
                <a:sym typeface="EB Garamond"/>
              </a:rPr>
              <a:t>союзы</a:t>
            </a: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и </a:t>
            </a:r>
            <a:r>
              <a:rPr lang="ru" sz="2400" b="1">
                <a:solidFill>
                  <a:srgbClr val="FFF2CC"/>
                </a:solidFill>
                <a:latin typeface="EB Garamond"/>
                <a:ea typeface="EB Garamond"/>
                <a:cs typeface="EB Garamond"/>
                <a:sym typeface="EB Garamond"/>
              </a:rPr>
              <a:t>местоимения или наречия</a:t>
            </a: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;</a:t>
            </a:r>
            <a:endParaRPr sz="24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1828800" lvl="0" indent="-3810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EB Garamond"/>
              <a:buChar char="-"/>
            </a:pP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разряды местоимений;</a:t>
            </a:r>
            <a:endParaRPr sz="24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1828800" lvl="0" indent="-3810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EB Garamond"/>
              <a:buChar char="-"/>
            </a:pPr>
            <a:r>
              <a:rPr lang="ru" sz="2400" b="1">
                <a:solidFill>
                  <a:srgbClr val="CFE2F3"/>
                </a:solidFill>
                <a:latin typeface="EB Garamond"/>
                <a:ea typeface="EB Garamond"/>
                <a:cs typeface="EB Garamond"/>
                <a:sym typeface="EB Garamond"/>
              </a:rPr>
              <a:t>сочинительные </a:t>
            </a: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и </a:t>
            </a:r>
            <a:r>
              <a:rPr lang="ru" sz="2400" b="1">
                <a:solidFill>
                  <a:srgbClr val="FFF2CC"/>
                </a:solidFill>
                <a:latin typeface="EB Garamond"/>
                <a:ea typeface="EB Garamond"/>
                <a:cs typeface="EB Garamond"/>
                <a:sym typeface="EB Garamond"/>
              </a:rPr>
              <a:t>подчинительные</a:t>
            </a: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союзы;</a:t>
            </a:r>
            <a:endParaRPr sz="24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1828800" lvl="0" indent="-3810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EB Garamond"/>
              <a:buChar char="-"/>
            </a:pP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производные предлоги;</a:t>
            </a:r>
            <a:endParaRPr sz="24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1828800" lvl="0" indent="-3810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EB Garamond"/>
              <a:buChar char="-"/>
            </a:pP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частицы;</a:t>
            </a:r>
            <a:endParaRPr sz="24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1828800" lvl="0" indent="-3810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EB Garamond"/>
              <a:buChar char="-"/>
            </a:pP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определять смысловые значения наречий, предлогов, частиц</a:t>
            </a:r>
            <a:endParaRPr sz="24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389" name="Google Shape;389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8600" y="1377850"/>
            <a:ext cx="2916475" cy="3645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56"/>
          <p:cNvSpPr txBox="1"/>
          <p:nvPr/>
        </p:nvSpPr>
        <p:spPr>
          <a:xfrm>
            <a:off x="1650300" y="702425"/>
            <a:ext cx="6119100" cy="12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pic>
        <p:nvPicPr>
          <p:cNvPr id="395" name="Google Shape;395;p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48650" y="15703"/>
            <a:ext cx="6119100" cy="51278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5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66925" y="3985680"/>
            <a:ext cx="1427675" cy="1142126"/>
          </a:xfrm>
          <a:prstGeom prst="rect">
            <a:avLst/>
          </a:prstGeom>
          <a:noFill/>
          <a:ln>
            <a:noFill/>
          </a:ln>
        </p:spPr>
      </p:pic>
      <p:sp>
        <p:nvSpPr>
          <p:cNvPr id="397" name="Google Shape;397;p56"/>
          <p:cNvSpPr/>
          <p:nvPr/>
        </p:nvSpPr>
        <p:spPr>
          <a:xfrm rot="3093337">
            <a:off x="2776849" y="2310704"/>
            <a:ext cx="3449998" cy="774687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EFEFE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FF"/>
                </a:solidFill>
                <a:latin typeface="Caveat"/>
              </a:rPr>
              <a:t>шпаргалка</a:t>
            </a:r>
          </a:p>
        </p:txBody>
      </p:sp>
      <p:sp>
        <p:nvSpPr>
          <p:cNvPr id="398" name="Google Shape;398;p56"/>
          <p:cNvSpPr txBox="1"/>
          <p:nvPr/>
        </p:nvSpPr>
        <p:spPr>
          <a:xfrm>
            <a:off x="5274775" y="951225"/>
            <a:ext cx="3637200" cy="157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>
                <a:solidFill>
                  <a:srgbClr val="0000FF"/>
                </a:solidFill>
                <a:highlight>
                  <a:srgbClr val="EFEFEF"/>
                </a:highlight>
                <a:latin typeface="EB Garamond"/>
                <a:ea typeface="EB Garamond"/>
                <a:cs typeface="EB Garamond"/>
                <a:sym typeface="EB Garamond"/>
              </a:rPr>
              <a:t>На месте пропусков в задании 1 часто требуется вставить:</a:t>
            </a:r>
            <a:endParaRPr sz="3000" b="1">
              <a:solidFill>
                <a:srgbClr val="0000FF"/>
              </a:solidFill>
              <a:highlight>
                <a:srgbClr val="EFEFEF"/>
              </a:highlight>
              <a:latin typeface="EB Garamond"/>
              <a:ea typeface="EB Garamond"/>
              <a:cs typeface="EB Garamond"/>
              <a:sym typeface="EB Garamo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57"/>
          <p:cNvSpPr txBox="1"/>
          <p:nvPr/>
        </p:nvSpPr>
        <p:spPr>
          <a:xfrm>
            <a:off x="583225" y="328200"/>
            <a:ext cx="7424700" cy="448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Относительное местоимение:</a:t>
            </a:r>
            <a:endParaRPr sz="3600" b="1" u="sng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i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который, что</a:t>
            </a:r>
            <a:endParaRPr sz="3600" i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900" i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Указательные местоимения:</a:t>
            </a:r>
            <a:endParaRPr sz="3600" b="1" u="sng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i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такой, этот (эти), тот (те)</a:t>
            </a:r>
            <a:endParaRPr sz="3600" i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i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Определительное местоимение:</a:t>
            </a:r>
            <a:endParaRPr sz="3600" b="1" u="sng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i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любой, каждый, весь, самый, сам</a:t>
            </a:r>
            <a:endParaRPr sz="3600" i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i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404" name="Google Shape;404;p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00" y="47350"/>
            <a:ext cx="1059275" cy="84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5" name="Google Shape;405;p57"/>
          <p:cNvPicPr preferRelativeResize="0"/>
          <p:nvPr/>
        </p:nvPicPr>
        <p:blipFill rotWithShape="1">
          <a:blip r:embed="rId4">
            <a:alphaModFix/>
          </a:blip>
          <a:srcRect r="15675"/>
          <a:stretch/>
        </p:blipFill>
        <p:spPr>
          <a:xfrm>
            <a:off x="6576800" y="1161975"/>
            <a:ext cx="2517925" cy="3981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/>
                                        <p:tgtEl>
                                          <p:spTgt spid="4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58"/>
          <p:cNvSpPr txBox="1"/>
          <p:nvPr/>
        </p:nvSpPr>
        <p:spPr>
          <a:xfrm>
            <a:off x="669275" y="563825"/>
            <a:ext cx="6789900" cy="378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9144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Наречие:</a:t>
            </a:r>
            <a:endParaRPr sz="3600" b="1" u="sng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000" i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где, откуда, там, здесь, когда, тогда, потому, поэтому, как, так, ещё, уже,</a:t>
            </a:r>
            <a:endParaRPr sz="4000" i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000" i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сначала, потом, затем, после,</a:t>
            </a:r>
            <a:endParaRPr sz="4000" i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000" i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тем не менее, неслучайно</a:t>
            </a:r>
            <a:endParaRPr sz="4800" i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411" name="Google Shape;411;p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00" y="47350"/>
            <a:ext cx="1059275" cy="84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2" name="Google Shape;412;p58"/>
          <p:cNvPicPr preferRelativeResize="0"/>
          <p:nvPr/>
        </p:nvPicPr>
        <p:blipFill rotWithShape="1">
          <a:blip r:embed="rId4">
            <a:alphaModFix/>
          </a:blip>
          <a:srcRect r="13606"/>
          <a:stretch/>
        </p:blipFill>
        <p:spPr>
          <a:xfrm>
            <a:off x="6312150" y="894750"/>
            <a:ext cx="2771850" cy="4277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/>
                                        <p:tgtEl>
                                          <p:spTgt spid="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59"/>
          <p:cNvSpPr txBox="1"/>
          <p:nvPr/>
        </p:nvSpPr>
        <p:spPr>
          <a:xfrm>
            <a:off x="271175" y="542325"/>
            <a:ext cx="7037400" cy="378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3716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 Частица:</a:t>
            </a:r>
            <a:endParaRPr sz="3600" b="1" u="sng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800" i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</a:t>
            </a:r>
            <a:r>
              <a:rPr lang="ru" sz="4500" i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именно, лишь, только, исключительно,  вон, вот, это, как раз, вряд ли, едва ли, именно, даже, ведь, почти</a:t>
            </a:r>
            <a:r>
              <a:rPr lang="ru" sz="4000" i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</a:t>
            </a:r>
            <a:endParaRPr sz="4000" i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418" name="Google Shape;418;p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00" y="47350"/>
            <a:ext cx="1059275" cy="84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9" name="Google Shape;419;p5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754" y="1602800"/>
            <a:ext cx="2840871" cy="3787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/>
                                        <p:tgtEl>
                                          <p:spTgt spid="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60"/>
          <p:cNvSpPr txBox="1"/>
          <p:nvPr/>
        </p:nvSpPr>
        <p:spPr>
          <a:xfrm>
            <a:off x="959825" y="542325"/>
            <a:ext cx="6809700" cy="378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u="sng" dirty="0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Сочинительный союз:</a:t>
            </a:r>
            <a:endParaRPr sz="3600" b="1" u="sng" dirty="0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9144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800" i="1" dirty="0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а, но, </a:t>
            </a:r>
            <a:r>
              <a:rPr lang="ru" sz="4800" i="1" dirty="0" smtClean="0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однако, </a:t>
            </a:r>
            <a:endParaRPr sz="4800" i="1" dirty="0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9144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800" i="1" dirty="0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а также, притом, причём, </a:t>
            </a:r>
            <a:endParaRPr sz="4800" i="1" dirty="0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9144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800" i="1" dirty="0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то есть</a:t>
            </a:r>
            <a:endParaRPr sz="4800" i="1" dirty="0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425" name="Google Shape;425;p6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00" y="47350"/>
            <a:ext cx="1059275" cy="84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6" name="Google Shape;426;p6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52647" y="1351809"/>
            <a:ext cx="3208475" cy="4277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/>
                                        <p:tgtEl>
                                          <p:spTgt spid="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61"/>
          <p:cNvSpPr txBox="1"/>
          <p:nvPr/>
        </p:nvSpPr>
        <p:spPr>
          <a:xfrm>
            <a:off x="271175" y="542325"/>
            <a:ext cx="7037400" cy="378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3716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Подчинительный союз:</a:t>
            </a:r>
            <a:endParaRPr sz="3600" b="1" u="sng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800" i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</a:t>
            </a:r>
            <a:r>
              <a:rPr lang="ru" sz="4000" i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что, чтобы, для того чтобы, </a:t>
            </a:r>
            <a:endParaRPr sz="4000" i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000" i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потому что, так как, поскольку, несмотря на то что, в то время как, кроме того, помимо того, когда, пока</a:t>
            </a:r>
            <a:endParaRPr sz="4000" i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432" name="Google Shape;432;p6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00" y="47350"/>
            <a:ext cx="1059275" cy="84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3" name="Google Shape;433;p6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03129" y="1290750"/>
            <a:ext cx="2840871" cy="3787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62"/>
          <p:cNvSpPr txBox="1"/>
          <p:nvPr/>
        </p:nvSpPr>
        <p:spPr>
          <a:xfrm>
            <a:off x="507875" y="305600"/>
            <a:ext cx="7134300" cy="411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8288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Предлог:</a:t>
            </a:r>
            <a:endParaRPr sz="3600" b="1" u="sng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300" i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вопреки, в отличие от, благодаря, несмотря на, </a:t>
            </a:r>
            <a:endParaRPr sz="4300" i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300" i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с целью, вследствие, в связи с, наподобие, в течение, </a:t>
            </a:r>
            <a:endParaRPr sz="4300" i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300" i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на протяжении, ввиду</a:t>
            </a:r>
            <a:endParaRPr sz="4300" i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439" name="Google Shape;439;p6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00" y="47350"/>
            <a:ext cx="1059275" cy="84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62"/>
          <p:cNvPicPr preferRelativeResize="0"/>
          <p:nvPr/>
        </p:nvPicPr>
        <p:blipFill rotWithShape="1">
          <a:blip r:embed="rId4">
            <a:alphaModFix/>
          </a:blip>
          <a:srcRect r="16604"/>
          <a:stretch/>
        </p:blipFill>
        <p:spPr>
          <a:xfrm>
            <a:off x="6519175" y="989850"/>
            <a:ext cx="2571025" cy="4110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/>
                                        <p:tgtEl>
                                          <p:spTgt spid="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63"/>
          <p:cNvSpPr txBox="1"/>
          <p:nvPr/>
        </p:nvSpPr>
        <p:spPr>
          <a:xfrm>
            <a:off x="507875" y="219525"/>
            <a:ext cx="7134300" cy="419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8288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 Вводные слова:</a:t>
            </a:r>
            <a:endParaRPr sz="3600" b="1" u="sng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300" i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во-первых, во-вторых, безусловно, разумеется, конечно, вероятно, возможно, наверное, по-видимому, тем не менее, следовательно, таким образом, например, кроме того </a:t>
            </a:r>
            <a:endParaRPr sz="4300" i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4300" i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 </a:t>
            </a:r>
            <a:endParaRPr sz="4300" i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446" name="Google Shape;446;p6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00" y="47350"/>
            <a:ext cx="1059275" cy="84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7" name="Google Shape;447;p63"/>
          <p:cNvPicPr preferRelativeResize="0"/>
          <p:nvPr/>
        </p:nvPicPr>
        <p:blipFill rotWithShape="1">
          <a:blip r:embed="rId4">
            <a:alphaModFix/>
          </a:blip>
          <a:srcRect r="16604"/>
          <a:stretch/>
        </p:blipFill>
        <p:spPr>
          <a:xfrm>
            <a:off x="6572975" y="47350"/>
            <a:ext cx="2571025" cy="4110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/>
                                        <p:tgtEl>
                                          <p:spTgt spid="4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64"/>
          <p:cNvSpPr txBox="1"/>
          <p:nvPr/>
        </p:nvSpPr>
        <p:spPr>
          <a:xfrm>
            <a:off x="1142775" y="387300"/>
            <a:ext cx="7478700" cy="436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Для успешного выполнения </a:t>
            </a:r>
            <a:r>
              <a:rPr lang="ru" sz="24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задания 26</a:t>
            </a:r>
            <a:endParaRPr sz="2400" b="1" u="sng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необходимо уметь применять информацию о</a:t>
            </a:r>
            <a:endParaRPr sz="24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182880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-частях речи (см. примеч. к заданию 1);</a:t>
            </a:r>
            <a:endParaRPr sz="24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182880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- синонимах, антонимах (в том числе контекстных);</a:t>
            </a:r>
            <a:endParaRPr sz="24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182880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- формах слова;</a:t>
            </a:r>
            <a:endParaRPr sz="24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182880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- однокоренных словах </a:t>
            </a:r>
            <a:endParaRPr sz="24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453" name="Google Shape;453;p6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800" y="1379550"/>
            <a:ext cx="2916475" cy="3645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65"/>
          <p:cNvSpPr txBox="1"/>
          <p:nvPr/>
        </p:nvSpPr>
        <p:spPr>
          <a:xfrm>
            <a:off x="2089675" y="387300"/>
            <a:ext cx="6779400" cy="436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Для успешного выполнения </a:t>
            </a:r>
            <a:r>
              <a:rPr lang="ru" sz="36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задания 26 необходимо</a:t>
            </a:r>
            <a:r>
              <a:rPr lang="ru" sz="36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</a:t>
            </a:r>
            <a:endParaRPr sz="36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помнить</a:t>
            </a:r>
            <a:endParaRPr sz="36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459" name="Google Shape;459;p6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800" y="1379550"/>
            <a:ext cx="2916475" cy="3645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0" name="Google Shape;460;p6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823550" y="1979600"/>
            <a:ext cx="3045525" cy="3045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66"/>
          <p:cNvSpPr txBox="1"/>
          <p:nvPr/>
        </p:nvSpPr>
        <p:spPr>
          <a:xfrm>
            <a:off x="475675" y="581000"/>
            <a:ext cx="8393400" cy="421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572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EB Garamond"/>
              <a:buAutoNum type="arabicPeriod"/>
            </a:pPr>
            <a:r>
              <a:rPr lang="ru" sz="36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</a:t>
            </a:r>
            <a:r>
              <a:rPr lang="ru" sz="36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Правильный ответ</a:t>
            </a:r>
            <a:r>
              <a:rPr lang="ru" sz="36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подразумевает наличие </a:t>
            </a:r>
            <a:r>
              <a:rPr lang="ru" sz="36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только указанных</a:t>
            </a:r>
            <a:r>
              <a:rPr lang="ru" sz="36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в задании средств связи и </a:t>
            </a:r>
            <a:r>
              <a:rPr lang="ru" sz="3600" b="1">
                <a:solidFill>
                  <a:srgbClr val="FFFF00"/>
                </a:solidFill>
                <a:latin typeface="EB Garamond"/>
                <a:ea typeface="EB Garamond"/>
                <a:cs typeface="EB Garamond"/>
                <a:sym typeface="EB Garamond"/>
              </a:rPr>
              <a:t>отсутствие </a:t>
            </a:r>
            <a:endParaRPr sz="3600" b="1">
              <a:solidFill>
                <a:srgbClr val="FFFF00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45720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>
                <a:solidFill>
                  <a:srgbClr val="FFFF00"/>
                </a:solidFill>
                <a:latin typeface="EB Garamond"/>
                <a:ea typeface="EB Garamond"/>
                <a:cs typeface="EB Garamond"/>
                <a:sym typeface="EB Garamond"/>
              </a:rPr>
              <a:t>иных средств связи.</a:t>
            </a:r>
            <a:endParaRPr sz="3600" b="1">
              <a:solidFill>
                <a:srgbClr val="FFFF00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466" name="Google Shape;466;p6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23550" y="1979600"/>
            <a:ext cx="3045525" cy="3045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p67"/>
          <p:cNvSpPr txBox="1"/>
          <p:nvPr/>
        </p:nvSpPr>
        <p:spPr>
          <a:xfrm>
            <a:off x="185075" y="215125"/>
            <a:ext cx="8393400" cy="436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2.</a:t>
            </a:r>
            <a:r>
              <a:rPr lang="ru" sz="30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В рамках задания 26 чётко разводятся следующие понятия: </a:t>
            </a:r>
            <a:r>
              <a:rPr lang="ru" sz="3000" b="1">
                <a:solidFill>
                  <a:srgbClr val="FFFF00"/>
                </a:solidFill>
                <a:latin typeface="EB Garamond"/>
                <a:ea typeface="EB Garamond"/>
                <a:cs typeface="EB Garamond"/>
                <a:sym typeface="EB Garamond"/>
              </a:rPr>
              <a:t>лексический повтор</a:t>
            </a:r>
            <a:r>
              <a:rPr lang="ru" sz="30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как повтор слова в абсолютно одинаковой форме </a:t>
            </a:r>
            <a:r>
              <a:rPr lang="ru" sz="3000" b="1" i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(мама – мама; он – он</a:t>
            </a:r>
            <a:r>
              <a:rPr lang="ru" sz="30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) и использование</a:t>
            </a:r>
            <a:endParaRPr sz="30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</a:t>
            </a:r>
            <a:r>
              <a:rPr lang="ru" sz="3000" b="1">
                <a:solidFill>
                  <a:srgbClr val="FF9900"/>
                </a:solidFill>
                <a:latin typeface="EB Garamond"/>
                <a:ea typeface="EB Garamond"/>
                <a:cs typeface="EB Garamond"/>
                <a:sym typeface="EB Garamond"/>
              </a:rPr>
              <a:t>форм(ы) слов(а) </a:t>
            </a:r>
            <a:r>
              <a:rPr lang="ru" sz="30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как средства связи </a:t>
            </a:r>
            <a:endParaRPr sz="30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b="1" i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(мама – маму; он – его)</a:t>
            </a:r>
            <a:r>
              <a:rPr lang="ru" sz="30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.</a:t>
            </a:r>
            <a:endParaRPr sz="30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472" name="Google Shape;472;p67"/>
          <p:cNvPicPr preferRelativeResize="0"/>
          <p:nvPr/>
        </p:nvPicPr>
        <p:blipFill rotWithShape="1">
          <a:blip r:embed="rId3">
            <a:alphaModFix/>
          </a:blip>
          <a:srcRect r="12372"/>
          <a:stretch/>
        </p:blipFill>
        <p:spPr>
          <a:xfrm>
            <a:off x="6318525" y="2022650"/>
            <a:ext cx="2668600" cy="3045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68"/>
          <p:cNvSpPr txBox="1"/>
          <p:nvPr/>
        </p:nvSpPr>
        <p:spPr>
          <a:xfrm>
            <a:off x="615550" y="465900"/>
            <a:ext cx="7360200" cy="421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3. </a:t>
            </a:r>
            <a:r>
              <a:rPr lang="ru" sz="3600" b="1" i="1">
                <a:solidFill>
                  <a:schemeClr val="accent6"/>
                </a:solidFill>
                <a:latin typeface="EB Garamond"/>
                <a:ea typeface="EB Garamond"/>
                <a:cs typeface="EB Garamond"/>
                <a:sym typeface="EB Garamond"/>
              </a:rPr>
              <a:t>Повторяющимися словами</a:t>
            </a:r>
            <a:r>
              <a:rPr lang="ru" sz="3600" b="1" i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могут быть только слова самостоятельных частей речи, включая местоимения </a:t>
            </a:r>
            <a:endParaRPr sz="3600" b="1" i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 i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(они – они).</a:t>
            </a:r>
            <a:endParaRPr sz="3600" b="1">
              <a:solidFill>
                <a:srgbClr val="FFFF00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478" name="Google Shape;478;p68"/>
          <p:cNvPicPr preferRelativeResize="0"/>
          <p:nvPr/>
        </p:nvPicPr>
        <p:blipFill rotWithShape="1">
          <a:blip r:embed="rId3">
            <a:alphaModFix/>
          </a:blip>
          <a:srcRect r="13434"/>
          <a:stretch/>
        </p:blipFill>
        <p:spPr>
          <a:xfrm>
            <a:off x="6307800" y="1592225"/>
            <a:ext cx="2636325" cy="3045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p69"/>
          <p:cNvSpPr txBox="1"/>
          <p:nvPr/>
        </p:nvSpPr>
        <p:spPr>
          <a:xfrm>
            <a:off x="475675" y="581000"/>
            <a:ext cx="8393400" cy="421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4. </a:t>
            </a:r>
            <a:r>
              <a:rPr lang="ru" sz="3600" b="1" i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«Он»</a:t>
            </a:r>
            <a:r>
              <a:rPr lang="ru" sz="36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и </a:t>
            </a:r>
            <a:r>
              <a:rPr lang="ru" sz="3600" b="1" i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«они»</a:t>
            </a:r>
            <a:r>
              <a:rPr lang="ru" sz="36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являются </a:t>
            </a:r>
            <a:r>
              <a:rPr lang="ru" sz="3600" b="1">
                <a:solidFill>
                  <a:schemeClr val="accent6"/>
                </a:solidFill>
                <a:latin typeface="EB Garamond"/>
                <a:ea typeface="EB Garamond"/>
                <a:cs typeface="EB Garamond"/>
                <a:sym typeface="EB Garamond"/>
              </a:rPr>
              <a:t>разными словами</a:t>
            </a:r>
            <a:r>
              <a:rPr lang="ru" sz="36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, а не формами одного и того же слова. (Личные местоимения            </a:t>
            </a:r>
            <a:endParaRPr sz="36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>
                <a:solidFill>
                  <a:schemeClr val="accent6"/>
                </a:solidFill>
                <a:latin typeface="EB Garamond"/>
                <a:ea typeface="EB Garamond"/>
                <a:cs typeface="EB Garamond"/>
                <a:sym typeface="EB Garamond"/>
              </a:rPr>
              <a:t>не изменяются</a:t>
            </a:r>
            <a:r>
              <a:rPr lang="ru" sz="36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по родам </a:t>
            </a:r>
            <a:endParaRPr sz="36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и числам!)</a:t>
            </a:r>
            <a:endParaRPr sz="3600" b="1">
              <a:solidFill>
                <a:srgbClr val="FFFF00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484" name="Google Shape;484;p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23550" y="1979600"/>
            <a:ext cx="3045525" cy="3045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p70"/>
          <p:cNvSpPr txBox="1"/>
          <p:nvPr/>
        </p:nvSpPr>
        <p:spPr>
          <a:xfrm>
            <a:off x="475675" y="581000"/>
            <a:ext cx="8393400" cy="421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5. </a:t>
            </a:r>
            <a:r>
              <a:rPr lang="ru" sz="36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Личное местоимение</a:t>
            </a:r>
            <a:r>
              <a:rPr lang="ru" sz="36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только тогда является средством связи, когда </a:t>
            </a:r>
            <a:r>
              <a:rPr lang="ru" sz="3600" b="1">
                <a:solidFill>
                  <a:srgbClr val="FFFF00"/>
                </a:solidFill>
                <a:latin typeface="EB Garamond"/>
                <a:ea typeface="EB Garamond"/>
                <a:cs typeface="EB Garamond"/>
                <a:sym typeface="EB Garamond"/>
              </a:rPr>
              <a:t>заменяет</a:t>
            </a:r>
            <a:r>
              <a:rPr lang="ru" sz="36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существительное из </a:t>
            </a:r>
            <a:r>
              <a:rPr lang="ru" sz="3600" b="1">
                <a:solidFill>
                  <a:srgbClr val="FFFF00"/>
                </a:solidFill>
                <a:latin typeface="EB Garamond"/>
                <a:ea typeface="EB Garamond"/>
                <a:cs typeface="EB Garamond"/>
                <a:sym typeface="EB Garamond"/>
              </a:rPr>
              <a:t>предыдущего </a:t>
            </a:r>
            <a:r>
              <a:rPr lang="ru" sz="36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предложения.</a:t>
            </a:r>
            <a:endParaRPr sz="3600" b="1">
              <a:solidFill>
                <a:srgbClr val="FFFF00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490" name="Google Shape;490;p7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23550" y="1979600"/>
            <a:ext cx="3045525" cy="3045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71"/>
          <p:cNvSpPr txBox="1"/>
          <p:nvPr/>
        </p:nvSpPr>
        <p:spPr>
          <a:xfrm>
            <a:off x="238875" y="387300"/>
            <a:ext cx="8630100" cy="436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В задании 26 </a:t>
            </a:r>
            <a:r>
              <a:rPr lang="ru" sz="2400" b="1" u="sng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не учитываются</a:t>
            </a: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 в качестве средств связи:</a:t>
            </a:r>
            <a:endParaRPr sz="24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3200400" lvl="0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EB Garamond"/>
              <a:buChar char="-"/>
            </a:pP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анафора, эпифора;</a:t>
            </a:r>
            <a:endParaRPr sz="24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3200400" lvl="0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EB Garamond"/>
              <a:buChar char="-"/>
            </a:pP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единство видо-временных форм глагола;</a:t>
            </a:r>
            <a:endParaRPr sz="24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3200400" lvl="0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EB Garamond"/>
              <a:buChar char="-"/>
            </a:pP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слова одной тематической группы;</a:t>
            </a:r>
            <a:endParaRPr sz="24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3200400" lvl="0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EB Garamond"/>
              <a:buChar char="-"/>
            </a:pP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синтаксический параллелизм;</a:t>
            </a:r>
            <a:endParaRPr sz="24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3200400" lvl="0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EB Garamond"/>
              <a:buChar char="-"/>
            </a:pPr>
            <a:r>
              <a:rPr lang="ru" sz="2400" b="1">
                <a:solidFill>
                  <a:srgbClr val="FFFFFF"/>
                </a:solidFill>
                <a:latin typeface="EB Garamond"/>
                <a:ea typeface="EB Garamond"/>
                <a:cs typeface="EB Garamond"/>
                <a:sym typeface="EB Garamond"/>
              </a:rPr>
              <a:t>глаголы, причастия и деепричастия</a:t>
            </a:r>
            <a:endParaRPr sz="2400" b="1">
              <a:solidFill>
                <a:srgbClr val="FFFFFF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496" name="Google Shape;496;p7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800" y="1379550"/>
            <a:ext cx="2916475" cy="3645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D3E9"/>
            </a:gs>
            <a:gs pos="100000">
              <a:srgbClr val="04596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p72"/>
          <p:cNvSpPr txBox="1"/>
          <p:nvPr/>
        </p:nvSpPr>
        <p:spPr>
          <a:xfrm>
            <a:off x="1512450" y="806400"/>
            <a:ext cx="6119100" cy="3530700"/>
          </a:xfrm>
          <a:prstGeom prst="rect">
            <a:avLst/>
          </a:prstGeom>
          <a:noFill/>
          <a:ln w="952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chemeClr val="accent6"/>
                </a:solidFill>
                <a:latin typeface="EB Garamond"/>
                <a:ea typeface="EB Garamond"/>
                <a:cs typeface="EB Garamond"/>
                <a:sym typeface="EB Garamond"/>
              </a:rPr>
              <a:t>Презентацию подготовила </a:t>
            </a:r>
            <a:endParaRPr sz="1800">
              <a:solidFill>
                <a:schemeClr val="accent6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chemeClr val="accent6"/>
                </a:solidFill>
                <a:latin typeface="EB Garamond"/>
                <a:ea typeface="EB Garamond"/>
                <a:cs typeface="EB Garamond"/>
                <a:sym typeface="EB Garamond"/>
              </a:rPr>
              <a:t>учитель русского языка и литературы </a:t>
            </a:r>
            <a:endParaRPr sz="1800">
              <a:solidFill>
                <a:schemeClr val="accent6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chemeClr val="accent6"/>
                </a:solidFill>
                <a:latin typeface="EB Garamond"/>
                <a:ea typeface="EB Garamond"/>
                <a:cs typeface="EB Garamond"/>
                <a:sym typeface="EB Garamond"/>
              </a:rPr>
              <a:t>высшей квалификационной категории </a:t>
            </a:r>
            <a:endParaRPr sz="1800">
              <a:solidFill>
                <a:schemeClr val="accent6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chemeClr val="accent6"/>
                </a:solidFill>
                <a:latin typeface="EB Garamond"/>
                <a:ea typeface="EB Garamond"/>
                <a:cs typeface="EB Garamond"/>
                <a:sym typeface="EB Garamond"/>
              </a:rPr>
              <a:t>ОГБОУ “Гимназия № 1 им. В.И.Ленина г. Ульяновска” Дмитриева Н.В.</a:t>
            </a:r>
            <a:endParaRPr sz="1800">
              <a:solidFill>
                <a:schemeClr val="accent6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accent6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accent6"/>
              </a:solidFill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chemeClr val="accent6"/>
                </a:solidFill>
                <a:latin typeface="EB Garamond"/>
                <a:ea typeface="EB Garamond"/>
                <a:cs typeface="EB Garamond"/>
                <a:sym typeface="EB Garamond"/>
              </a:rPr>
              <a:t>2024, сентябрь</a:t>
            </a:r>
            <a:endParaRPr sz="1800">
              <a:solidFill>
                <a:schemeClr val="accent6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1925</Words>
  <Application>Microsoft Office PowerPoint</Application>
  <PresentationFormat>Экран (16:9)</PresentationFormat>
  <Paragraphs>321</Paragraphs>
  <Slides>60</Slides>
  <Notes>60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60</vt:i4>
      </vt:variant>
    </vt:vector>
  </HeadingPairs>
  <TitlesOfParts>
    <vt:vector size="65" baseType="lpstr">
      <vt:lpstr>Arial</vt:lpstr>
      <vt:lpstr>EB Garamond</vt:lpstr>
      <vt:lpstr>Impact</vt:lpstr>
      <vt:lpstr>Caveat</vt:lpstr>
      <vt:lpstr>Simple Light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RePack by SPecialiST</cp:lastModifiedBy>
  <cp:revision>3</cp:revision>
  <dcterms:modified xsi:type="dcterms:W3CDTF">2025-01-25T14:24:11Z</dcterms:modified>
</cp:coreProperties>
</file>