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87" r:id="rId4"/>
    <p:sldId id="288" r:id="rId5"/>
    <p:sldId id="289" r:id="rId6"/>
    <p:sldId id="267" r:id="rId7"/>
    <p:sldId id="290" r:id="rId8"/>
    <p:sldId id="291" r:id="rId9"/>
    <p:sldId id="293" r:id="rId10"/>
    <p:sldId id="277" r:id="rId11"/>
    <p:sldId id="294" r:id="rId12"/>
    <p:sldId id="272" r:id="rId13"/>
    <p:sldId id="28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47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BF970-2301-4145-A2C0-510A3FA8A4BE}" type="datetimeFigureOut">
              <a:rPr lang="ru-RU" smtClean="0"/>
              <a:pPr/>
              <a:t>09.02.2022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7C4D5-D13A-414D-819F-C587927CBC3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artinkin.net/uploads/posts/2021-01/1611926393_7-p-foni-s-gribami-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8"/>
            <a:ext cx="7772400" cy="3929089"/>
          </a:xfrm>
        </p:spPr>
        <p:txBody>
          <a:bodyPr>
            <a:normAutofit fontScale="90000"/>
          </a:bodyPr>
          <a:lstStyle/>
          <a:p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Государственное бюджетное дошкольное образовательное учреждение</a:t>
            </a:r>
            <a:b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</a:b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детский сад № 53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Колпинского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> района Санкт-Петербурга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  <a:t/>
            </a:r>
            <a:b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Calibri" pitchFamily="34" charset="0"/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на тему: </a:t>
            </a:r>
            <a:br>
              <a:rPr lang="ru-RU" sz="3200" b="1" dirty="0" smtClean="0"/>
            </a:br>
            <a:r>
              <a:rPr lang="ru-RU" sz="4000" b="1" dirty="0" smtClean="0"/>
              <a:t>«Такие удивительные грибы»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4429132"/>
            <a:ext cx="8001056" cy="1857388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ru-RU" sz="6000" b="1" dirty="0" smtClean="0">
                <a:solidFill>
                  <a:schemeClr val="tx1"/>
                </a:solidFill>
              </a:rPr>
              <a:t/>
            </a:r>
            <a:br>
              <a:rPr lang="ru-RU" sz="6000" b="1" dirty="0" smtClean="0">
                <a:solidFill>
                  <a:schemeClr val="tx1"/>
                </a:solidFill>
              </a:rPr>
            </a:br>
            <a:r>
              <a:rPr lang="ru-RU" sz="6000" b="1" dirty="0" smtClean="0">
                <a:solidFill>
                  <a:schemeClr val="tx1"/>
                </a:solidFill>
              </a:rPr>
              <a:t/>
            </a:r>
            <a:br>
              <a:rPr lang="ru-RU" sz="6000" b="1" dirty="0" smtClean="0">
                <a:solidFill>
                  <a:schemeClr val="tx1"/>
                </a:solidFill>
              </a:rPr>
            </a:br>
            <a:r>
              <a:rPr lang="ru-RU" sz="8000" b="1" dirty="0" smtClean="0">
                <a:solidFill>
                  <a:schemeClr val="tx1"/>
                </a:solidFill>
              </a:rPr>
              <a:t>воспитатель:  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r>
              <a:rPr lang="ru-RU" sz="8000" b="1" dirty="0" smtClean="0">
                <a:solidFill>
                  <a:schemeClr val="tx1"/>
                </a:solidFill>
              </a:rPr>
              <a:t>Балабанова В.С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/>
            </a:r>
            <a:br>
              <a:rPr lang="ru-RU" sz="9600" b="1" dirty="0" smtClean="0">
                <a:solidFill>
                  <a:schemeClr val="tx1"/>
                </a:solidFill>
              </a:rPr>
            </a:br>
            <a:endParaRPr lang="ru-RU" sz="9600" b="1" dirty="0" smtClean="0">
              <a:solidFill>
                <a:schemeClr val="tx1"/>
              </a:solidFill>
            </a:endParaRPr>
          </a:p>
          <a:p>
            <a:r>
              <a:rPr lang="ru-RU" sz="9600" b="1" dirty="0" smtClean="0">
                <a:solidFill>
                  <a:schemeClr val="tx1"/>
                </a:solidFill>
              </a:rPr>
              <a:t>2021г</a:t>
            </a:r>
            <a:r>
              <a:rPr lang="ru-RU" sz="9600" dirty="0" smtClean="0">
                <a:solidFill>
                  <a:schemeClr val="tx1"/>
                </a:solidFill>
              </a:rPr>
              <a:t>.</a:t>
            </a:r>
            <a:endParaRPr lang="ru-RU" sz="9600" dirty="0" smtClean="0"/>
          </a:p>
          <a:p>
            <a:endParaRPr lang="ru-RU" sz="2000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Актуальность проекта: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Природа дарит нам много красивого, вкусного, полезного. Особенно щедра на подарки осень.  В сентябре в наших лесах настала грибная пора. Многие дети вместе с родителями ходили в лес за грибами. На участке, где гуляют дети в детском саду, стали появляться грибы и дети стали проявлять к этому интерес. Это и послужило выбором темы проекта.   Проект направлен на формирование безопасного поведения в лесу и правильного контакта с грибами, воспитания любви к родному краю и бережному отношению к природе.</a:t>
            </a:r>
            <a:endParaRPr lang="ru-RU" sz="28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                                   </a:t>
            </a:r>
            <a:br>
              <a:rPr lang="ru-RU" sz="2700" b="1" dirty="0" smtClean="0"/>
            </a:br>
            <a:r>
              <a:rPr lang="ru-RU" sz="2700" b="1" dirty="0" smtClean="0"/>
              <a:t>                                      </a:t>
            </a:r>
            <a:br>
              <a:rPr lang="ru-RU" sz="2700" b="1" dirty="0" smtClean="0"/>
            </a:br>
            <a:r>
              <a:rPr lang="ru-RU" sz="2700" b="1" dirty="0" smtClean="0"/>
              <a:t>                                       Цели проекта: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200" b="1" dirty="0" smtClean="0"/>
              <a:t>Стратегическая цель</a:t>
            </a:r>
            <a:r>
              <a:rPr lang="ru-RU" sz="2200" dirty="0" smtClean="0"/>
              <a:t>:  </a:t>
            </a:r>
            <a:r>
              <a:rPr lang="ru-RU" sz="2000" dirty="0" smtClean="0"/>
              <a:t>создание условий, раскрывающих интеллектуальный и творческий потенциал дошкольников, ориентированных на экологическое воспитание;</a:t>
            </a:r>
            <a:br>
              <a:rPr lang="ru-RU" sz="2000" dirty="0" smtClean="0"/>
            </a:br>
            <a:r>
              <a:rPr lang="ru-RU" sz="2200" b="1" dirty="0" smtClean="0"/>
              <a:t>Тактические цели: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200" dirty="0" smtClean="0"/>
              <a:t>1. Создать условия для развития у детей познавательных и творческих способностей в процессе реализации проекта;</a:t>
            </a:r>
            <a:br>
              <a:rPr lang="ru-RU" sz="2200" dirty="0" smtClean="0"/>
            </a:br>
            <a:r>
              <a:rPr lang="ru-RU" sz="2200" dirty="0" smtClean="0"/>
              <a:t>2. Сформировать представления детей о съедобных и не съедобных грибах,  их разнообразии и строении.</a:t>
            </a:r>
            <a:br>
              <a:rPr lang="ru-RU" sz="2200" dirty="0" smtClean="0"/>
            </a:br>
            <a:r>
              <a:rPr lang="ru-RU" sz="2200" dirty="0" smtClean="0"/>
              <a:t>3.Организовать сотрудничество родителей в процессе проекта.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                  </a:t>
            </a:r>
            <a:r>
              <a:rPr lang="ru-RU" sz="2700" b="1" dirty="0" smtClean="0"/>
              <a:t>Задачи проекта: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>1</a:t>
            </a:r>
            <a:r>
              <a:rPr lang="ru-RU" sz="2200" dirty="0" smtClean="0"/>
              <a:t>. Сформировать понятие о том, что некоторые грибы опасны для жизни.</a:t>
            </a:r>
            <a:br>
              <a:rPr lang="ru-RU" sz="2200" dirty="0" smtClean="0"/>
            </a:br>
            <a:r>
              <a:rPr lang="ru-RU" sz="2200" dirty="0" smtClean="0"/>
              <a:t>2. Закрепить умение различать грибы (съедобные, несъедобные) по внешнему виду, уметь собирать грибы.</a:t>
            </a:r>
            <a:br>
              <a:rPr lang="ru-RU" sz="2200" dirty="0" smtClean="0"/>
            </a:br>
            <a:r>
              <a:rPr lang="ru-RU" sz="2200" dirty="0" smtClean="0"/>
              <a:t>3. Расширить представления о месте произрастания грибов.</a:t>
            </a:r>
            <a:br>
              <a:rPr lang="ru-RU" sz="2200" dirty="0" smtClean="0"/>
            </a:br>
            <a:r>
              <a:rPr lang="ru-RU" sz="2200" dirty="0" smtClean="0"/>
              <a:t>4. Развивать связную речь, умение выражать свои мысли.</a:t>
            </a:r>
            <a:br>
              <a:rPr lang="ru-RU" sz="2200" dirty="0" smtClean="0"/>
            </a:br>
            <a:r>
              <a:rPr lang="ru-RU" sz="2200" dirty="0" smtClean="0"/>
              <a:t>5. Обогатить словарный запас детей названиями грибов.</a:t>
            </a:r>
            <a:br>
              <a:rPr lang="ru-RU" sz="2200" dirty="0" smtClean="0"/>
            </a:br>
            <a:r>
              <a:rPr lang="ru-RU" sz="2200" dirty="0" smtClean="0"/>
              <a:t>6. Воспитывать бережное отношение к природе.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Познавательно-исследовательская деятельность:</a:t>
            </a:r>
            <a:br>
              <a:rPr lang="ru-RU" sz="2400" b="1" dirty="0" smtClean="0"/>
            </a:br>
            <a:r>
              <a:rPr lang="ru-RU" sz="2000" b="1" dirty="0" smtClean="0"/>
              <a:t> Знакомство с грибами</a:t>
            </a:r>
            <a:br>
              <a:rPr lang="ru-RU" sz="2000" b="1" dirty="0" smtClean="0"/>
            </a:br>
            <a:r>
              <a:rPr lang="ru-RU" sz="2000" b="1" dirty="0" smtClean="0"/>
              <a:t> Беседы «Съедобные и не съедобные грибы»</a:t>
            </a:r>
            <a:br>
              <a:rPr lang="ru-RU" sz="2000" b="1" dirty="0" smtClean="0"/>
            </a:br>
            <a:r>
              <a:rPr lang="ru-RU" sz="2000" i="1" dirty="0" smtClean="0"/>
              <a:t> (формирование основ безопасности)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endParaRPr lang="ru-RU" sz="2000" dirty="0"/>
          </a:p>
        </p:txBody>
      </p:sp>
      <p:pic>
        <p:nvPicPr>
          <p:cNvPr id="6" name="Содержимое 10" descr="http://s2.thingpic.com/images/aX/x6bMde96Psbwt8tAT19cm1m6.jpeg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285992"/>
            <a:ext cx="228601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85787" y="4998660"/>
            <a:ext cx="22145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Строение грибов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2285992"/>
            <a:ext cx="1891233" cy="252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3214678" y="5132784"/>
            <a:ext cx="2571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/>
              <a:t>«Съедобные – несъедобные</a:t>
            </a:r>
            <a:br>
              <a:rPr lang="ru-RU" sz="1400" dirty="0" smtClean="0"/>
            </a:br>
            <a:r>
              <a:rPr lang="ru-RU" sz="1400" dirty="0" smtClean="0"/>
              <a:t> грибы»</a:t>
            </a:r>
            <a:endParaRPr lang="ru-RU" sz="1400" dirty="0"/>
          </a:p>
        </p:txBody>
      </p:sp>
      <p:pic>
        <p:nvPicPr>
          <p:cNvPr id="10" name="Содержимое 4" descr="https://estalsad24.edumsko.ru/uploads/3000/2215/section/266664/folder_2/1110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2071678"/>
            <a:ext cx="2214578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Познавательно-исследовательская деятельность: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i="1" dirty="0" smtClean="0"/>
              <a:t>Беседа и наблюдение на территории детского сада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> -формировать познавательный интерес,   развивать воображения и творческую активность детей. Рассматривание строения грибов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3" name="Picture 2" descr="C:\Users\Computer\Pictures\2018-09-20\20180917_1102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2035" y="2109677"/>
            <a:ext cx="2790642" cy="2428892"/>
          </a:xfrm>
          <a:prstGeom prst="rect">
            <a:avLst/>
          </a:prstGeom>
          <a:noFill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1857364"/>
            <a:ext cx="2428892" cy="3031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2214554"/>
            <a:ext cx="2517307" cy="335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571472" y="4929198"/>
            <a:ext cx="25717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После дождика выросли маленькие поганки.                            Мы руками  их не трогаем!</a:t>
            </a:r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6429387" y="5128478"/>
            <a:ext cx="2428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А здесь выросла синяя сыроежка</a:t>
            </a:r>
            <a:endParaRPr lang="ru-RU" sz="14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357553" y="5572140"/>
            <a:ext cx="25717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У нас на участке мы нашли шампиньоны!</a:t>
            </a:r>
            <a:endParaRPr lang="ru-RU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/>
              <a:t>Разучивание пальчиковой гимнастики </a:t>
            </a:r>
            <a:br>
              <a:rPr lang="ru-RU" sz="2400" b="1" dirty="0" smtClean="0"/>
            </a:br>
            <a:r>
              <a:rPr lang="ru-RU" sz="2400" b="1" dirty="0" smtClean="0"/>
              <a:t>«Пошли пальцы по грибы» </a:t>
            </a:r>
            <a:br>
              <a:rPr lang="ru-RU" sz="2400" b="1" dirty="0" smtClean="0"/>
            </a:br>
            <a:r>
              <a:rPr lang="ru-RU" sz="1800" dirty="0" smtClean="0"/>
              <a:t>Цель: развитие мелкой моторики, координации движений пальцев рук.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000" b="1" dirty="0" smtClean="0"/>
              <a:t>- Раз, два, три, четыре, пять! </a:t>
            </a:r>
            <a:r>
              <a:rPr lang="ru-RU" sz="2000" dirty="0" smtClean="0"/>
              <a:t>(«Шагают» пальчиками по столу).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- Мы идем грибы искать.</a:t>
            </a:r>
            <a:br>
              <a:rPr lang="ru-RU" sz="2000" b="1" dirty="0" smtClean="0"/>
            </a:br>
            <a:r>
              <a:rPr lang="ru-RU" sz="2000" b="1" dirty="0" smtClean="0"/>
              <a:t> - Этот пальчик в лес пошел,</a:t>
            </a:r>
            <a:br>
              <a:rPr lang="ru-RU" sz="2000" b="1" dirty="0" smtClean="0"/>
            </a:br>
            <a:r>
              <a:rPr lang="ru-RU" sz="2000" dirty="0" smtClean="0"/>
              <a:t>( загибают по одному пальчику),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- Этот пальчик гриб нашел, </a:t>
            </a:r>
            <a:r>
              <a:rPr lang="ru-RU" sz="2000" dirty="0" smtClean="0"/>
              <a:t>(начиная с мизинца)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- Этот пальчик чистить стал, </a:t>
            </a:r>
            <a:br>
              <a:rPr lang="ru-RU" sz="2000" b="1" dirty="0" smtClean="0"/>
            </a:br>
            <a:r>
              <a:rPr lang="ru-RU" sz="2000" b="1" dirty="0" smtClean="0"/>
              <a:t>- Этот пальчик жарить стал,</a:t>
            </a:r>
            <a:br>
              <a:rPr lang="ru-RU" sz="2000" b="1" dirty="0" smtClean="0"/>
            </a:br>
            <a:r>
              <a:rPr lang="ru-RU" sz="2000" b="1" dirty="0" smtClean="0"/>
              <a:t>-  Этот пальчик все съел, </a:t>
            </a:r>
            <a:br>
              <a:rPr lang="ru-RU" sz="2000" b="1" dirty="0" smtClean="0"/>
            </a:br>
            <a:r>
              <a:rPr lang="ru-RU" sz="2000" b="1" dirty="0" smtClean="0"/>
              <a:t>Оттого и потолстел.</a:t>
            </a:r>
            <a:endParaRPr lang="ru-RU" sz="20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785926"/>
            <a:ext cx="3150314" cy="419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700" b="1" dirty="0" smtClean="0"/>
              <a:t>Художественно – эстетическое развитие: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i="1" dirty="0" smtClean="0"/>
              <a:t>нетрадиционная техника рисования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dirty="0" smtClean="0"/>
              <a:t> 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                                               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                                       </a:t>
            </a:r>
            <a:r>
              <a:rPr lang="ru-RU" sz="2000" b="1" dirty="0" smtClean="0"/>
              <a:t> </a:t>
            </a:r>
            <a:br>
              <a:rPr lang="ru-RU" sz="2000" b="1" dirty="0" smtClean="0"/>
            </a:br>
            <a:r>
              <a:rPr lang="ru-RU" sz="2000" b="1" dirty="0" smtClean="0"/>
              <a:t>                                                                                                                                                                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                                                                                 </a:t>
            </a: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endParaRPr lang="ru-RU" sz="2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285860"/>
            <a:ext cx="1928826" cy="2572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57158" y="3929066"/>
            <a:ext cx="2214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Техника «рисование нитками»</a:t>
            </a:r>
            <a:br>
              <a:rPr lang="ru-RU" sz="1200" b="1" dirty="0" smtClean="0"/>
            </a:br>
            <a:r>
              <a:rPr lang="ru-RU" sz="1200" b="1" dirty="0" smtClean="0"/>
              <a:t>«Я- Гриб боровик»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1500174"/>
            <a:ext cx="1807129" cy="241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3286124"/>
            <a:ext cx="1911873" cy="2548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428860" y="2571744"/>
            <a:ext cx="2000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Рисование ладошкой  </a:t>
            </a:r>
            <a:br>
              <a:rPr lang="ru-RU" sz="1200" b="1" dirty="0" smtClean="0"/>
            </a:br>
            <a:r>
              <a:rPr lang="ru-RU" sz="1200" b="1" dirty="0" smtClean="0"/>
              <a:t>«Опята – дружные ребята»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00826" y="4214818"/>
            <a:ext cx="2214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Техника «рисование нитками»</a:t>
            </a:r>
            <a:br>
              <a:rPr lang="ru-RU" sz="1200" b="1" dirty="0" smtClean="0"/>
            </a:br>
            <a:r>
              <a:rPr lang="ru-RU" sz="1200" b="1" dirty="0" smtClean="0"/>
              <a:t>«Мухомор»</a:t>
            </a:r>
            <a:endParaRPr lang="ru-RU" sz="1200" b="1" dirty="0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2285992"/>
            <a:ext cx="1928825" cy="257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4643438" y="1714488"/>
            <a:ext cx="1714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Техника «рисования крупой»</a:t>
            </a:r>
            <a:endParaRPr lang="ru-RU" sz="1200" b="1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547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Художественно – эстетическое развитие: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000240"/>
            <a:ext cx="257176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1571612"/>
            <a:ext cx="214238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143240" y="1500174"/>
            <a:ext cx="3000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Конструирование из бумаги «Грибы для ёжиков»</a:t>
            </a:r>
            <a:endParaRPr lang="ru-RU" sz="1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15140" y="4500571"/>
            <a:ext cx="1857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Аппликация </a:t>
            </a:r>
            <a:br>
              <a:rPr lang="ru-RU" sz="1200" b="1" dirty="0" smtClean="0"/>
            </a:br>
            <a:r>
              <a:rPr lang="ru-RU" sz="1200" b="1" dirty="0" smtClean="0"/>
              <a:t>«Какие разные грибы»</a:t>
            </a:r>
            <a:endParaRPr lang="ru-RU" sz="1200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643050"/>
            <a:ext cx="2071702" cy="268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71473" y="4429132"/>
            <a:ext cx="228601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/>
              <a:t>Лепка «Такие разные грибы»</a:t>
            </a:r>
            <a:endParaRPr lang="ru-RU" sz="12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9058" y="4000504"/>
            <a:ext cx="1508406" cy="226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3500430" y="6000768"/>
            <a:ext cx="2143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Сценка</a:t>
            </a:r>
            <a:br>
              <a:rPr lang="ru-RU" sz="1200" b="1" dirty="0" smtClean="0"/>
            </a:br>
            <a:r>
              <a:rPr lang="ru-RU" sz="1200" b="1" dirty="0" smtClean="0"/>
              <a:t>«Как зайцы грибы искали»</a:t>
            </a:r>
          </a:p>
        </p:txBody>
      </p:sp>
      <p:pic>
        <p:nvPicPr>
          <p:cNvPr id="12" name="Picture 8" descr="https://img1.liveinternet.ru/images/attach/c/2/65/267/65267254_1287000269_0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5000636"/>
            <a:ext cx="1084177" cy="1382325"/>
          </a:xfrm>
          <a:prstGeom prst="rect">
            <a:avLst/>
          </a:prstGeom>
          <a:noFill/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00100" y="4857760"/>
            <a:ext cx="1852203" cy="1234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857225" y="6143644"/>
            <a:ext cx="214313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Весёлый танец грибов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2619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Дидактические игры</a:t>
            </a:r>
            <a:br>
              <a:rPr lang="ru-RU" sz="2400" b="1" dirty="0" smtClean="0"/>
            </a:br>
            <a:r>
              <a:rPr lang="ru-RU" sz="2400" dirty="0" smtClean="0"/>
              <a:t>-</a:t>
            </a:r>
            <a:r>
              <a:rPr lang="ru-RU" sz="2000" dirty="0" smtClean="0"/>
              <a:t>закреплять представления о грибах в окружающем мире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277" y="2214554"/>
            <a:ext cx="1821707" cy="242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00034" y="4681280"/>
            <a:ext cx="18573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«Найди пару»</a:t>
            </a:r>
            <a:endParaRPr lang="ru-RU" sz="1200" b="1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1785926"/>
            <a:ext cx="1785950" cy="2382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2571737" y="1357299"/>
            <a:ext cx="14287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«Найди тень грибочка»</a:t>
            </a:r>
            <a:endParaRPr lang="ru-RU" sz="1200" b="1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785926"/>
            <a:ext cx="1718533" cy="2292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4572000" y="1357298"/>
            <a:ext cx="1714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«Построй грибки </a:t>
            </a:r>
            <a:br>
              <a:rPr lang="ru-RU" sz="1200" b="1" dirty="0" smtClean="0"/>
            </a:br>
            <a:r>
              <a:rPr lang="ru-RU" sz="1200" b="1" dirty="0" smtClean="0"/>
              <a:t>по росту»</a:t>
            </a:r>
            <a:endParaRPr lang="ru-RU" sz="12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1103" y="2214554"/>
            <a:ext cx="1874591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Прямоугольник 16"/>
          <p:cNvSpPr/>
          <p:nvPr/>
        </p:nvSpPr>
        <p:spPr>
          <a:xfrm>
            <a:off x="6643702" y="4786323"/>
            <a:ext cx="192882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«Четвёртый лишний»</a:t>
            </a:r>
            <a:endParaRPr lang="ru-RU" sz="1200" b="1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4214818"/>
            <a:ext cx="200026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Прямоугольник 18"/>
          <p:cNvSpPr/>
          <p:nvPr/>
        </p:nvSpPr>
        <p:spPr>
          <a:xfrm>
            <a:off x="3286117" y="6000769"/>
            <a:ext cx="22145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/>
              <a:t>«Какие грибы, в каком лесу растут»</a:t>
            </a:r>
            <a:endParaRPr lang="ru-RU" sz="1200" b="1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Дидактические игры</a:t>
            </a:r>
            <a:r>
              <a:rPr lang="ru-RU" sz="2800" b="1" dirty="0" smtClean="0"/>
              <a:t>:  </a:t>
            </a:r>
            <a:r>
              <a:rPr lang="ru-RU" sz="2400" b="1" dirty="0" smtClean="0"/>
              <a:t>«Числовые </a:t>
            </a:r>
            <a:r>
              <a:rPr lang="ru-RU" sz="2400" b="1" dirty="0" err="1" smtClean="0"/>
              <a:t>пазлы</a:t>
            </a:r>
            <a:r>
              <a:rPr lang="ru-RU" sz="2400" b="1" dirty="0" smtClean="0"/>
              <a:t>» </a:t>
            </a:r>
            <a:r>
              <a:rPr lang="ru-RU" sz="2400" dirty="0" smtClean="0"/>
              <a:t>- </a:t>
            </a:r>
            <a:br>
              <a:rPr lang="ru-RU" sz="2400" dirty="0" smtClean="0"/>
            </a:br>
            <a:r>
              <a:rPr lang="ru-RU" sz="2400" dirty="0" smtClean="0"/>
              <a:t>собрать картинки по образцу (по цифрам)</a:t>
            </a:r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571612"/>
            <a:ext cx="2641995" cy="3522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 descr="C:\Users\Computer\Pictures\2018-10-03\20181003_1036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787637" y="3070223"/>
            <a:ext cx="3416329" cy="2562247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1643050"/>
            <a:ext cx="278608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11882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Работа с родителями: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Оформление папок-передвижек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786058"/>
            <a:ext cx="2214578" cy="2953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2786058"/>
            <a:ext cx="2244821" cy="299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97" y="2214554"/>
            <a:ext cx="25003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Осторожно, ядовитые грибы</a:t>
            </a:r>
            <a:r>
              <a:rPr lang="ru-RU" sz="1400" dirty="0" smtClean="0"/>
              <a:t>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000760" y="2285993"/>
            <a:ext cx="23574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Грибы. Что мы о них знаем</a:t>
            </a:r>
          </a:p>
        </p:txBody>
      </p:sp>
      <p:pic>
        <p:nvPicPr>
          <p:cNvPr id="7" name="Picture 2" descr="C:\Users\Computer\Pictures\2018-11-01\20181101_1431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876067" y="2338851"/>
            <a:ext cx="3214710" cy="253748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786050" y="5357826"/>
            <a:ext cx="3143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ru-RU" sz="1400" b="1" dirty="0" smtClean="0"/>
              <a:t>Родители собрали информацию </a:t>
            </a:r>
            <a:br>
              <a:rPr lang="ru-RU" sz="1400" b="1" dirty="0" smtClean="0"/>
            </a:br>
            <a:r>
              <a:rPr lang="ru-RU" sz="1400" b="1" dirty="0" smtClean="0"/>
              <a:t> о съедобных грибах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Результат проекта: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i="1" dirty="0" smtClean="0"/>
              <a:t>ЛЭПБУК </a:t>
            </a:r>
            <a:r>
              <a:rPr lang="ru-RU" sz="2400" i="1" dirty="0" smtClean="0"/>
              <a:t>«Такие разные грибы»</a:t>
            </a:r>
            <a:endParaRPr lang="ru-RU" sz="24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744" y="1600200"/>
            <a:ext cx="33955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9744" y="1600200"/>
            <a:ext cx="33955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ds04.infourok.ru/uploads/ex/0710/0002ed3f-76f19ac6/img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Список  литературы: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1</a:t>
            </a:r>
            <a:r>
              <a:rPr lang="ru-RU" i="1" dirty="0" smtClean="0"/>
              <a:t>.Веракса Н.Е., Комарова Т.С., Васильева М.А</a:t>
            </a:r>
            <a:r>
              <a:rPr lang="ru-RU" dirty="0" smtClean="0"/>
              <a:t>.,  От рождения до школы. Примерная основная общеобразовательная программа дошкольного  образования. -М.: Мозаика- Синтез, 2014.  </a:t>
            </a:r>
            <a:br>
              <a:rPr lang="ru-RU" dirty="0" smtClean="0"/>
            </a:br>
            <a:r>
              <a:rPr lang="ru-RU" dirty="0" smtClean="0"/>
              <a:t>2.</a:t>
            </a:r>
            <a:r>
              <a:rPr lang="ru-RU" i="1" dirty="0" smtClean="0"/>
              <a:t> Шорыгина Т.А.</a:t>
            </a:r>
            <a:r>
              <a:rPr lang="ru-RU" dirty="0" smtClean="0"/>
              <a:t>  Грибы. Какие они?.  –М.;ГНОМ и Д, 2010 г.</a:t>
            </a:r>
            <a:br>
              <a:rPr lang="ru-RU" dirty="0" smtClean="0"/>
            </a:br>
            <a:r>
              <a:rPr lang="ru-RU" dirty="0" smtClean="0"/>
              <a:t>3</a:t>
            </a:r>
            <a:r>
              <a:rPr lang="ru-RU" i="1" dirty="0" smtClean="0"/>
              <a:t>.Шорыгина Т.А.</a:t>
            </a:r>
            <a:r>
              <a:rPr lang="ru-RU" dirty="0" smtClean="0"/>
              <a:t> Беседы об основах безопасности детей 5-8 лет. -М.: Сфера, 2010.</a:t>
            </a:r>
            <a:br>
              <a:rPr lang="ru-RU" dirty="0" smtClean="0"/>
            </a:br>
            <a:r>
              <a:rPr lang="ru-RU" dirty="0" smtClean="0"/>
              <a:t>4</a:t>
            </a:r>
            <a:r>
              <a:rPr lang="ru-RU" i="1" dirty="0" smtClean="0"/>
              <a:t>.</a:t>
            </a:r>
            <a:r>
              <a:rPr lang="ru-RU" dirty="0" smtClean="0"/>
              <a:t> </a:t>
            </a:r>
            <a:r>
              <a:rPr lang="ru-RU" i="1" dirty="0" smtClean="0"/>
              <a:t>Т.Лагутина,</a:t>
            </a:r>
            <a:r>
              <a:rPr lang="ru-RU" dirty="0" smtClean="0"/>
              <a:t> Полная энциклопедия грибов –Москва,2008г.</a:t>
            </a:r>
            <a:br>
              <a:rPr lang="ru-RU" dirty="0" smtClean="0"/>
            </a:br>
            <a:r>
              <a:rPr lang="ru-RU" dirty="0" smtClean="0"/>
              <a:t>5. </a:t>
            </a:r>
            <a:r>
              <a:rPr lang="ru-RU" i="1" dirty="0" smtClean="0"/>
              <a:t>И.П. Павленко, Н.Г. </a:t>
            </a:r>
            <a:r>
              <a:rPr lang="ru-RU" i="1" dirty="0" err="1" smtClean="0"/>
              <a:t>Родюшкина</a:t>
            </a:r>
            <a:r>
              <a:rPr lang="ru-RU" i="1" dirty="0" smtClean="0"/>
              <a:t> «Развитие речи и ознакомление с окружающим», Москва, 2005 г.</a:t>
            </a:r>
            <a:br>
              <a:rPr lang="ru-RU" i="1" dirty="0" smtClean="0"/>
            </a:br>
            <a:r>
              <a:rPr lang="ru-RU" dirty="0" smtClean="0"/>
              <a:t>6</a:t>
            </a:r>
            <a:r>
              <a:rPr lang="ru-RU" i="1" dirty="0" smtClean="0"/>
              <a:t>.</a:t>
            </a:r>
            <a:r>
              <a:rPr lang="ru-RU" dirty="0" smtClean="0"/>
              <a:t> </a:t>
            </a:r>
            <a:r>
              <a:rPr lang="ru-RU" i="1" dirty="0" smtClean="0"/>
              <a:t>Грибы:</a:t>
            </a:r>
            <a:r>
              <a:rPr lang="ru-RU" dirty="0" smtClean="0"/>
              <a:t> энциклопедия грибника</a:t>
            </a:r>
            <a:br>
              <a:rPr lang="ru-RU" dirty="0" smtClean="0"/>
            </a:br>
            <a:r>
              <a:rPr lang="ru-RU" dirty="0" smtClean="0"/>
              <a:t>7.</a:t>
            </a:r>
            <a:r>
              <a:rPr lang="ru-RU" i="1" dirty="0" smtClean="0"/>
              <a:t> Энциклопедия «Я познаю мир»</a:t>
            </a:r>
            <a:br>
              <a:rPr lang="ru-RU" i="1" dirty="0" smtClean="0"/>
            </a:b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b="1" i="1" dirty="0" smtClean="0"/>
              <a:t>Интернет-ресурсы:</a:t>
            </a:r>
            <a:br>
              <a:rPr lang="ru-RU" b="1" i="1" dirty="0" smtClean="0"/>
            </a:br>
            <a:r>
              <a:rPr lang="ru-RU" b="1" i="1" dirty="0" smtClean="0"/>
              <a:t>- </a:t>
            </a:r>
            <a:r>
              <a:rPr lang="ru-RU" i="1" dirty="0" smtClean="0"/>
              <a:t>«Страна мастеров» http://stranamasterov.ru/</a:t>
            </a:r>
            <a:br>
              <a:rPr lang="ru-RU" i="1" dirty="0" smtClean="0"/>
            </a:br>
            <a:r>
              <a:rPr lang="ru-RU" i="1" dirty="0" smtClean="0"/>
              <a:t>- «МАААМ.RU» http://www.maaam.ru/</a:t>
            </a:r>
            <a:br>
              <a:rPr lang="ru-RU" i="1" dirty="0" smtClean="0"/>
            </a:br>
            <a:r>
              <a:rPr lang="ru-RU" i="1" dirty="0" smtClean="0"/>
              <a:t>- Детский портал «Солнышко» http://www.solnet.ee/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174</Words>
  <Application>Microsoft Office PowerPoint</Application>
  <PresentationFormat>Экран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Государственное бюджетное дошкольное образовательное учреждение  детский сад № 53 Колпинского района Санкт-Петербурга      Проект на тему:  «Такие удивительные грибы»</vt:lpstr>
      <vt:lpstr>Актуальность проекта:  Природа дарит нам много красивого, вкусного, полезного. Особенно щедра на подарки осень.  В сентябре в наших лесах настала грибная пора. Многие дети вместе с родителями ходили в лес за грибами. На участке, где гуляют дети в детском саду, стали появляться грибы и дети стали проявлять к этому интерес. Это и послужило выбором темы проекта.   Проект направлен на формирование безопасного поведения в лесу и правильного контакта с грибами, воспитания любви к родному краю и бережному отношению к природе.</vt:lpstr>
      <vt:lpstr>                                                                                                                   Цели проекта: Стратегическая цель:  создание условий, раскрывающих интеллектуальный и творческий потенциал дошкольников, ориентированных на экологическое воспитание; Тактические цели: 1. Создать условия для развития у детей познавательных и творческих способностей в процессе реализации проекта; 2. Сформировать представления детей о съедобных и не съедобных грибах,  их разнообразии и строении. 3.Организовать сотрудничество родителей в процессе проекта.                                              Задачи проекта: 1. Сформировать понятие о том, что некоторые грибы опасны для жизни. 2. Закрепить умение различать грибы (съедобные, несъедобные) по внешнему виду, уметь собирать грибы. 3. Расширить представления о месте произрастания грибов. 4. Развивать связную речь, умение выражать свои мысли. 5. Обогатить словарный запас детей названиями грибов. 6. Воспитывать бережное отношение к природе.    </vt:lpstr>
      <vt:lpstr>Познавательно-исследовательская деятельность:  Знакомство с грибами  Беседы «Съедобные и не съедобные грибы»  (формирование основ безопасности)                </vt:lpstr>
      <vt:lpstr>Познавательно-исследовательская деятельность: Беседа и наблюдение на территории детского сада  -формировать познавательный интерес,   развивать воображения и творческую активность детей. Рассматривание строения грибов                </vt:lpstr>
      <vt:lpstr>Разучивание пальчиковой гимнастики  «Пошли пальцы по грибы»  Цель: развитие мелкой моторики, координации движений пальцев рук.</vt:lpstr>
      <vt:lpstr>    Художественно – эстетическое развитие: нетрадиционная техника рисования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 Художественно – эстетическое развитие:                </vt:lpstr>
      <vt:lpstr>Дидактические игры -закреплять представления о грибах в окружающем мире                  </vt:lpstr>
      <vt:lpstr>Дидактические игры:  «Числовые пазлы» -  собрать картинки по образцу (по цифрам)</vt:lpstr>
      <vt:lpstr>Работа с родителями: Оформление папок-передвижек            </vt:lpstr>
      <vt:lpstr>Результат проекта: ЛЭПБУК «Такие разные грибы»</vt:lpstr>
      <vt:lpstr>Список  литературы: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дошкольное образовательное учреждение  детский сад № 53 Колпинского района Санкт-Петербурга      Проект на тему:  «Такие удивительные грибы»</dc:title>
  <dc:creator>Computer</dc:creator>
  <cp:lastModifiedBy>Computer</cp:lastModifiedBy>
  <cp:revision>28</cp:revision>
  <dcterms:created xsi:type="dcterms:W3CDTF">2022-02-07T15:33:42Z</dcterms:created>
  <dcterms:modified xsi:type="dcterms:W3CDTF">2022-02-09T05:45:56Z</dcterms:modified>
</cp:coreProperties>
</file>