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28" r:id="rId3"/>
    <p:sldId id="331" r:id="rId4"/>
    <p:sldId id="329" r:id="rId5"/>
    <p:sldId id="330" r:id="rId6"/>
    <p:sldId id="332" r:id="rId7"/>
    <p:sldId id="313" r:id="rId8"/>
    <p:sldId id="311" r:id="rId9"/>
    <p:sldId id="274" r:id="rId10"/>
    <p:sldId id="275" r:id="rId11"/>
    <p:sldId id="295" r:id="rId12"/>
    <p:sldId id="321" r:id="rId13"/>
    <p:sldId id="320" r:id="rId14"/>
    <p:sldId id="336" r:id="rId15"/>
    <p:sldId id="296" r:id="rId16"/>
    <p:sldId id="297" r:id="rId17"/>
    <p:sldId id="298" r:id="rId18"/>
    <p:sldId id="299" r:id="rId19"/>
    <p:sldId id="300" r:id="rId20"/>
    <p:sldId id="301" r:id="rId21"/>
    <p:sldId id="302" r:id="rId22"/>
    <p:sldId id="337" r:id="rId23"/>
    <p:sldId id="315" r:id="rId24"/>
    <p:sldId id="322" r:id="rId25"/>
    <p:sldId id="333" r:id="rId26"/>
    <p:sldId id="334" r:id="rId27"/>
    <p:sldId id="335" r:id="rId28"/>
    <p:sldId id="304" r:id="rId29"/>
    <p:sldId id="308" r:id="rId30"/>
    <p:sldId id="309" r:id="rId31"/>
    <p:sldId id="289" r:id="rId32"/>
    <p:sldId id="285" r:id="rId33"/>
    <p:sldId id="286" r:id="rId34"/>
    <p:sldId id="307" r:id="rId3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502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8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5AA8B-5D1C-4398-A601-28D9C3DA1038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8DF4F-75E7-488C-B322-45016F0D8E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517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5AA8B-5D1C-4398-A601-28D9C3DA1038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8DF4F-75E7-488C-B322-45016F0D8E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1869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5AA8B-5D1C-4398-A601-28D9C3DA1038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8DF4F-75E7-488C-B322-45016F0D8E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89135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5AA8B-5D1C-4398-A601-28D9C3DA1038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8DF4F-75E7-488C-B322-45016F0D8E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2850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5AA8B-5D1C-4398-A601-28D9C3DA1038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8DF4F-75E7-488C-B322-45016F0D8E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6741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5AA8B-5D1C-4398-A601-28D9C3DA1038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8DF4F-75E7-488C-B322-45016F0D8E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4009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5AA8B-5D1C-4398-A601-28D9C3DA1038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8DF4F-75E7-488C-B322-45016F0D8E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9102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5AA8B-5D1C-4398-A601-28D9C3DA1038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8DF4F-75E7-488C-B322-45016F0D8E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09635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5AA8B-5D1C-4398-A601-28D9C3DA1038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8DF4F-75E7-488C-B322-45016F0D8E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48414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5AA8B-5D1C-4398-A601-28D9C3DA1038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8DF4F-75E7-488C-B322-45016F0D8E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3150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5AA8B-5D1C-4398-A601-28D9C3DA1038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8DF4F-75E7-488C-B322-45016F0D8ED8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353097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5AA8B-5D1C-4398-A601-28D9C3DA1038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8DF4F-75E7-488C-B322-45016F0D8E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41636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5AA8B-5D1C-4398-A601-28D9C3DA1038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8DF4F-75E7-488C-B322-45016F0D8ED8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76511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5AA8B-5D1C-4398-A601-28D9C3DA1038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8DF4F-75E7-488C-B322-45016F0D8E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44930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5AA8B-5D1C-4398-A601-28D9C3DA1038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8DF4F-75E7-488C-B322-45016F0D8E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97208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5AA8B-5D1C-4398-A601-28D9C3DA1038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8DF4F-75E7-488C-B322-45016F0D8E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47564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F5AA8B-5D1C-4398-A601-28D9C3DA1038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798DF4F-75E7-488C-B322-45016F0D8E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139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smartum.by/about_us/blog/vospitanie-detej/pravilnoe-pitanie-shkolnika/#anchor_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smartum.by/about_us/blog/vospitanie-detej/pravilnoe-pitanie-shkolnika/#anchor_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smartum.by/about_us/blog/vospitanie-detej/pravilnoe-pitanie-shkolnika/#anchor_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smartum.by/about_us/blog/vospitanie-detej/pravilnoe-pitanie-shkolnika/#anchor_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smartum.by/about_us/blog/vospitanie-detej/pravilnoe-pitanie-shkolnika/#anchor_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smartum.by/about_us/blog/vospitanie-detej/pravilnoe-pitanie-shkolnika/#anchor_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.png"/><Relationship Id="rId4" Type="http://schemas.openxmlformats.org/officeDocument/2006/relationships/image" Target="../media/image10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 rot="10294314" flipV="1">
            <a:off x="1718148" y="2550621"/>
            <a:ext cx="8524565" cy="1515416"/>
          </a:xfrm>
        </p:spPr>
        <p:txBody>
          <a:bodyPr>
            <a:normAutofit/>
          </a:bodyPr>
          <a:lstStyle/>
          <a:p>
            <a:r>
              <a:rPr lang="ru-RU" sz="5400" i="1" cap="all" dirty="0">
                <a:solidFill>
                  <a:srgbClr val="C00000"/>
                </a:solidFill>
                <a:latin typeface="Arial Black" panose="020B0A04020102020204" pitchFamily="34" charset="0"/>
              </a:rPr>
              <a:t>д</a:t>
            </a:r>
            <a:r>
              <a:rPr lang="ru-RU" sz="5400" i="1" cap="all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етское питание</a:t>
            </a:r>
            <a:endParaRPr lang="ru-RU" sz="5400" i="1" cap="all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319202" y="677728"/>
            <a:ext cx="5157787" cy="935915"/>
          </a:xfrm>
        </p:spPr>
        <p:txBody>
          <a:bodyPr>
            <a:normAutofit fontScale="92500"/>
          </a:bodyPr>
          <a:lstStyle/>
          <a:p>
            <a:r>
              <a:rPr lang="ru-RU" sz="3600" dirty="0" smtClean="0">
                <a:solidFill>
                  <a:srgbClr val="002060"/>
                </a:solidFill>
              </a:rPr>
              <a:t>Родительское собрание</a:t>
            </a:r>
            <a:endParaRPr lang="ru-RU" sz="3600" dirty="0">
              <a:solidFill>
                <a:srgbClr val="002060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1064774" y="5491588"/>
            <a:ext cx="5157787" cy="610470"/>
          </a:xfrm>
        </p:spPr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Автор: </a:t>
            </a:r>
            <a:r>
              <a:rPr lang="ru-RU" dirty="0" smtClean="0">
                <a:solidFill>
                  <a:srgbClr val="002060"/>
                </a:solidFill>
              </a:rPr>
              <a:t>Ковалева </a:t>
            </a:r>
            <a:r>
              <a:rPr lang="ru-RU" dirty="0" smtClean="0">
                <a:solidFill>
                  <a:srgbClr val="002060"/>
                </a:solidFill>
              </a:rPr>
              <a:t>Е.А.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>
          <a:xfrm>
            <a:off x="5760357" y="1280160"/>
            <a:ext cx="5564187" cy="699247"/>
          </a:xfrm>
        </p:spPr>
        <p:txBody>
          <a:bodyPr>
            <a:normAutofit fontScale="77500" lnSpcReduction="20000"/>
          </a:bodyPr>
          <a:lstStyle/>
          <a:p>
            <a:r>
              <a:rPr lang="ru-RU" sz="2800" dirty="0" smtClean="0">
                <a:solidFill>
                  <a:srgbClr val="002060"/>
                </a:solidFill>
              </a:rPr>
              <a:t>                        </a:t>
            </a:r>
            <a:r>
              <a:rPr lang="ru-RU" sz="2000" dirty="0" smtClean="0"/>
              <a:t>                       </a:t>
            </a:r>
          </a:p>
          <a:p>
            <a:r>
              <a:rPr lang="ru-RU" sz="2000" dirty="0"/>
              <a:t> </a:t>
            </a:r>
            <a:r>
              <a:rPr lang="ru-RU" sz="2000" dirty="0" smtClean="0"/>
              <a:t>              </a:t>
            </a:r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sz="quarter" idx="4"/>
          </p:nvPr>
        </p:nvSpPr>
        <p:spPr>
          <a:xfrm flipH="1">
            <a:off x="1375879" y="5802957"/>
            <a:ext cx="2696858" cy="29910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Учитель начальных классов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283618" y="-435689"/>
            <a:ext cx="1204853" cy="2076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61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3695" y="308152"/>
            <a:ext cx="57013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cap="all" dirty="0">
                <a:solidFill>
                  <a:srgbClr val="C00000"/>
                </a:solidFill>
                <a:latin typeface="Arial Black" panose="020B0A04020102020204" pitchFamily="34" charset="0"/>
              </a:rPr>
              <a:t>детское питание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384644" y="-294667"/>
            <a:ext cx="1189992" cy="1790411"/>
          </a:xfrm>
          <a:prstGeom prst="rect">
            <a:avLst/>
          </a:prstGeom>
        </p:spPr>
      </p:pic>
      <p:sp>
        <p:nvSpPr>
          <p:cNvPr id="5" name="Rectangle 1"/>
          <p:cNvSpPr>
            <a:spLocks noGrp="1" noChangeArrowheads="1"/>
          </p:cNvSpPr>
          <p:nvPr>
            <p:ph type="title"/>
          </p:nvPr>
        </p:nvSpPr>
        <p:spPr bwMode="auto">
          <a:xfrm rot="13310374" flipV="1">
            <a:off x="727841" y="2315069"/>
            <a:ext cx="525519" cy="95410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2696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99D6"/>
                </a:solidFill>
                <a:effectLst/>
                <a:latin typeface="ClearSans"/>
                <a:hlinkClick r:id="rId3"/>
              </a:rPr>
              <a:t/>
            </a:r>
            <a:b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99D6"/>
                </a:solidFill>
                <a:effectLst/>
                <a:latin typeface="ClearSans"/>
                <a:hlinkClick r:id="rId3"/>
              </a:rPr>
            </a:br>
            <a:endParaRPr kumimoji="0" lang="ru-RU" altLang="ru-RU" sz="3200" b="0" i="0" u="none" strike="noStrike" cap="none" normalizeH="0" dirty="0" smtClean="0">
              <a:ln>
                <a:noFill/>
              </a:ln>
              <a:solidFill>
                <a:srgbClr val="0070C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83695" y="1136368"/>
            <a:ext cx="904925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3200" dirty="0" smtClean="0">
              <a:solidFill>
                <a:srgbClr val="0099D6"/>
              </a:solidFill>
              <a:latin typeface="ClearSans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3200" dirty="0" smtClean="0">
                <a:solidFill>
                  <a:srgbClr val="002060"/>
                </a:solidFill>
                <a:latin typeface="ClearSans"/>
              </a:rPr>
              <a:t>●Принципы в питании школьников.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3200" dirty="0" smtClean="0">
                <a:solidFill>
                  <a:srgbClr val="002060"/>
                </a:solidFill>
                <a:latin typeface="ClearSans"/>
              </a:rPr>
              <a:t>●Потребности </a:t>
            </a:r>
            <a:r>
              <a:rPr lang="ru-RU" altLang="ru-RU" sz="3200" dirty="0">
                <a:solidFill>
                  <a:srgbClr val="002060"/>
                </a:solidFill>
                <a:latin typeface="ClearSans"/>
              </a:rPr>
              <a:t>в питании </a:t>
            </a:r>
            <a:r>
              <a:rPr lang="ru-RU" altLang="ru-RU" sz="3200" dirty="0" smtClean="0">
                <a:solidFill>
                  <a:srgbClr val="002060"/>
                </a:solidFill>
                <a:latin typeface="ClearSans"/>
              </a:rPr>
              <a:t>школьника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3200" dirty="0" smtClean="0">
                <a:solidFill>
                  <a:srgbClr val="002060"/>
                </a:solidFill>
                <a:latin typeface="ClearSans"/>
              </a:rPr>
              <a:t>●Питание </a:t>
            </a:r>
            <a:r>
              <a:rPr lang="ru-RU" altLang="ru-RU" sz="3200" dirty="0">
                <a:solidFill>
                  <a:srgbClr val="002060"/>
                </a:solidFill>
                <a:latin typeface="ClearSans"/>
              </a:rPr>
              <a:t>и здоровье.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3200" dirty="0" smtClean="0">
                <a:solidFill>
                  <a:srgbClr val="002060"/>
                </a:solidFill>
                <a:latin typeface="ClearSans"/>
              </a:rPr>
              <a:t>●</a:t>
            </a:r>
            <a:r>
              <a:rPr lang="ru-RU" altLang="ru-RU" sz="3200" dirty="0">
                <a:solidFill>
                  <a:srgbClr val="002060"/>
                </a:solidFill>
                <a:latin typeface="ClearSans"/>
              </a:rPr>
              <a:t>Список главных продуктов</a:t>
            </a:r>
            <a:r>
              <a:rPr lang="ru-RU" altLang="ru-RU" sz="3200" dirty="0" smtClean="0">
                <a:solidFill>
                  <a:srgbClr val="002060"/>
                </a:solidFill>
                <a:latin typeface="ClearSans"/>
              </a:rPr>
              <a:t>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3200" b="1" dirty="0" smtClean="0">
                <a:solidFill>
                  <a:srgbClr val="002060"/>
                </a:solidFill>
                <a:latin typeface="ClearSans"/>
              </a:rPr>
              <a:t>●</a:t>
            </a:r>
            <a:r>
              <a:rPr lang="ru-RU" altLang="ru-RU" sz="3200" dirty="0" smtClean="0">
                <a:solidFill>
                  <a:srgbClr val="002060"/>
                </a:solidFill>
                <a:latin typeface="ClearSans"/>
              </a:rPr>
              <a:t>Оптимальное расписание приёма пищи.</a:t>
            </a:r>
            <a:endParaRPr lang="ru-RU" altLang="ru-RU" sz="3200" dirty="0">
              <a:solidFill>
                <a:srgbClr val="002060"/>
              </a:solidFill>
              <a:latin typeface="ClearSans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3200" dirty="0" smtClean="0">
                <a:solidFill>
                  <a:srgbClr val="002060"/>
                </a:solidFill>
                <a:latin typeface="ClearSans"/>
              </a:rPr>
              <a:t>●Приемы пищи.</a:t>
            </a:r>
            <a:r>
              <a:rPr lang="ru-RU" altLang="ru-RU" sz="3200" dirty="0">
                <a:solidFill>
                  <a:srgbClr val="002060"/>
                </a:solidFill>
                <a:latin typeface="ClearSans"/>
              </a:rPr>
              <a:t> </a:t>
            </a:r>
            <a:r>
              <a:rPr lang="ru-RU" altLang="ru-RU" sz="3200" dirty="0" smtClean="0">
                <a:solidFill>
                  <a:srgbClr val="002060"/>
                </a:solidFill>
                <a:latin typeface="ClearSans"/>
              </a:rPr>
              <a:t>Примеры </a:t>
            </a:r>
            <a:r>
              <a:rPr lang="ru-RU" altLang="ru-RU" sz="3200" dirty="0">
                <a:solidFill>
                  <a:srgbClr val="002060"/>
                </a:solidFill>
                <a:latin typeface="ClearSans"/>
              </a:rPr>
              <a:t>правильного меню.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3200" dirty="0" smtClean="0">
                <a:solidFill>
                  <a:srgbClr val="002060"/>
                </a:solidFill>
                <a:latin typeface="ClearSans"/>
              </a:rPr>
              <a:t>●Какими </a:t>
            </a:r>
            <a:r>
              <a:rPr lang="ru-RU" altLang="ru-RU" sz="3200" dirty="0">
                <a:solidFill>
                  <a:srgbClr val="002060"/>
                </a:solidFill>
                <a:latin typeface="ClearSans"/>
              </a:rPr>
              <a:t>способами лучше готовить пищу</a:t>
            </a:r>
            <a:r>
              <a:rPr lang="ru-RU" altLang="ru-RU" sz="3200" dirty="0" smtClean="0">
                <a:solidFill>
                  <a:srgbClr val="002060"/>
                </a:solidFill>
                <a:latin typeface="ClearSans"/>
              </a:rPr>
              <a:t>?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3200" dirty="0" smtClean="0">
                <a:solidFill>
                  <a:srgbClr val="002060"/>
                </a:solidFill>
                <a:latin typeface="ClearSans"/>
              </a:rPr>
              <a:t>● Требования к еде.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3200" dirty="0" smtClean="0">
                <a:solidFill>
                  <a:srgbClr val="002060"/>
                </a:solidFill>
                <a:latin typeface="ClearSans"/>
              </a:rPr>
              <a:t>●</a:t>
            </a:r>
            <a:r>
              <a:rPr lang="ru-RU" altLang="ru-RU" sz="3200" b="1" dirty="0" smtClean="0">
                <a:solidFill>
                  <a:srgbClr val="C00000"/>
                </a:solidFill>
                <a:latin typeface="ClearSans"/>
              </a:rPr>
              <a:t>Советы родителям.</a:t>
            </a:r>
            <a:r>
              <a:rPr lang="ru-RU" altLang="ru-RU" sz="3200" b="1" dirty="0" smtClean="0">
                <a:solidFill>
                  <a:srgbClr val="C00000"/>
                </a:solidFill>
              </a:rPr>
              <a:t> </a:t>
            </a:r>
            <a:endParaRPr lang="ru-RU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3947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3695" y="308152"/>
            <a:ext cx="57013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cap="all" dirty="0">
                <a:solidFill>
                  <a:srgbClr val="C00000"/>
                </a:solidFill>
                <a:latin typeface="Arial Black" panose="020B0A04020102020204" pitchFamily="34" charset="0"/>
              </a:rPr>
              <a:t>детское питание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384644" y="-294667"/>
            <a:ext cx="1189992" cy="1790411"/>
          </a:xfrm>
          <a:prstGeom prst="rect">
            <a:avLst/>
          </a:prstGeom>
        </p:spPr>
      </p:pic>
      <p:sp>
        <p:nvSpPr>
          <p:cNvPr id="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834935" y="1068357"/>
            <a:ext cx="9255737" cy="14465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2696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99D6"/>
                </a:solidFill>
                <a:effectLst/>
                <a:latin typeface="ClearSans"/>
                <a:hlinkClick r:id="rId3"/>
              </a:rPr>
              <a:t/>
            </a:r>
            <a:b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99D6"/>
                </a:solidFill>
                <a:effectLst/>
                <a:latin typeface="ClearSans"/>
                <a:hlinkClick r:id="rId3"/>
              </a:rPr>
            </a:br>
            <a:r>
              <a:rPr kumimoji="0" lang="ru-RU" altLang="ru-RU" sz="3200" b="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ClearSans"/>
              </a:rPr>
              <a:t>Принципы питания школьника</a:t>
            </a:r>
            <a:br>
              <a:rPr kumimoji="0" lang="ru-RU" altLang="ru-RU" sz="3200" b="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ClearSans"/>
              </a:rPr>
            </a:br>
            <a:r>
              <a:rPr kumimoji="0" lang="ru-RU" altLang="ru-RU" sz="3200" b="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ClearSans"/>
              </a:rPr>
              <a:t>  </a:t>
            </a:r>
            <a:endParaRPr kumimoji="0" lang="ru-RU" altLang="ru-RU" sz="3200" b="0" i="0" u="none" strike="noStrike" cap="none" normalizeH="0" dirty="0" smtClean="0">
              <a:ln>
                <a:noFill/>
              </a:ln>
              <a:solidFill>
                <a:srgbClr val="0070C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86522" y="2378364"/>
            <a:ext cx="853081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3200" dirty="0" smtClean="0">
              <a:solidFill>
                <a:srgbClr val="0099D6"/>
              </a:solidFill>
              <a:latin typeface="ClearSans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87391" y="2792892"/>
            <a:ext cx="1031658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+mj-lt"/>
              <a:buAutoNum type="arabicPeriod"/>
            </a:pPr>
            <a:r>
              <a:rPr lang="ru-RU" sz="3200" dirty="0">
                <a:solidFill>
                  <a:srgbClr val="5A656C"/>
                </a:solidFill>
                <a:latin typeface="ClearSans"/>
              </a:rPr>
              <a:t>Еда должна обеспечивать детей необходимым количеством энергии для двигательных и психологических процессов.</a:t>
            </a:r>
          </a:p>
          <a:p>
            <a:pPr algn="just">
              <a:buFont typeface="+mj-lt"/>
              <a:buAutoNum type="arabicPeriod"/>
            </a:pPr>
            <a:r>
              <a:rPr lang="ru-RU" sz="3200" dirty="0">
                <a:solidFill>
                  <a:srgbClr val="5A656C"/>
                </a:solidFill>
                <a:latin typeface="ClearSans"/>
              </a:rPr>
              <a:t>Еду </a:t>
            </a:r>
            <a:r>
              <a:rPr lang="ru-RU" sz="3200" dirty="0" err="1" smtClean="0">
                <a:solidFill>
                  <a:srgbClr val="5A656C"/>
                </a:solidFill>
                <a:latin typeface="ClearSans"/>
              </a:rPr>
              <a:t>небходимо</a:t>
            </a:r>
            <a:r>
              <a:rPr lang="ru-RU" sz="3200" dirty="0" smtClean="0">
                <a:solidFill>
                  <a:srgbClr val="5A656C"/>
                </a:solidFill>
                <a:latin typeface="ClearSans"/>
              </a:rPr>
              <a:t> </a:t>
            </a:r>
            <a:r>
              <a:rPr lang="ru-RU" sz="3200" dirty="0">
                <a:solidFill>
                  <a:srgbClr val="5A656C"/>
                </a:solidFill>
                <a:latin typeface="ClearSans"/>
              </a:rPr>
              <a:t>балансировать. В ней должны присутствовать жиры, белки и углеводы</a:t>
            </a:r>
            <a:r>
              <a:rPr lang="ru-RU" sz="3200" dirty="0" smtClean="0">
                <a:solidFill>
                  <a:srgbClr val="5A656C"/>
                </a:solidFill>
                <a:latin typeface="ClearSans"/>
              </a:rPr>
              <a:t>.</a:t>
            </a:r>
            <a:endParaRPr lang="ru-RU" sz="3200" dirty="0">
              <a:solidFill>
                <a:srgbClr val="5A656C"/>
              </a:solidFill>
              <a:latin typeface="ClearSans"/>
            </a:endParaRPr>
          </a:p>
        </p:txBody>
      </p:sp>
    </p:spTree>
    <p:extLst>
      <p:ext uri="{BB962C8B-B14F-4D97-AF65-F5344CB8AC3E}">
        <p14:creationId xmlns:p14="http://schemas.microsoft.com/office/powerpoint/2010/main" val="78074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3695" y="308152"/>
            <a:ext cx="57013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cap="all" dirty="0">
                <a:solidFill>
                  <a:srgbClr val="C00000"/>
                </a:solidFill>
                <a:latin typeface="Arial Black" panose="020B0A04020102020204" pitchFamily="34" charset="0"/>
              </a:rPr>
              <a:t>детское питание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384644" y="-294667"/>
            <a:ext cx="1189992" cy="1790411"/>
          </a:xfrm>
          <a:prstGeom prst="rect">
            <a:avLst/>
          </a:prstGeom>
        </p:spPr>
      </p:pic>
      <p:sp>
        <p:nvSpPr>
          <p:cNvPr id="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834935" y="1068357"/>
            <a:ext cx="9255737" cy="14465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2696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99D6"/>
                </a:solidFill>
                <a:effectLst/>
                <a:latin typeface="ClearSans"/>
                <a:hlinkClick r:id="rId3"/>
              </a:rPr>
              <a:t/>
            </a:r>
            <a:b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99D6"/>
                </a:solidFill>
                <a:effectLst/>
                <a:latin typeface="ClearSans"/>
                <a:hlinkClick r:id="rId3"/>
              </a:rPr>
            </a:br>
            <a:r>
              <a:rPr kumimoji="0" lang="ru-RU" altLang="ru-RU" sz="3200" b="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ClearSans"/>
              </a:rPr>
              <a:t>Принципы питания школьника</a:t>
            </a:r>
            <a:br>
              <a:rPr kumimoji="0" lang="ru-RU" altLang="ru-RU" sz="3200" b="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ClearSans"/>
              </a:rPr>
            </a:br>
            <a:r>
              <a:rPr kumimoji="0" lang="ru-RU" altLang="ru-RU" sz="3200" b="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ClearSans"/>
              </a:rPr>
              <a:t>  </a:t>
            </a:r>
            <a:endParaRPr kumimoji="0" lang="ru-RU" altLang="ru-RU" sz="3200" b="0" i="0" u="none" strike="noStrike" cap="none" normalizeH="0" dirty="0" smtClean="0">
              <a:ln>
                <a:noFill/>
              </a:ln>
              <a:solidFill>
                <a:srgbClr val="0070C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86522" y="2378364"/>
            <a:ext cx="853081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3200" dirty="0" smtClean="0">
              <a:solidFill>
                <a:srgbClr val="0099D6"/>
              </a:solidFill>
              <a:latin typeface="ClearSans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04511" y="2734264"/>
            <a:ext cx="1031658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 smtClean="0">
                <a:solidFill>
                  <a:srgbClr val="5A656C"/>
                </a:solidFill>
                <a:latin typeface="ClearSans"/>
              </a:rPr>
              <a:t>3.Рацион </a:t>
            </a:r>
            <a:r>
              <a:rPr lang="ru-RU" sz="3200" dirty="0">
                <a:solidFill>
                  <a:srgbClr val="5A656C"/>
                </a:solidFill>
                <a:latin typeface="ClearSans"/>
              </a:rPr>
              <a:t>нужно разнообразить, чтобы ученик получал все витамины, минералы и микроэлементы.</a:t>
            </a:r>
          </a:p>
          <a:p>
            <a:pPr algn="just"/>
            <a:r>
              <a:rPr lang="ru-RU" sz="3200" dirty="0" smtClean="0">
                <a:solidFill>
                  <a:srgbClr val="5A656C"/>
                </a:solidFill>
                <a:latin typeface="ClearSans"/>
              </a:rPr>
              <a:t>4.Нужно </a:t>
            </a:r>
            <a:r>
              <a:rPr lang="ru-RU" sz="3200" dirty="0">
                <a:solidFill>
                  <a:srgbClr val="5A656C"/>
                </a:solidFill>
                <a:latin typeface="ClearSans"/>
              </a:rPr>
              <a:t>помнить, что фрукты-овощи надо мыть, мясо перед обработкой тоже. Также необходимо соблюдать срок годности и санитарные </a:t>
            </a:r>
            <a:r>
              <a:rPr lang="ru-RU" sz="3200" dirty="0" smtClean="0">
                <a:solidFill>
                  <a:srgbClr val="5A656C"/>
                </a:solidFill>
                <a:latin typeface="ClearSans"/>
              </a:rPr>
              <a:t>требования.</a:t>
            </a:r>
            <a:endParaRPr lang="ru-RU" sz="3200" dirty="0">
              <a:solidFill>
                <a:srgbClr val="5A656C"/>
              </a:solidFill>
              <a:latin typeface="ClearSans"/>
            </a:endParaRPr>
          </a:p>
        </p:txBody>
      </p:sp>
    </p:spTree>
    <p:extLst>
      <p:ext uri="{BB962C8B-B14F-4D97-AF65-F5344CB8AC3E}">
        <p14:creationId xmlns:p14="http://schemas.microsoft.com/office/powerpoint/2010/main" val="3678794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3695" y="308152"/>
            <a:ext cx="57013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cap="all" dirty="0">
                <a:solidFill>
                  <a:srgbClr val="C00000"/>
                </a:solidFill>
                <a:latin typeface="Arial Black" panose="020B0A04020102020204" pitchFamily="34" charset="0"/>
              </a:rPr>
              <a:t>детское питание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384644" y="-294667"/>
            <a:ext cx="1189992" cy="1790411"/>
          </a:xfrm>
          <a:prstGeom prst="rect">
            <a:avLst/>
          </a:prstGeom>
        </p:spPr>
      </p:pic>
      <p:sp>
        <p:nvSpPr>
          <p:cNvPr id="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834935" y="1068357"/>
            <a:ext cx="9255737" cy="14465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2696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99D6"/>
                </a:solidFill>
                <a:effectLst/>
                <a:latin typeface="ClearSans"/>
                <a:hlinkClick r:id="rId3"/>
              </a:rPr>
              <a:t/>
            </a:r>
            <a:b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99D6"/>
                </a:solidFill>
                <a:effectLst/>
                <a:latin typeface="ClearSans"/>
                <a:hlinkClick r:id="rId3"/>
              </a:rPr>
            </a:br>
            <a:r>
              <a:rPr kumimoji="0" lang="ru-RU" altLang="ru-RU" sz="3200" b="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ClearSans"/>
              </a:rPr>
              <a:t>Принципы питания школьника</a:t>
            </a:r>
            <a:br>
              <a:rPr kumimoji="0" lang="ru-RU" altLang="ru-RU" sz="3200" b="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ClearSans"/>
              </a:rPr>
            </a:br>
            <a:r>
              <a:rPr kumimoji="0" lang="ru-RU" altLang="ru-RU" sz="3200" b="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ClearSans"/>
              </a:rPr>
              <a:t>  </a:t>
            </a:r>
            <a:endParaRPr kumimoji="0" lang="ru-RU" altLang="ru-RU" sz="3200" b="0" i="0" u="none" strike="noStrike" cap="none" normalizeH="0" dirty="0" smtClean="0">
              <a:ln>
                <a:noFill/>
              </a:ln>
              <a:solidFill>
                <a:srgbClr val="0070C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86522" y="2378364"/>
            <a:ext cx="853081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3200" dirty="0" smtClean="0">
              <a:solidFill>
                <a:srgbClr val="0099D6"/>
              </a:solidFill>
              <a:latin typeface="ClearSans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5152" y="2514907"/>
            <a:ext cx="996158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 smtClean="0">
                <a:solidFill>
                  <a:srgbClr val="5A656C"/>
                </a:solidFill>
                <a:latin typeface="ClearSans"/>
              </a:rPr>
              <a:t>5.Нужно </a:t>
            </a:r>
            <a:r>
              <a:rPr lang="ru-RU" sz="3200" dirty="0">
                <a:solidFill>
                  <a:srgbClr val="5A656C"/>
                </a:solidFill>
                <a:latin typeface="ClearSans"/>
              </a:rPr>
              <a:t>иметь в виду индивидуальные особенности ребенка. У кого-то может быть непереносимость лактозы или аллергия на разные </a:t>
            </a:r>
            <a:r>
              <a:rPr lang="ru-RU" sz="3200" dirty="0" smtClean="0">
                <a:solidFill>
                  <a:srgbClr val="5A656C"/>
                </a:solidFill>
                <a:latin typeface="ClearSans"/>
              </a:rPr>
              <a:t>продукты.</a:t>
            </a:r>
          </a:p>
          <a:p>
            <a:pPr algn="just"/>
            <a:r>
              <a:rPr lang="ru-RU" sz="3200" dirty="0" smtClean="0">
                <a:solidFill>
                  <a:srgbClr val="5A656C"/>
                </a:solidFill>
                <a:latin typeface="ClearSans"/>
              </a:rPr>
              <a:t>6.В </a:t>
            </a:r>
            <a:r>
              <a:rPr lang="ru-RU" sz="3200" dirty="0">
                <a:solidFill>
                  <a:srgbClr val="5A656C"/>
                </a:solidFill>
                <a:latin typeface="ClearSans"/>
              </a:rPr>
              <a:t>течение всего дня организм ребенка должен пополняться калориями, чтобы компенсировать затраты энергии</a:t>
            </a:r>
            <a:r>
              <a:rPr lang="ru-RU" sz="3200" dirty="0" smtClean="0">
                <a:solidFill>
                  <a:srgbClr val="5A656C"/>
                </a:solidFill>
                <a:latin typeface="ClearSans"/>
              </a:rPr>
              <a:t>.</a:t>
            </a:r>
            <a:endParaRPr lang="ru-RU" sz="3200" dirty="0">
              <a:solidFill>
                <a:srgbClr val="5A656C"/>
              </a:solidFill>
              <a:latin typeface="ClearSans"/>
            </a:endParaRPr>
          </a:p>
        </p:txBody>
      </p:sp>
    </p:spTree>
    <p:extLst>
      <p:ext uri="{BB962C8B-B14F-4D97-AF65-F5344CB8AC3E}">
        <p14:creationId xmlns:p14="http://schemas.microsoft.com/office/powerpoint/2010/main" val="2292200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3695" y="308152"/>
            <a:ext cx="57013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cap="all" dirty="0">
                <a:solidFill>
                  <a:srgbClr val="C00000"/>
                </a:solidFill>
                <a:latin typeface="Arial Black" panose="020B0A04020102020204" pitchFamily="34" charset="0"/>
              </a:rPr>
              <a:t>детское питание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384644" y="-294667"/>
            <a:ext cx="1189992" cy="1790411"/>
          </a:xfrm>
          <a:prstGeom prst="rect">
            <a:avLst/>
          </a:prstGeom>
        </p:spPr>
      </p:pic>
      <p:sp>
        <p:nvSpPr>
          <p:cNvPr id="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834935" y="1068357"/>
            <a:ext cx="9255737" cy="14465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2696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99D6"/>
                </a:solidFill>
                <a:effectLst/>
                <a:latin typeface="ClearSans"/>
                <a:hlinkClick r:id="rId3"/>
              </a:rPr>
              <a:t/>
            </a:r>
            <a:b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99D6"/>
                </a:solidFill>
                <a:effectLst/>
                <a:latin typeface="ClearSans"/>
                <a:hlinkClick r:id="rId3"/>
              </a:rPr>
            </a:br>
            <a:r>
              <a:rPr kumimoji="0" lang="ru-RU" altLang="ru-RU" sz="3200" b="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ClearSans"/>
              </a:rPr>
              <a:t>Принципы питания школьника</a:t>
            </a:r>
            <a:br>
              <a:rPr kumimoji="0" lang="ru-RU" altLang="ru-RU" sz="3200" b="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ClearSans"/>
              </a:rPr>
            </a:br>
            <a:r>
              <a:rPr kumimoji="0" lang="ru-RU" altLang="ru-RU" sz="3200" b="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ClearSans"/>
              </a:rPr>
              <a:t>  </a:t>
            </a:r>
            <a:endParaRPr kumimoji="0" lang="ru-RU" altLang="ru-RU" sz="3200" b="0" i="0" u="none" strike="noStrike" cap="none" normalizeH="0" dirty="0" smtClean="0">
              <a:ln>
                <a:noFill/>
              </a:ln>
              <a:solidFill>
                <a:srgbClr val="0070C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86522" y="2378364"/>
            <a:ext cx="853081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3200" dirty="0" smtClean="0">
              <a:solidFill>
                <a:srgbClr val="0099D6"/>
              </a:solidFill>
              <a:latin typeface="ClearSans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5153" y="2514907"/>
            <a:ext cx="889657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>
                <a:solidFill>
                  <a:srgbClr val="5A656C"/>
                </a:solidFill>
                <a:latin typeface="ClearSans"/>
              </a:rPr>
              <a:t>7</a:t>
            </a:r>
            <a:r>
              <a:rPr lang="ru-RU" sz="3200" dirty="0" smtClean="0">
                <a:solidFill>
                  <a:srgbClr val="5A656C"/>
                </a:solidFill>
                <a:latin typeface="ClearSans"/>
              </a:rPr>
              <a:t>.Бобовые </a:t>
            </a:r>
            <a:r>
              <a:rPr lang="ru-RU" sz="3200" dirty="0">
                <a:solidFill>
                  <a:srgbClr val="5A656C"/>
                </a:solidFill>
                <a:latin typeface="ClearSans"/>
              </a:rPr>
              <a:t>нужно есть 1-2 раза в неделю.</a:t>
            </a:r>
          </a:p>
          <a:p>
            <a:pPr algn="just"/>
            <a:r>
              <a:rPr lang="ru-RU" sz="3200" dirty="0" smtClean="0">
                <a:solidFill>
                  <a:srgbClr val="5A656C"/>
                </a:solidFill>
                <a:latin typeface="ClearSans"/>
              </a:rPr>
              <a:t>8.Необходимо </a:t>
            </a:r>
            <a:r>
              <a:rPr lang="ru-RU" sz="3200" dirty="0">
                <a:solidFill>
                  <a:srgbClr val="5A656C"/>
                </a:solidFill>
                <a:latin typeface="ClearSans"/>
              </a:rPr>
              <a:t>соблюдать режим питания.</a:t>
            </a:r>
            <a:endParaRPr lang="ru-RU" sz="3200" b="0" dirty="0">
              <a:solidFill>
                <a:srgbClr val="5A656C"/>
              </a:solidFill>
              <a:effectLst/>
              <a:latin typeface="ClearSans"/>
            </a:endParaRPr>
          </a:p>
        </p:txBody>
      </p:sp>
    </p:spTree>
    <p:extLst>
      <p:ext uri="{BB962C8B-B14F-4D97-AF65-F5344CB8AC3E}">
        <p14:creationId xmlns:p14="http://schemas.microsoft.com/office/powerpoint/2010/main" val="1202314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3695" y="308152"/>
            <a:ext cx="57013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cap="all" dirty="0">
                <a:solidFill>
                  <a:srgbClr val="C00000"/>
                </a:solidFill>
                <a:latin typeface="Arial Black" panose="020B0A04020102020204" pitchFamily="34" charset="0"/>
              </a:rPr>
              <a:t>детское питание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352371" y="-300209"/>
            <a:ext cx="1189992" cy="1790411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982134" y="1320303"/>
            <a:ext cx="8596668" cy="849855"/>
          </a:xfrm>
        </p:spPr>
        <p:txBody>
          <a:bodyPr>
            <a:normAutofit fontScale="90000"/>
          </a:bodyPr>
          <a:lstStyle/>
          <a:p>
            <a:r>
              <a:rPr lang="ru-RU" b="1" cap="all" dirty="0">
                <a:solidFill>
                  <a:srgbClr val="002060"/>
                </a:solidFill>
                <a:latin typeface="Exo2"/>
              </a:rPr>
              <a:t>ПОТРЕБНОСТИ В ПИТАНИИ ШКОЛЬНИКА</a:t>
            </a:r>
            <a:br>
              <a:rPr lang="ru-RU" b="1" cap="all" dirty="0">
                <a:solidFill>
                  <a:srgbClr val="002060"/>
                </a:solidFill>
                <a:latin typeface="Exo2"/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77334" y="2274838"/>
            <a:ext cx="846666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5A656C"/>
                </a:solidFill>
                <a:latin typeface="ClearSans"/>
              </a:rPr>
              <a:t>Правильный </a:t>
            </a:r>
            <a:r>
              <a:rPr lang="ru-RU" dirty="0">
                <a:solidFill>
                  <a:srgbClr val="5A656C"/>
                </a:solidFill>
                <a:latin typeface="ClearSans"/>
              </a:rPr>
              <a:t>режим питания школьника это один из способов улучшить здоровье сына или дочери. Ниже приведены таблицы, в которых сказано, сколько и каких продуктов должен потреблять ребенок-школьник в день.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6" name="Picture 2" descr="правильное питание школьник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6720" y="3961526"/>
            <a:ext cx="5343525" cy="1017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340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3695" y="308152"/>
            <a:ext cx="57013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cap="all" dirty="0">
                <a:solidFill>
                  <a:srgbClr val="C00000"/>
                </a:solidFill>
                <a:latin typeface="Arial Black" panose="020B0A04020102020204" pitchFamily="34" charset="0"/>
              </a:rPr>
              <a:t>детское питание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352371" y="-300209"/>
            <a:ext cx="1189992" cy="1790411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43492" y="1818042"/>
            <a:ext cx="6970955" cy="193638"/>
          </a:xfrm>
        </p:spPr>
        <p:txBody>
          <a:bodyPr>
            <a:normAutofit fontScale="90000"/>
          </a:bodyPr>
          <a:lstStyle/>
          <a:p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2051" name="Picture 3" descr="правильное питание школьник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021" y="1406476"/>
            <a:ext cx="8544909" cy="5167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51794" y="853653"/>
            <a:ext cx="86218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cap="all" dirty="0">
                <a:solidFill>
                  <a:srgbClr val="002060"/>
                </a:solidFill>
                <a:latin typeface="Exo2"/>
              </a:rPr>
              <a:t>ПОТРЕБНОСТИ В ПИТАНИИ ШКОЛЬНИКА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748165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3695" y="308152"/>
            <a:ext cx="57013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cap="all" dirty="0">
                <a:solidFill>
                  <a:srgbClr val="C00000"/>
                </a:solidFill>
                <a:latin typeface="Arial Black" panose="020B0A04020102020204" pitchFamily="34" charset="0"/>
              </a:rPr>
              <a:t>детское питание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352371" y="-300209"/>
            <a:ext cx="1189992" cy="1790411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63395" y="1807284"/>
            <a:ext cx="8596668" cy="2441987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Питание и здоровье.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●</a:t>
            </a:r>
            <a:r>
              <a:rPr lang="ru-RU" dirty="0" smtClean="0">
                <a:solidFill>
                  <a:schemeClr val="tx2"/>
                </a:solidFill>
              </a:rPr>
              <a:t>Сохранение здоровья населения является одной из задач государственной важности.</a:t>
            </a:r>
            <a:endParaRPr lang="ru-RU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1619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3695" y="308152"/>
            <a:ext cx="57013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cap="all" dirty="0">
                <a:solidFill>
                  <a:srgbClr val="C00000"/>
                </a:solidFill>
                <a:latin typeface="Arial Black" panose="020B0A04020102020204" pitchFamily="34" charset="0"/>
              </a:rPr>
              <a:t>детское питание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352371" y="-300209"/>
            <a:ext cx="1189992" cy="1790411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63395" y="1807284"/>
            <a:ext cx="8596668" cy="4077149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Питание и здоровье.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●</a:t>
            </a:r>
            <a:r>
              <a:rPr lang="ru-RU" dirty="0" smtClean="0">
                <a:solidFill>
                  <a:schemeClr val="tx2"/>
                </a:solidFill>
              </a:rPr>
              <a:t>Сохранение здоровья населения является одной из задач государственной важности.</a:t>
            </a:r>
            <a:r>
              <a:rPr lang="ru-RU" dirty="0" smtClean="0">
                <a:solidFill>
                  <a:srgbClr val="00B0F0"/>
                </a:solidFill>
              </a:rPr>
              <a:t/>
            </a:r>
            <a:br>
              <a:rPr lang="ru-RU" dirty="0" smtClean="0">
                <a:solidFill>
                  <a:srgbClr val="00B0F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●</a:t>
            </a:r>
            <a:r>
              <a:rPr lang="ru-RU" dirty="0" smtClean="0">
                <a:solidFill>
                  <a:schemeClr val="tx2"/>
                </a:solidFill>
              </a:rPr>
              <a:t>Правильное питание и здоровый образ жизни неразделимы.</a:t>
            </a:r>
            <a:br>
              <a:rPr lang="ru-RU" dirty="0" smtClean="0">
                <a:solidFill>
                  <a:schemeClr val="tx2"/>
                </a:solidFill>
              </a:rPr>
            </a:br>
            <a:endParaRPr lang="ru-RU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4006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3695" y="308152"/>
            <a:ext cx="57013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cap="all" dirty="0">
                <a:solidFill>
                  <a:srgbClr val="C00000"/>
                </a:solidFill>
                <a:latin typeface="Arial Black" panose="020B0A04020102020204" pitchFamily="34" charset="0"/>
              </a:rPr>
              <a:t>детское питание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352371" y="-300209"/>
            <a:ext cx="1189992" cy="1790411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63395" y="1807284"/>
            <a:ext cx="8596668" cy="4077149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2"/>
                </a:solidFill>
              </a:rPr>
              <a:t>.С самого раннего детства у ребёнка формируются вкусовые пристрастия и привычки.</a:t>
            </a:r>
            <a:br>
              <a:rPr lang="ru-RU" dirty="0" smtClean="0">
                <a:solidFill>
                  <a:schemeClr val="tx2"/>
                </a:solidFill>
              </a:rPr>
            </a:br>
            <a:r>
              <a:rPr lang="ru-RU" dirty="0" smtClean="0">
                <a:solidFill>
                  <a:schemeClr val="tx2"/>
                </a:solidFill>
              </a:rPr>
              <a:t>.В их формировании важнейшую роль играет семья.</a:t>
            </a:r>
            <a:br>
              <a:rPr lang="ru-RU" dirty="0" smtClean="0">
                <a:solidFill>
                  <a:schemeClr val="tx2"/>
                </a:solidFill>
              </a:rPr>
            </a:br>
            <a:r>
              <a:rPr lang="ru-RU" dirty="0" smtClean="0">
                <a:solidFill>
                  <a:schemeClr val="tx2"/>
                </a:solidFill>
              </a:rPr>
              <a:t>.Именно в младшем возрасте важно сформировать у детей  представление о здоровом питании.</a:t>
            </a:r>
            <a:br>
              <a:rPr lang="ru-RU" dirty="0" smtClean="0">
                <a:solidFill>
                  <a:schemeClr val="tx2"/>
                </a:solidFill>
              </a:rPr>
            </a:b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606140" y="1067872"/>
            <a:ext cx="41344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>
                <a:solidFill>
                  <a:srgbClr val="002060"/>
                </a:solidFill>
              </a:rPr>
              <a:t>Питание и здоровье.</a:t>
            </a:r>
          </a:p>
        </p:txBody>
      </p:sp>
    </p:spTree>
    <p:extLst>
      <p:ext uri="{BB962C8B-B14F-4D97-AF65-F5344CB8AC3E}">
        <p14:creationId xmlns:p14="http://schemas.microsoft.com/office/powerpoint/2010/main" val="16267500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3695" y="308152"/>
            <a:ext cx="57013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cap="all" dirty="0">
                <a:solidFill>
                  <a:srgbClr val="C00000"/>
                </a:solidFill>
                <a:latin typeface="Arial Black" panose="020B0A04020102020204" pitchFamily="34" charset="0"/>
              </a:rPr>
              <a:t>детское питание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352371" y="-300209"/>
            <a:ext cx="1189992" cy="1790411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77334" y="1667434"/>
            <a:ext cx="8596668" cy="849855"/>
          </a:xfrm>
        </p:spPr>
        <p:txBody>
          <a:bodyPr>
            <a:normAutofit fontScale="90000"/>
          </a:bodyPr>
          <a:lstStyle/>
          <a:p>
            <a:r>
              <a:rPr lang="ru-RU" b="1" cap="all" dirty="0" smtClean="0">
                <a:solidFill>
                  <a:srgbClr val="0099D6"/>
                </a:solidFill>
                <a:latin typeface="Exo2"/>
              </a:rPr>
              <a:t>      СПИСОК </a:t>
            </a:r>
            <a:r>
              <a:rPr lang="ru-RU" b="1" cap="all" dirty="0">
                <a:solidFill>
                  <a:srgbClr val="0099D6"/>
                </a:solidFill>
                <a:latin typeface="Exo2"/>
              </a:rPr>
              <a:t>ГЛАВНЫХ ПРОДУКТОВ</a:t>
            </a:r>
            <a:br>
              <a:rPr lang="ru-RU" b="1" cap="all" dirty="0">
                <a:solidFill>
                  <a:srgbClr val="0099D6"/>
                </a:solidFill>
                <a:latin typeface="Exo2"/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27125" y="2328626"/>
            <a:ext cx="820808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+mj-lt"/>
              <a:buAutoNum type="arabicPeriod"/>
            </a:pPr>
            <a:endParaRPr lang="ru-RU" dirty="0">
              <a:solidFill>
                <a:srgbClr val="5A656C"/>
              </a:solidFill>
              <a:latin typeface="ClearSans"/>
            </a:endParaRPr>
          </a:p>
          <a:p>
            <a:pPr algn="just">
              <a:buFont typeface="+mj-lt"/>
              <a:buAutoNum type="arabicPeriod"/>
            </a:pPr>
            <a:r>
              <a:rPr lang="ru-RU" dirty="0">
                <a:solidFill>
                  <a:srgbClr val="5A656C"/>
                </a:solidFill>
                <a:latin typeface="ClearSans"/>
              </a:rPr>
              <a:t>Фрукты и овощи, богатые витаминами и клетчаткой, способствуют выработке энергии и улучшению пищеварительного процесса.</a:t>
            </a:r>
          </a:p>
          <a:p>
            <a:pPr algn="just">
              <a:buFont typeface="+mj-lt"/>
              <a:buAutoNum type="arabicPeriod"/>
            </a:pPr>
            <a:r>
              <a:rPr lang="ru-RU" dirty="0">
                <a:solidFill>
                  <a:srgbClr val="5A656C"/>
                </a:solidFill>
                <a:latin typeface="ClearSans"/>
              </a:rPr>
              <a:t>Каши, картофель и макароны своими сложными углеводами способствуют правильному развитию растущего организма</a:t>
            </a:r>
            <a:r>
              <a:rPr lang="ru-RU" dirty="0" smtClean="0">
                <a:solidFill>
                  <a:srgbClr val="5A656C"/>
                </a:solidFill>
                <a:latin typeface="ClearSans"/>
              </a:rPr>
              <a:t>.</a:t>
            </a:r>
            <a:r>
              <a:rPr lang="ru-RU" dirty="0">
                <a:solidFill>
                  <a:srgbClr val="5A656C"/>
                </a:solidFill>
                <a:latin typeface="ClearSans"/>
              </a:rPr>
              <a:t> </a:t>
            </a:r>
            <a:endParaRPr lang="ru-RU" dirty="0" smtClean="0">
              <a:solidFill>
                <a:srgbClr val="5A656C"/>
              </a:solidFill>
              <a:latin typeface="ClearSans"/>
            </a:endParaRPr>
          </a:p>
          <a:p>
            <a:pPr algn="just">
              <a:buFont typeface="+mj-lt"/>
              <a:buAutoNum type="arabicPeriod"/>
            </a:pPr>
            <a:r>
              <a:rPr lang="ru-RU" dirty="0" smtClean="0">
                <a:solidFill>
                  <a:srgbClr val="5A656C"/>
                </a:solidFill>
                <a:latin typeface="ClearSans"/>
              </a:rPr>
              <a:t>Рыба</a:t>
            </a:r>
            <a:r>
              <a:rPr lang="ru-RU" dirty="0">
                <a:solidFill>
                  <a:srgbClr val="5A656C"/>
                </a:solidFill>
                <a:latin typeface="ClearSans"/>
              </a:rPr>
              <a:t>. Кальций и фосфор, присутствующие в рыбе, принимают участие в развитии костей ребенка</a:t>
            </a:r>
            <a:r>
              <a:rPr lang="ru-RU" dirty="0" smtClean="0">
                <a:solidFill>
                  <a:srgbClr val="5A656C"/>
                </a:solidFill>
                <a:latin typeface="ClearSans"/>
              </a:rPr>
              <a:t>.</a:t>
            </a:r>
            <a:endParaRPr lang="ru-RU" dirty="0">
              <a:solidFill>
                <a:srgbClr val="5A656C"/>
              </a:solidFill>
              <a:latin typeface="ClearSans"/>
            </a:endParaRPr>
          </a:p>
          <a:p>
            <a:pPr algn="just">
              <a:buFont typeface="+mj-lt"/>
              <a:buAutoNum type="arabicPeriod"/>
            </a:pPr>
            <a:r>
              <a:rPr lang="ru-RU" dirty="0">
                <a:solidFill>
                  <a:srgbClr val="5A656C"/>
                </a:solidFill>
                <a:latin typeface="ClearSans"/>
              </a:rPr>
              <a:t>Яйца. Рекомендовано есть 1 раз в день как питательный </a:t>
            </a:r>
            <a:r>
              <a:rPr lang="ru-RU" dirty="0" smtClean="0">
                <a:solidFill>
                  <a:srgbClr val="5A656C"/>
                </a:solidFill>
                <a:latin typeface="ClearSans"/>
              </a:rPr>
              <a:t>продукт.</a:t>
            </a:r>
            <a:endParaRPr lang="ru-RU" dirty="0">
              <a:solidFill>
                <a:srgbClr val="5A656C"/>
              </a:solidFill>
              <a:latin typeface="ClearSans"/>
            </a:endParaRPr>
          </a:p>
          <a:p>
            <a:pPr algn="just">
              <a:buFont typeface="+mj-lt"/>
              <a:buAutoNum type="arabicPeriod"/>
            </a:pPr>
            <a:endParaRPr lang="ru-RU" dirty="0" smtClean="0">
              <a:solidFill>
                <a:srgbClr val="5A656C"/>
              </a:solidFill>
              <a:latin typeface="ClearSans"/>
            </a:endParaRPr>
          </a:p>
          <a:p>
            <a:pPr algn="just">
              <a:buFont typeface="+mj-lt"/>
              <a:buAutoNum type="arabicPeriod"/>
            </a:pPr>
            <a:endParaRPr lang="ru-RU" dirty="0" smtClean="0">
              <a:solidFill>
                <a:srgbClr val="5A656C"/>
              </a:solidFill>
              <a:latin typeface="ClearSans"/>
            </a:endParaRPr>
          </a:p>
          <a:p>
            <a:pPr algn="just">
              <a:buFont typeface="+mj-lt"/>
              <a:buAutoNum type="arabicPeriod"/>
            </a:pPr>
            <a:endParaRPr lang="ru-RU" dirty="0">
              <a:solidFill>
                <a:srgbClr val="5A656C"/>
              </a:solidFill>
              <a:latin typeface="ClearSans"/>
            </a:endParaRPr>
          </a:p>
          <a:p>
            <a:pPr algn="just"/>
            <a:endParaRPr lang="ru-RU" dirty="0">
              <a:solidFill>
                <a:srgbClr val="5A656C"/>
              </a:solidFill>
              <a:latin typeface="ClearSans"/>
            </a:endParaRPr>
          </a:p>
        </p:txBody>
      </p:sp>
    </p:spTree>
    <p:extLst>
      <p:ext uri="{BB962C8B-B14F-4D97-AF65-F5344CB8AC3E}">
        <p14:creationId xmlns:p14="http://schemas.microsoft.com/office/powerpoint/2010/main" val="23730971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3695" y="308152"/>
            <a:ext cx="57013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cap="all" dirty="0">
                <a:solidFill>
                  <a:srgbClr val="C00000"/>
                </a:solidFill>
                <a:latin typeface="Arial Black" panose="020B0A04020102020204" pitchFamily="34" charset="0"/>
              </a:rPr>
              <a:t>детское питание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352371" y="-300209"/>
            <a:ext cx="1189992" cy="1790411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77334" y="1667434"/>
            <a:ext cx="8596668" cy="849855"/>
          </a:xfrm>
        </p:spPr>
        <p:txBody>
          <a:bodyPr>
            <a:normAutofit fontScale="90000"/>
          </a:bodyPr>
          <a:lstStyle/>
          <a:p>
            <a:r>
              <a:rPr lang="ru-RU" b="1" cap="all" dirty="0" smtClean="0">
                <a:solidFill>
                  <a:srgbClr val="0099D6"/>
                </a:solidFill>
                <a:latin typeface="Exo2"/>
              </a:rPr>
              <a:t>      СПИСОК </a:t>
            </a:r>
            <a:r>
              <a:rPr lang="ru-RU" b="1" cap="all" dirty="0">
                <a:solidFill>
                  <a:srgbClr val="0099D6"/>
                </a:solidFill>
                <a:latin typeface="Exo2"/>
              </a:rPr>
              <a:t>ГЛАВНЫХ ПРОДУКТОВ</a:t>
            </a:r>
            <a:br>
              <a:rPr lang="ru-RU" b="1" cap="all" dirty="0">
                <a:solidFill>
                  <a:srgbClr val="0099D6"/>
                </a:solidFill>
                <a:latin typeface="Exo2"/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048000" y="2274838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endParaRPr lang="ru-RU" dirty="0" smtClean="0">
              <a:solidFill>
                <a:srgbClr val="5A656C"/>
              </a:solidFill>
              <a:latin typeface="ClearSans"/>
            </a:endParaRPr>
          </a:p>
          <a:p>
            <a:pPr algn="just"/>
            <a:endParaRPr lang="ru-RU" dirty="0">
              <a:solidFill>
                <a:srgbClr val="5A656C"/>
              </a:solidFill>
              <a:latin typeface="ClearSan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88808" y="2627961"/>
            <a:ext cx="871329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5A656C"/>
                </a:solidFill>
                <a:latin typeface="ClearSans"/>
              </a:rPr>
              <a:t>5.Молоко </a:t>
            </a:r>
            <a:r>
              <a:rPr lang="ru-RU" dirty="0">
                <a:solidFill>
                  <a:srgbClr val="5A656C"/>
                </a:solidFill>
                <a:latin typeface="ClearSans"/>
              </a:rPr>
              <a:t>и молочные продукты. Белки представляют собой незаменимые вещества при строении детского организма. Молоко, масло и сметану дети школьного возраста должны есть ежедневно.</a:t>
            </a:r>
          </a:p>
          <a:p>
            <a:pPr algn="just"/>
            <a:r>
              <a:rPr lang="ru-RU" dirty="0" smtClean="0">
                <a:solidFill>
                  <a:srgbClr val="5A656C"/>
                </a:solidFill>
                <a:latin typeface="ClearSans"/>
              </a:rPr>
              <a:t>6.Мясо</a:t>
            </a:r>
            <a:r>
              <a:rPr lang="ru-RU" dirty="0">
                <a:solidFill>
                  <a:srgbClr val="5A656C"/>
                </a:solidFill>
                <a:latin typeface="ClearSans"/>
              </a:rPr>
              <a:t>. Баранину, говядину, птицу, нежирную свинину следует есть не реже 1 раза в неделю.</a:t>
            </a:r>
          </a:p>
          <a:p>
            <a:pPr algn="just"/>
            <a:r>
              <a:rPr lang="ru-RU" dirty="0" smtClean="0">
                <a:solidFill>
                  <a:srgbClr val="5A656C"/>
                </a:solidFill>
                <a:latin typeface="ClearSans"/>
              </a:rPr>
              <a:t>7.Жиры</a:t>
            </a:r>
            <a:r>
              <a:rPr lang="ru-RU" dirty="0">
                <a:solidFill>
                  <a:srgbClr val="5A656C"/>
                </a:solidFill>
                <a:latin typeface="ClearSans"/>
              </a:rPr>
              <a:t>. Жирные кислоты и витамины являются незаменимым источником энергии и калорий.</a:t>
            </a:r>
          </a:p>
          <a:p>
            <a:pPr algn="just"/>
            <a:endParaRPr lang="ru-RU" dirty="0">
              <a:solidFill>
                <a:srgbClr val="5A656C"/>
              </a:solidFill>
              <a:latin typeface="ClearSans"/>
            </a:endParaRPr>
          </a:p>
        </p:txBody>
      </p:sp>
    </p:spTree>
    <p:extLst>
      <p:ext uri="{BB962C8B-B14F-4D97-AF65-F5344CB8AC3E}">
        <p14:creationId xmlns:p14="http://schemas.microsoft.com/office/powerpoint/2010/main" val="15427558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89101" y="308150"/>
            <a:ext cx="57013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cap="all" dirty="0">
                <a:solidFill>
                  <a:srgbClr val="C00000"/>
                </a:solidFill>
                <a:latin typeface="Arial Black" panose="020B0A04020102020204" pitchFamily="34" charset="0"/>
              </a:rPr>
              <a:t>детское питание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384644" y="-294667"/>
            <a:ext cx="1189992" cy="1790411"/>
          </a:xfrm>
          <a:prstGeom prst="rect">
            <a:avLst/>
          </a:prstGeom>
        </p:spPr>
      </p:pic>
      <p:sp>
        <p:nvSpPr>
          <p:cNvPr id="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834935" y="1068357"/>
            <a:ext cx="9255737" cy="14465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2696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99D6"/>
                </a:solidFill>
                <a:effectLst/>
                <a:latin typeface="ClearSans"/>
                <a:hlinkClick r:id="rId3"/>
              </a:rPr>
              <a:t/>
            </a:r>
            <a:b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99D6"/>
                </a:solidFill>
                <a:effectLst/>
                <a:latin typeface="ClearSans"/>
                <a:hlinkClick r:id="rId3"/>
              </a:rPr>
            </a:br>
            <a:r>
              <a:rPr lang="ru-RU" altLang="ru-RU" sz="3200" dirty="0" smtClean="0">
                <a:solidFill>
                  <a:srgbClr val="002060"/>
                </a:solidFill>
                <a:latin typeface="ClearSans"/>
              </a:rPr>
              <a:t>Оптимальное расписание приёмов пищи.</a:t>
            </a:r>
            <a:r>
              <a:rPr kumimoji="0" lang="ru-RU" altLang="ru-RU" sz="3200" b="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ClearSans"/>
              </a:rPr>
              <a:t/>
            </a:r>
            <a:br>
              <a:rPr kumimoji="0" lang="ru-RU" altLang="ru-RU" sz="3200" b="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ClearSans"/>
              </a:rPr>
            </a:br>
            <a:r>
              <a:rPr kumimoji="0" lang="ru-RU" altLang="ru-RU" sz="3200" b="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ClearSans"/>
              </a:rPr>
              <a:t>  </a:t>
            </a:r>
            <a:endParaRPr kumimoji="0" lang="ru-RU" altLang="ru-RU" sz="3200" b="0" i="0" u="none" strike="noStrike" cap="none" normalizeH="0" dirty="0" smtClean="0">
              <a:ln>
                <a:noFill/>
              </a:ln>
              <a:solidFill>
                <a:srgbClr val="0070C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86522" y="2378364"/>
            <a:ext cx="853081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3200" dirty="0" smtClean="0">
              <a:solidFill>
                <a:srgbClr val="0099D6"/>
              </a:solidFill>
              <a:latin typeface="ClearSans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18357" y="2809251"/>
            <a:ext cx="2406869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5A656C"/>
                </a:solidFill>
                <a:latin typeface="ClearSans"/>
              </a:rPr>
              <a:t>1 смена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5A656C"/>
                </a:solidFill>
                <a:latin typeface="ClearSans"/>
              </a:rPr>
              <a:t>Завтрак </a:t>
            </a:r>
            <a:r>
              <a:rPr lang="ru-RU" dirty="0">
                <a:solidFill>
                  <a:srgbClr val="5A656C"/>
                </a:solidFill>
                <a:latin typeface="ClearSans"/>
              </a:rPr>
              <a:t>в </a:t>
            </a:r>
            <a:r>
              <a:rPr lang="ru-RU" dirty="0" smtClean="0">
                <a:solidFill>
                  <a:srgbClr val="5A656C"/>
                </a:solidFill>
                <a:latin typeface="ClearSans"/>
              </a:rPr>
              <a:t>7.00-8.00 </a:t>
            </a:r>
            <a:r>
              <a:rPr lang="ru-RU" dirty="0">
                <a:solidFill>
                  <a:srgbClr val="5A656C"/>
                </a:solidFill>
                <a:latin typeface="ClearSans"/>
              </a:rPr>
              <a:t> </a:t>
            </a:r>
            <a:r>
              <a:rPr lang="ru-RU" dirty="0" smtClean="0">
                <a:solidFill>
                  <a:srgbClr val="5A656C"/>
                </a:solidFill>
                <a:latin typeface="ClearSans"/>
              </a:rPr>
              <a:t>часов</a:t>
            </a:r>
            <a:r>
              <a:rPr lang="ru-RU" dirty="0">
                <a:solidFill>
                  <a:srgbClr val="5A656C"/>
                </a:solidFill>
                <a:latin typeface="ClearSans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5A656C"/>
                </a:solidFill>
                <a:latin typeface="ClearSans"/>
              </a:rPr>
              <a:t>Второй завтрак в </a:t>
            </a:r>
            <a:r>
              <a:rPr lang="ru-RU" dirty="0" smtClean="0">
                <a:solidFill>
                  <a:srgbClr val="5A656C"/>
                </a:solidFill>
                <a:latin typeface="ClearSans"/>
              </a:rPr>
              <a:t>10.30-11.30 </a:t>
            </a:r>
            <a:r>
              <a:rPr lang="ru-RU" dirty="0">
                <a:solidFill>
                  <a:srgbClr val="5A656C"/>
                </a:solidFill>
                <a:latin typeface="ClearSans"/>
              </a:rPr>
              <a:t>часов.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5A656C"/>
                </a:solidFill>
                <a:latin typeface="ClearSans"/>
              </a:rPr>
              <a:t>Обед в </a:t>
            </a:r>
            <a:r>
              <a:rPr lang="ru-RU" dirty="0" smtClean="0">
                <a:solidFill>
                  <a:srgbClr val="5A656C"/>
                </a:solidFill>
                <a:latin typeface="ClearSans"/>
              </a:rPr>
              <a:t>14.00 -15.00 часов</a:t>
            </a:r>
            <a:r>
              <a:rPr lang="ru-RU" dirty="0">
                <a:solidFill>
                  <a:srgbClr val="5A656C"/>
                </a:solidFill>
                <a:latin typeface="ClearSans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5A656C"/>
                </a:solidFill>
                <a:latin typeface="ClearSans"/>
              </a:rPr>
              <a:t>Ужин в </a:t>
            </a:r>
            <a:r>
              <a:rPr lang="ru-RU" dirty="0" smtClean="0">
                <a:solidFill>
                  <a:srgbClr val="5A656C"/>
                </a:solidFill>
                <a:latin typeface="ClearSans"/>
              </a:rPr>
              <a:t>19.00-19.30 </a:t>
            </a:r>
            <a:r>
              <a:rPr lang="ru-RU" dirty="0">
                <a:solidFill>
                  <a:srgbClr val="5A656C"/>
                </a:solidFill>
                <a:latin typeface="ClearSans"/>
              </a:rPr>
              <a:t>часов.</a:t>
            </a:r>
            <a:endParaRPr lang="ru-RU" b="0" dirty="0">
              <a:solidFill>
                <a:srgbClr val="5A656C"/>
              </a:solidFill>
              <a:effectLst/>
              <a:latin typeface="ClearSan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108582" y="2855417"/>
            <a:ext cx="3163615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2"/>
            <a:r>
              <a:rPr lang="ru-RU" sz="2800" b="1" dirty="0" smtClean="0">
                <a:solidFill>
                  <a:srgbClr val="5A656C"/>
                </a:solidFill>
                <a:latin typeface="ClearSans"/>
              </a:rPr>
              <a:t>2 смена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5A656C"/>
                </a:solidFill>
                <a:latin typeface="ClearSans"/>
              </a:rPr>
              <a:t>Завтрак </a:t>
            </a:r>
            <a:r>
              <a:rPr lang="ru-RU" dirty="0">
                <a:solidFill>
                  <a:srgbClr val="5A656C"/>
                </a:solidFill>
                <a:latin typeface="ClearSans"/>
              </a:rPr>
              <a:t>в </a:t>
            </a:r>
            <a:r>
              <a:rPr lang="ru-RU" dirty="0" smtClean="0">
                <a:solidFill>
                  <a:srgbClr val="5A656C"/>
                </a:solidFill>
                <a:latin typeface="ClearSans"/>
              </a:rPr>
              <a:t>8.00-9.00 </a:t>
            </a:r>
            <a:r>
              <a:rPr lang="ru-RU" dirty="0">
                <a:solidFill>
                  <a:srgbClr val="5A656C"/>
                </a:solidFill>
                <a:latin typeface="ClearSans"/>
              </a:rPr>
              <a:t>часов.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5A656C"/>
                </a:solidFill>
                <a:latin typeface="ClearSans"/>
              </a:rPr>
              <a:t>Обед в </a:t>
            </a:r>
            <a:r>
              <a:rPr lang="ru-RU" dirty="0" smtClean="0">
                <a:solidFill>
                  <a:srgbClr val="5A656C"/>
                </a:solidFill>
                <a:latin typeface="ClearSans"/>
              </a:rPr>
              <a:t>12.00-13.00 </a:t>
            </a:r>
            <a:r>
              <a:rPr lang="ru-RU" dirty="0">
                <a:solidFill>
                  <a:srgbClr val="5A656C"/>
                </a:solidFill>
                <a:latin typeface="ClearSans"/>
              </a:rPr>
              <a:t>часов.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5A656C"/>
                </a:solidFill>
                <a:latin typeface="ClearSans"/>
              </a:rPr>
              <a:t>Полдник в </a:t>
            </a:r>
            <a:r>
              <a:rPr lang="ru-RU" dirty="0" smtClean="0">
                <a:solidFill>
                  <a:srgbClr val="5A656C"/>
                </a:solidFill>
                <a:latin typeface="ClearSans"/>
              </a:rPr>
              <a:t>16.00-17.00 </a:t>
            </a:r>
            <a:r>
              <a:rPr lang="ru-RU" dirty="0">
                <a:solidFill>
                  <a:srgbClr val="5A656C"/>
                </a:solidFill>
                <a:latin typeface="ClearSans"/>
              </a:rPr>
              <a:t>часов.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5A656C"/>
                </a:solidFill>
                <a:latin typeface="ClearSans"/>
              </a:rPr>
              <a:t>Ужин в </a:t>
            </a:r>
            <a:r>
              <a:rPr lang="ru-RU" dirty="0" smtClean="0">
                <a:solidFill>
                  <a:srgbClr val="5A656C"/>
                </a:solidFill>
                <a:latin typeface="ClearSans"/>
              </a:rPr>
              <a:t>20.00 </a:t>
            </a:r>
            <a:r>
              <a:rPr lang="ru-RU" dirty="0">
                <a:solidFill>
                  <a:srgbClr val="5A656C"/>
                </a:solidFill>
                <a:latin typeface="ClearSans"/>
              </a:rPr>
              <a:t>часов.</a:t>
            </a:r>
            <a:endParaRPr lang="ru-RU" b="0" dirty="0">
              <a:solidFill>
                <a:srgbClr val="5A656C"/>
              </a:solidFill>
              <a:effectLst/>
              <a:latin typeface="ClearSans"/>
            </a:endParaRPr>
          </a:p>
        </p:txBody>
      </p:sp>
      <p:pic>
        <p:nvPicPr>
          <p:cNvPr id="3074" name="Picture 2" descr="правильное питание школьника меню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7894" y="4892350"/>
            <a:ext cx="3512535" cy="1598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52387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3695" y="308152"/>
            <a:ext cx="57013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cap="all" dirty="0">
                <a:solidFill>
                  <a:srgbClr val="C00000"/>
                </a:solidFill>
                <a:latin typeface="Arial Black" panose="020B0A04020102020204" pitchFamily="34" charset="0"/>
              </a:rPr>
              <a:t>детское питание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352371" y="-300209"/>
            <a:ext cx="1189992" cy="1790411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63395" y="1807284"/>
            <a:ext cx="8596668" cy="4077149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tx2"/>
                </a:solidFill>
              </a:rPr>
              <a:t> </a:t>
            </a:r>
            <a:r>
              <a:rPr lang="ru-RU" dirty="0" smtClean="0">
                <a:solidFill>
                  <a:schemeClr val="tx2"/>
                </a:solidFill>
              </a:rPr>
              <a:t>            </a:t>
            </a:r>
            <a:r>
              <a:rPr lang="ru-RU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ru-RU" sz="4900" dirty="0" smtClean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Приёмы пищи</a:t>
            </a:r>
            <a:br>
              <a:rPr lang="ru-RU" sz="4900" dirty="0" smtClean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</a:br>
            <a:r>
              <a:rPr lang="ru-RU" dirty="0" smtClean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Сколько </a:t>
            </a:r>
            <a:r>
              <a:rPr lang="ru-RU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раз в день необходимо </a:t>
            </a:r>
            <a:r>
              <a:rPr lang="ru-RU" dirty="0" smtClean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питаться</a:t>
            </a:r>
            <a:r>
              <a:rPr lang="ru-RU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?</a:t>
            </a:r>
            <a:br>
              <a:rPr lang="ru-RU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</a:br>
            <a:r>
              <a:rPr lang="ru-RU" dirty="0">
                <a:solidFill>
                  <a:schemeClr val="tx2"/>
                </a:solidFill>
              </a:rPr>
              <a:t>1. Завтрак (дома).</a:t>
            </a:r>
            <a:br>
              <a:rPr lang="ru-RU" dirty="0">
                <a:solidFill>
                  <a:schemeClr val="tx2"/>
                </a:solidFill>
              </a:rPr>
            </a:br>
            <a:r>
              <a:rPr lang="ru-RU" dirty="0">
                <a:solidFill>
                  <a:schemeClr val="tx2"/>
                </a:solidFill>
              </a:rPr>
              <a:t>2. Завтрак (второй в школе).</a:t>
            </a:r>
            <a:br>
              <a:rPr lang="ru-RU" dirty="0">
                <a:solidFill>
                  <a:schemeClr val="tx2"/>
                </a:solidFill>
              </a:rPr>
            </a:br>
            <a:r>
              <a:rPr lang="ru-RU" dirty="0">
                <a:solidFill>
                  <a:schemeClr val="tx2"/>
                </a:solidFill>
              </a:rPr>
              <a:t>3. Обед.</a:t>
            </a:r>
            <a:br>
              <a:rPr lang="ru-RU" dirty="0">
                <a:solidFill>
                  <a:schemeClr val="tx2"/>
                </a:solidFill>
              </a:rPr>
            </a:br>
            <a:r>
              <a:rPr lang="ru-RU" dirty="0">
                <a:solidFill>
                  <a:schemeClr val="tx2"/>
                </a:solidFill>
              </a:rPr>
              <a:t>4. Полдник.</a:t>
            </a:r>
            <a:br>
              <a:rPr lang="ru-RU" dirty="0">
                <a:solidFill>
                  <a:schemeClr val="tx2"/>
                </a:solidFill>
              </a:rPr>
            </a:br>
            <a:r>
              <a:rPr lang="ru-RU" dirty="0">
                <a:solidFill>
                  <a:schemeClr val="tx2"/>
                </a:solidFill>
              </a:rPr>
              <a:t>5. Ужин.</a:t>
            </a:r>
            <a:br>
              <a:rPr lang="ru-RU" dirty="0">
                <a:solidFill>
                  <a:schemeClr val="tx2"/>
                </a:solidFill>
              </a:rPr>
            </a:br>
            <a:endParaRPr lang="ru-RU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58727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3695" y="308152"/>
            <a:ext cx="57013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cap="all" dirty="0">
                <a:solidFill>
                  <a:srgbClr val="C00000"/>
                </a:solidFill>
                <a:latin typeface="Arial Black" panose="020B0A04020102020204" pitchFamily="34" charset="0"/>
              </a:rPr>
              <a:t>детское питание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352371" y="-300209"/>
            <a:ext cx="1189992" cy="1790411"/>
          </a:xfrm>
          <a:prstGeom prst="rect">
            <a:avLst/>
          </a:prstGeom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677334" y="2259105"/>
            <a:ext cx="8596668" cy="2635623"/>
          </a:xfrm>
        </p:spPr>
        <p:txBody>
          <a:bodyPr/>
          <a:lstStyle/>
          <a:p>
            <a:pPr lvl="0" defTabSz="914400" eaLnBrk="0" fontAlgn="base" hangingPunct="0">
              <a:spcAft>
                <a:spcPct val="0"/>
              </a:spcAft>
            </a:pPr>
            <a:r>
              <a:rPr lang="ru-RU" altLang="ru-RU" sz="1100" dirty="0">
                <a:solidFill>
                  <a:schemeClr val="tx1"/>
                </a:solidFill>
              </a:rPr>
              <a:t/>
            </a:r>
            <a:br>
              <a:rPr lang="ru-RU" altLang="ru-RU" sz="1100" dirty="0">
                <a:solidFill>
                  <a:schemeClr val="tx1"/>
                </a:solidFill>
              </a:rPr>
            </a:br>
            <a:r>
              <a:rPr lang="ru-RU" altLang="ru-RU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endParaRPr lang="ru-RU" dirty="0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 rot="10800000" flipV="1">
            <a:off x="1043492" y="2521884"/>
            <a:ext cx="7261412" cy="2215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«</a:t>
            </a:r>
            <a:r>
              <a:rPr kumimoji="0" lang="ru-RU" altLang="ru-RU" sz="4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Прежде чем за стол мне сесть, </a:t>
            </a:r>
            <a:r>
              <a:rPr lang="ru-RU" altLang="ru-RU" sz="4000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Я подумаю, что съесть».</a:t>
            </a:r>
            <a:r>
              <a:rPr lang="ru-RU" altLang="ru-RU" sz="4000" dirty="0">
                <a:solidFill>
                  <a:srgbClr val="002060"/>
                </a:solidFill>
                <a:latin typeface="Arial" panose="020B0604020202020204" pitchFamily="34" charset="0"/>
              </a:rPr>
              <a:t/>
            </a:r>
            <a:br>
              <a:rPr lang="ru-RU" altLang="ru-RU" sz="4000" dirty="0">
                <a:solidFill>
                  <a:srgbClr val="002060"/>
                </a:solidFill>
                <a:latin typeface="Arial" panose="020B0604020202020204" pitchFamily="34" charset="0"/>
              </a:rPr>
            </a:br>
            <a:endParaRPr lang="ru-RU" sz="4000" dirty="0">
              <a:solidFill>
                <a:srgbClr val="002060"/>
              </a:solidFill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8" name="Рисунок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9386" y="3980330"/>
            <a:ext cx="4765637" cy="2708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44544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3695" y="308152"/>
            <a:ext cx="57013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cap="all" dirty="0">
                <a:solidFill>
                  <a:srgbClr val="C00000"/>
                </a:solidFill>
                <a:latin typeface="Arial Black" panose="020B0A04020102020204" pitchFamily="34" charset="0"/>
              </a:rPr>
              <a:t>детское питание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352371" y="-300209"/>
            <a:ext cx="1189992" cy="1790411"/>
          </a:xfrm>
          <a:prstGeom prst="rect">
            <a:avLst/>
          </a:prstGeom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656280" y="2604525"/>
            <a:ext cx="8596668" cy="2635623"/>
          </a:xfrm>
        </p:spPr>
        <p:txBody>
          <a:bodyPr/>
          <a:lstStyle/>
          <a:p>
            <a:pPr lvl="0" defTabSz="914400" eaLnBrk="0" fontAlgn="base" hangingPunct="0">
              <a:spcAft>
                <a:spcPct val="0"/>
              </a:spcAft>
            </a:pPr>
            <a:r>
              <a:rPr lang="ru-RU" altLang="ru-RU" sz="1100" dirty="0">
                <a:solidFill>
                  <a:schemeClr val="tx1"/>
                </a:solidFill>
              </a:rPr>
              <a:t/>
            </a:r>
            <a:br>
              <a:rPr lang="ru-RU" altLang="ru-RU" sz="1100" dirty="0">
                <a:solidFill>
                  <a:schemeClr val="tx1"/>
                </a:solidFill>
              </a:rPr>
            </a:br>
            <a:r>
              <a:rPr lang="ru-RU" altLang="ru-RU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711388" y="1314685"/>
            <a:ext cx="5626249" cy="7125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ru-RU" sz="4000" dirty="0">
                <a:latin typeface="Calibri" panose="020F0502020204030204" pitchFamily="34" charset="0"/>
                <a:ea typeface="Times New Roman" panose="02020603050405020304" pitchFamily="18" charset="0"/>
              </a:rPr>
              <a:t>Завтрак</a:t>
            </a:r>
            <a:endParaRPr lang="ru-RU" sz="40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15614" y="2057086"/>
            <a:ext cx="7928386" cy="2743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</a:rPr>
              <a:t>То, чем позавтракал утром, влияет на</a:t>
            </a:r>
            <a:endParaRPr lang="ru-RU" sz="1050" dirty="0"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</a:rPr>
              <a:t>наше настроение и самочувствие весь</a:t>
            </a:r>
            <a:endParaRPr lang="ru-RU" sz="1050" dirty="0"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</a:rPr>
              <a:t>день. Вкусный завтрак должен быть</a:t>
            </a:r>
            <a:endParaRPr lang="ru-RU" sz="1050" dirty="0"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</a:rPr>
              <a:t>здоровым и разносторонним, но ни в коем</a:t>
            </a:r>
            <a:endParaRPr lang="ru-RU" sz="1050" dirty="0"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</a:rPr>
              <a:t>случае однообразным. Общее мнение</a:t>
            </a:r>
            <a:endParaRPr lang="ru-RU" sz="1050" dirty="0"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</a:rPr>
              <a:t>такое, что на завтрак надо обязательно</a:t>
            </a:r>
            <a:endParaRPr lang="ru-RU" sz="1050" dirty="0"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</a:rPr>
              <a:t>есть кашу.</a:t>
            </a:r>
            <a:endParaRPr lang="ru-RU" sz="105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314738" y="2286756"/>
            <a:ext cx="4188161" cy="11700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</a:rPr>
              <a:t>1. Каша.</a:t>
            </a:r>
            <a:endParaRPr lang="ru-RU" sz="1050" dirty="0"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</a:rPr>
              <a:t>2. Хлеб с маслом.</a:t>
            </a:r>
            <a:endParaRPr lang="ru-RU" sz="1050" dirty="0"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</a:rPr>
              <a:t>3. Чай сладкий.</a:t>
            </a:r>
            <a:endParaRPr lang="ru-RU" sz="105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10" name="Рисунок 9"/>
          <p:cNvPicPr/>
          <p:nvPr/>
        </p:nvPicPr>
        <p:blipFill>
          <a:blip r:embed="rId3"/>
          <a:stretch>
            <a:fillRect/>
          </a:stretch>
        </p:blipFill>
        <p:spPr>
          <a:xfrm>
            <a:off x="5850059" y="4192350"/>
            <a:ext cx="3269928" cy="2095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8534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3695" y="308152"/>
            <a:ext cx="57013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cap="all" dirty="0">
                <a:solidFill>
                  <a:srgbClr val="C00000"/>
                </a:solidFill>
                <a:latin typeface="Arial Black" panose="020B0A04020102020204" pitchFamily="34" charset="0"/>
              </a:rPr>
              <a:t>детское питание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352371" y="-300209"/>
            <a:ext cx="1189992" cy="1790411"/>
          </a:xfrm>
          <a:prstGeom prst="rect">
            <a:avLst/>
          </a:prstGeom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6633351" y="2124641"/>
            <a:ext cx="3550934" cy="548635"/>
          </a:xfrm>
        </p:spPr>
        <p:txBody>
          <a:bodyPr>
            <a:normAutofit fontScale="90000"/>
          </a:bodyPr>
          <a:lstStyle/>
          <a:p>
            <a:r>
              <a:rPr lang="ru-RU" sz="2000" dirty="0">
                <a:solidFill>
                  <a:schemeClr val="tx1"/>
                </a:solidFill>
              </a:rPr>
              <a:t>1. Котлета  (рыбная, мясная), </a:t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гуляш и т.д.</a:t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2. Пюре.</a:t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3. Сок, </a:t>
            </a:r>
            <a:r>
              <a:rPr lang="ru-RU" sz="2000" dirty="0" smtClean="0">
                <a:solidFill>
                  <a:schemeClr val="tx1"/>
                </a:solidFill>
              </a:rPr>
              <a:t>компот</a:t>
            </a:r>
            <a:r>
              <a:rPr lang="ru-RU" sz="2000" dirty="0">
                <a:solidFill>
                  <a:schemeClr val="tx1"/>
                </a:solidFill>
              </a:rPr>
              <a:t>, напиток, </a:t>
            </a:r>
            <a:r>
              <a:rPr lang="ru-RU" sz="2000" dirty="0" smtClean="0">
                <a:solidFill>
                  <a:schemeClr val="tx1"/>
                </a:solidFill>
              </a:rPr>
              <a:t>чай.</a:t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4. Хлеб</a:t>
            </a:r>
            <a:r>
              <a:rPr lang="ru-RU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711388" y="1314685"/>
            <a:ext cx="562624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ru-RU" sz="40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      2 завтрак</a:t>
            </a:r>
            <a:endParaRPr lang="ru-RU" sz="40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91601" y="2124641"/>
            <a:ext cx="792838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/>
              <a:t>То, чем позавтракал утром, влияет на</a:t>
            </a:r>
          </a:p>
          <a:p>
            <a:r>
              <a:rPr lang="ru-RU"/>
              <a:t>наше настроение и самочувствие весь</a:t>
            </a:r>
          </a:p>
          <a:p>
            <a:r>
              <a:rPr lang="ru-RU"/>
              <a:t>день. Вкусный завтрак должен быть</a:t>
            </a:r>
          </a:p>
          <a:p>
            <a:r>
              <a:rPr lang="ru-RU"/>
              <a:t>здоровым и разносторонним, но ни в коем</a:t>
            </a:r>
          </a:p>
          <a:p>
            <a:r>
              <a:rPr lang="ru-RU"/>
              <a:t>случае однообразным. Общее мнение</a:t>
            </a:r>
          </a:p>
          <a:p>
            <a:r>
              <a:rPr lang="ru-RU"/>
              <a:t>такое, что на завтрак надо обязательно</a:t>
            </a:r>
          </a:p>
          <a:p>
            <a:r>
              <a:rPr lang="ru-RU"/>
              <a:t>есть кашу.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314738" y="2286756"/>
            <a:ext cx="4188161" cy="371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ru-RU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.</a:t>
            </a:r>
            <a:endParaRPr lang="ru-RU" sz="105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3"/>
          <a:stretch>
            <a:fillRect/>
          </a:stretch>
        </p:blipFill>
        <p:spPr>
          <a:xfrm>
            <a:off x="3610438" y="3904990"/>
            <a:ext cx="5408599" cy="2953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2286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3695" y="308152"/>
            <a:ext cx="57013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cap="all" dirty="0">
                <a:solidFill>
                  <a:srgbClr val="C00000"/>
                </a:solidFill>
                <a:latin typeface="Arial Black" panose="020B0A04020102020204" pitchFamily="34" charset="0"/>
              </a:rPr>
              <a:t>детское питание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352371" y="-300209"/>
            <a:ext cx="1189992" cy="1790411"/>
          </a:xfrm>
          <a:prstGeom prst="rect">
            <a:avLst/>
          </a:prstGeom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 rot="10800000" flipV="1">
            <a:off x="6670251" y="2671936"/>
            <a:ext cx="3550934" cy="468803"/>
          </a:xfrm>
        </p:spPr>
        <p:txBody>
          <a:bodyPr>
            <a:noAutofit/>
          </a:bodyPr>
          <a:lstStyle/>
          <a:p>
            <a:r>
              <a:rPr lang="ru-RU" sz="1600" dirty="0">
                <a:solidFill>
                  <a:schemeClr val="tx1"/>
                </a:solidFill>
              </a:rPr>
              <a:t>1. Суп, борщ, щи.</a:t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2. Биточки, котлеты, </a:t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гуляш и т.д.</a:t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3. Пюре.</a:t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4. Компот из </a:t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сухофруктов.</a:t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5. Хлеб.</a:t>
            </a:r>
            <a:br>
              <a:rPr lang="ru-RU" sz="1600" dirty="0">
                <a:solidFill>
                  <a:schemeClr val="tx1"/>
                </a:solidFill>
              </a:rPr>
            </a:b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711388" y="1314685"/>
            <a:ext cx="562624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ru-RU" sz="40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      Обед</a:t>
            </a:r>
            <a:endParaRPr lang="ru-RU" sz="40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314738" y="2286756"/>
            <a:ext cx="4188161" cy="371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ru-RU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.</a:t>
            </a:r>
            <a:endParaRPr lang="ru-RU" sz="105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03642" y="2472448"/>
            <a:ext cx="4260029" cy="17379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</a:rPr>
              <a:t>Обе́д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</a:rPr>
              <a:t> — как правило, второй или третий приём пищи в </a:t>
            </a:r>
            <a:endParaRPr lang="ru-RU" sz="1050" dirty="0"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</a:rPr>
              <a:t>день (обычно после первого либо второго завтрака). Как </a:t>
            </a:r>
            <a:endParaRPr lang="ru-RU" sz="1050" dirty="0"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</a:rPr>
              <a:t>правило на обед подается горячая пища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83531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401340"/>
            <a:ext cx="8596668" cy="152906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        </a:t>
            </a:r>
            <a:r>
              <a:rPr lang="ru-RU" i="1" cap="all" dirty="0">
                <a:solidFill>
                  <a:srgbClr val="C00000"/>
                </a:solidFill>
                <a:latin typeface="Arial Black" panose="020B0A04020102020204" pitchFamily="34" charset="0"/>
              </a:rPr>
              <a:t>детское питание</a:t>
            </a:r>
            <a:r>
              <a:rPr lang="ru-RU" dirty="0">
                <a:solidFill>
                  <a:srgbClr val="C00000"/>
                </a:solidFill>
              </a:rPr>
              <a:t/>
            </a:r>
            <a:br>
              <a:rPr lang="ru-RU" dirty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               Полдник</a:t>
            </a:r>
            <a:r>
              <a:rPr lang="ru-RU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08791" y="1270000"/>
            <a:ext cx="7670202" cy="12081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ru-RU" sz="3200" dirty="0">
                <a:latin typeface="Calibri" panose="020F0502020204030204" pitchFamily="34" charset="0"/>
                <a:ea typeface="Times New Roman" panose="02020603050405020304" pitchFamily="18" charset="0"/>
              </a:rPr>
              <a:t>Можно на полдник есть булочки, вафли, </a:t>
            </a:r>
          </a:p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ru-RU" sz="3200" dirty="0">
                <a:latin typeface="Calibri" panose="020F0502020204030204" pitchFamily="34" charset="0"/>
                <a:ea typeface="Times New Roman" panose="02020603050405020304" pitchFamily="18" charset="0"/>
              </a:rPr>
              <a:t>печенье с чаем, соком или молоком.</a:t>
            </a:r>
            <a:endParaRPr lang="ru-RU" sz="32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6526618" y="2732442"/>
            <a:ext cx="2747384" cy="3341763"/>
          </a:xfrm>
          <a:prstGeom prst="rect">
            <a:avLst/>
          </a:prstGeom>
        </p:spPr>
      </p:pic>
      <p:pic>
        <p:nvPicPr>
          <p:cNvPr id="7" name="Рисунок 6"/>
          <p:cNvPicPr/>
          <p:nvPr/>
        </p:nvPicPr>
        <p:blipFill>
          <a:blip r:embed="rId3"/>
          <a:stretch>
            <a:fillRect/>
          </a:stretch>
        </p:blipFill>
        <p:spPr>
          <a:xfrm>
            <a:off x="968189" y="2685546"/>
            <a:ext cx="2117762" cy="3388659"/>
          </a:xfrm>
          <a:prstGeom prst="rect">
            <a:avLst/>
          </a:prstGeom>
        </p:spPr>
      </p:pic>
      <p:pic>
        <p:nvPicPr>
          <p:cNvPr id="8" name="Рисунок 7"/>
          <p:cNvPicPr/>
          <p:nvPr/>
        </p:nvPicPr>
        <p:blipFill>
          <a:blip r:embed="rId4"/>
          <a:stretch>
            <a:fillRect/>
          </a:stretch>
        </p:blipFill>
        <p:spPr>
          <a:xfrm>
            <a:off x="3410174" y="3346811"/>
            <a:ext cx="2958353" cy="272739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7712536" y="-486742"/>
            <a:ext cx="1270000" cy="2259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0631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    </a:t>
            </a:r>
            <a:r>
              <a:rPr lang="ru-RU" i="1" cap="all" dirty="0">
                <a:solidFill>
                  <a:srgbClr val="C00000"/>
                </a:solidFill>
                <a:latin typeface="Arial Black" panose="020B0A04020102020204" pitchFamily="34" charset="0"/>
              </a:rPr>
              <a:t>детское питание</a:t>
            </a:r>
            <a:r>
              <a:rPr lang="ru-RU" dirty="0">
                <a:solidFill>
                  <a:srgbClr val="C00000"/>
                </a:solidFill>
              </a:rPr>
              <a:t/>
            </a:r>
            <a:br>
              <a:rPr lang="ru-RU" dirty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             Пора </a:t>
            </a:r>
            <a:r>
              <a:rPr lang="ru-RU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ужинать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23191" y="1821991"/>
            <a:ext cx="4636546" cy="33999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ru-RU" sz="3200" dirty="0">
                <a:latin typeface="Calibri" panose="020F0502020204030204" pitchFamily="34" charset="0"/>
                <a:ea typeface="Times New Roman" panose="02020603050405020304" pitchFamily="18" charset="0"/>
              </a:rPr>
              <a:t>Ужин – последняя еда перед сном. Чтобы </a:t>
            </a:r>
          </a:p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ru-RU" sz="3200" dirty="0">
                <a:latin typeface="Calibri" panose="020F0502020204030204" pitchFamily="34" charset="0"/>
                <a:ea typeface="Times New Roman" panose="02020603050405020304" pitchFamily="18" charset="0"/>
              </a:rPr>
              <a:t>хорошо спать и отдыхать ночью, на ужин</a:t>
            </a:r>
          </a:p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ru-RU" sz="3200" dirty="0">
                <a:latin typeface="Calibri" panose="020F0502020204030204" pitchFamily="34" charset="0"/>
                <a:ea typeface="Times New Roman" panose="02020603050405020304" pitchFamily="18" charset="0"/>
              </a:rPr>
              <a:t>можно есть только легкую пищу:</a:t>
            </a:r>
            <a:endParaRPr lang="ru-RU" sz="32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21658" y="1930400"/>
            <a:ext cx="3098201" cy="2743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ru-RU" sz="2800" dirty="0">
                <a:latin typeface="Segoe UI Symbol" panose="020B0502040204020203" pitchFamily="34" charset="0"/>
                <a:ea typeface="Times New Roman" panose="02020603050405020304" pitchFamily="18" charset="0"/>
                <a:cs typeface="Segoe UI Symbol" panose="020B0502040204020203" pitchFamily="34" charset="0"/>
              </a:rPr>
              <a:t>➢</a:t>
            </a:r>
            <a:r>
              <a:rPr lang="ru-RU" sz="2800" dirty="0">
                <a:latin typeface="Calibri" panose="020F0502020204030204" pitchFamily="34" charset="0"/>
                <a:ea typeface="Times New Roman" panose="02020603050405020304" pitchFamily="18" charset="0"/>
              </a:rPr>
              <a:t> запеканки</a:t>
            </a:r>
          </a:p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ru-RU" sz="2800" dirty="0">
                <a:latin typeface="Segoe UI Symbol" panose="020B0502040204020203" pitchFamily="34" charset="0"/>
                <a:ea typeface="Times New Roman" panose="02020603050405020304" pitchFamily="18" charset="0"/>
                <a:cs typeface="Segoe UI Symbol" panose="020B0502040204020203" pitchFamily="34" charset="0"/>
              </a:rPr>
              <a:t>➢</a:t>
            </a:r>
            <a:r>
              <a:rPr lang="ru-RU" sz="2800" dirty="0">
                <a:latin typeface="Calibri" panose="020F0502020204030204" pitchFamily="34" charset="0"/>
                <a:ea typeface="Times New Roman" panose="02020603050405020304" pitchFamily="18" charset="0"/>
              </a:rPr>
              <a:t> творог</a:t>
            </a:r>
          </a:p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ru-RU" sz="2800" dirty="0">
                <a:latin typeface="Segoe UI Symbol" panose="020B0502040204020203" pitchFamily="34" charset="0"/>
                <a:ea typeface="Times New Roman" panose="02020603050405020304" pitchFamily="18" charset="0"/>
                <a:cs typeface="Segoe UI Symbol" panose="020B0502040204020203" pitchFamily="34" charset="0"/>
              </a:rPr>
              <a:t>➢</a:t>
            </a:r>
            <a:r>
              <a:rPr lang="ru-RU" sz="2800" dirty="0">
                <a:latin typeface="Calibri" panose="020F0502020204030204" pitchFamily="34" charset="0"/>
                <a:ea typeface="Times New Roman" panose="02020603050405020304" pitchFamily="18" charset="0"/>
              </a:rPr>
              <a:t> омлет</a:t>
            </a:r>
          </a:p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ru-RU" sz="2800" dirty="0">
                <a:latin typeface="Segoe UI Symbol" panose="020B0502040204020203" pitchFamily="34" charset="0"/>
                <a:ea typeface="Times New Roman" panose="02020603050405020304" pitchFamily="18" charset="0"/>
                <a:cs typeface="Segoe UI Symbol" panose="020B0502040204020203" pitchFamily="34" charset="0"/>
              </a:rPr>
              <a:t>➢</a:t>
            </a:r>
            <a:r>
              <a:rPr lang="ru-RU" sz="2800" dirty="0">
                <a:latin typeface="Calibri" panose="020F0502020204030204" pitchFamily="34" charset="0"/>
                <a:ea typeface="Times New Roman" panose="02020603050405020304" pitchFamily="18" charset="0"/>
              </a:rPr>
              <a:t> кефир</a:t>
            </a:r>
          </a:p>
          <a:p>
            <a:r>
              <a:rPr lang="ru-RU" sz="2800" dirty="0" smtClean="0">
                <a:latin typeface="Segoe UI Symbol" panose="020B0502040204020203" pitchFamily="34" charset="0"/>
                <a:ea typeface="Times New Roman" panose="02020603050405020304" pitchFamily="18" charset="0"/>
                <a:cs typeface="Segoe UI Symbol" panose="020B0502040204020203" pitchFamily="34" charset="0"/>
              </a:rPr>
              <a:t>➢</a:t>
            </a:r>
            <a:r>
              <a:rPr lang="ru-RU" sz="28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простоквашу</a:t>
            </a:r>
            <a:endParaRPr lang="ru-RU" sz="2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065739" y="-209176"/>
            <a:ext cx="1523519" cy="2011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5853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3695" y="308152"/>
            <a:ext cx="57013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cap="all" dirty="0">
                <a:solidFill>
                  <a:srgbClr val="C00000"/>
                </a:solidFill>
                <a:latin typeface="Arial Black" panose="020B0A04020102020204" pitchFamily="34" charset="0"/>
              </a:rPr>
              <a:t>детское питание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352371" y="-300209"/>
            <a:ext cx="1189992" cy="1790411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 rot="10800000" flipV="1">
            <a:off x="935001" y="1039528"/>
            <a:ext cx="8208995" cy="1742173"/>
          </a:xfrm>
        </p:spPr>
        <p:txBody>
          <a:bodyPr>
            <a:normAutofit/>
          </a:bodyPr>
          <a:lstStyle/>
          <a:p>
            <a:r>
              <a:rPr lang="ru-RU" b="1" cap="all" dirty="0">
                <a:solidFill>
                  <a:srgbClr val="0099D6"/>
                </a:solidFill>
                <a:latin typeface="Exo2"/>
              </a:rPr>
              <a:t>КАКИМИ СПОСОБАМИ ЛУЧШЕ ГОТОВИТЬ ПИЩУ?</a:t>
            </a:r>
            <a:br>
              <a:rPr lang="ru-RU" b="1" cap="all" dirty="0">
                <a:solidFill>
                  <a:srgbClr val="0099D6"/>
                </a:solidFill>
                <a:latin typeface="Exo2"/>
              </a:rPr>
            </a:b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35001" y="2521645"/>
            <a:ext cx="943275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5A656C"/>
                </a:solidFill>
                <a:latin typeface="ClearSans"/>
              </a:rPr>
              <a:t>Детям </a:t>
            </a:r>
            <a:r>
              <a:rPr lang="ru-RU" sz="3200" dirty="0">
                <a:solidFill>
                  <a:srgbClr val="5A656C"/>
                </a:solidFill>
                <a:latin typeface="ClearSans"/>
              </a:rPr>
              <a:t>готовить еду можно любым методом, но все же не стоит переусердствовать с жаркой. Тем более, если у сына или дочери маленькая активность или есть склонность к набору подкожного жира. Лучше всего пищу тушить, запекать или отваривать.</a:t>
            </a:r>
            <a:endParaRPr lang="ru-RU" sz="3200" b="0" dirty="0">
              <a:solidFill>
                <a:srgbClr val="5A656C"/>
              </a:solidFill>
              <a:effectLst/>
              <a:latin typeface="ClearSans"/>
            </a:endParaRPr>
          </a:p>
        </p:txBody>
      </p:sp>
    </p:spTree>
    <p:extLst>
      <p:ext uri="{BB962C8B-B14F-4D97-AF65-F5344CB8AC3E}">
        <p14:creationId xmlns:p14="http://schemas.microsoft.com/office/powerpoint/2010/main" val="40100260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3695" y="308152"/>
            <a:ext cx="57013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cap="all" dirty="0">
                <a:solidFill>
                  <a:srgbClr val="C00000"/>
                </a:solidFill>
                <a:latin typeface="Arial Black" panose="020B0A04020102020204" pitchFamily="34" charset="0"/>
              </a:rPr>
              <a:t>детское питание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352371" y="-300209"/>
            <a:ext cx="1189992" cy="1790411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77334" y="1667434"/>
            <a:ext cx="8596668" cy="849855"/>
          </a:xfrm>
        </p:spPr>
        <p:txBody>
          <a:bodyPr>
            <a:normAutofit fontScale="90000"/>
          </a:bodyPr>
          <a:lstStyle/>
          <a:p>
            <a:r>
              <a:rPr lang="ru-RU" b="1" cap="all" dirty="0" smtClean="0">
                <a:solidFill>
                  <a:srgbClr val="0099D6"/>
                </a:solidFill>
                <a:latin typeface="Exo2"/>
              </a:rPr>
              <a:t>            СОВЕТЫ </a:t>
            </a:r>
            <a:r>
              <a:rPr lang="ru-RU" b="1" cap="all" dirty="0">
                <a:solidFill>
                  <a:srgbClr val="0099D6"/>
                </a:solidFill>
                <a:latin typeface="Exo2"/>
              </a:rPr>
              <a:t>РОДИТЕЛЯМ</a:t>
            </a:r>
            <a:br>
              <a:rPr lang="ru-RU" b="1" cap="all" dirty="0">
                <a:solidFill>
                  <a:srgbClr val="0099D6"/>
                </a:solidFill>
                <a:latin typeface="Exo2"/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90832" y="2994730"/>
            <a:ext cx="7743568" cy="3185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900" dirty="0">
              <a:solidFill>
                <a:srgbClr val="5A656C"/>
              </a:solidFill>
              <a:latin typeface="ClearSans"/>
            </a:endParaRPr>
          </a:p>
          <a:p>
            <a:r>
              <a:rPr lang="ru-RU" sz="3200" dirty="0" smtClean="0">
                <a:solidFill>
                  <a:srgbClr val="5A656C"/>
                </a:solidFill>
                <a:latin typeface="ClearSans"/>
              </a:rPr>
              <a:t>●Употребляя </a:t>
            </a:r>
            <a:r>
              <a:rPr lang="ru-RU" sz="3200" dirty="0">
                <a:solidFill>
                  <a:srgbClr val="5A656C"/>
                </a:solidFill>
                <a:latin typeface="ClearSans"/>
              </a:rPr>
              <a:t>сладкую газировку, сахар и белый хлеб ребенок может прибавить в весе. </a:t>
            </a:r>
            <a:endParaRPr lang="ru-RU" sz="3200" dirty="0" smtClean="0">
              <a:solidFill>
                <a:srgbClr val="5A656C"/>
              </a:solidFill>
              <a:latin typeface="ClearSans"/>
            </a:endParaRPr>
          </a:p>
          <a:p>
            <a:r>
              <a:rPr lang="ru-RU" sz="3200" dirty="0">
                <a:solidFill>
                  <a:srgbClr val="5A656C"/>
                </a:solidFill>
                <a:latin typeface="ClearSans"/>
              </a:rPr>
              <a:t>●</a:t>
            </a:r>
            <a:r>
              <a:rPr lang="ru-RU" sz="3200" dirty="0" smtClean="0">
                <a:solidFill>
                  <a:srgbClr val="5A656C"/>
                </a:solidFill>
                <a:latin typeface="ClearSans"/>
              </a:rPr>
              <a:t>От </a:t>
            </a:r>
            <a:r>
              <a:rPr lang="ru-RU" sz="3200" dirty="0">
                <a:solidFill>
                  <a:srgbClr val="5A656C"/>
                </a:solidFill>
                <a:latin typeface="ClearSans"/>
              </a:rPr>
              <a:t>продуктов, в составе которых содержатся консерванты и красители у детей начинается </a:t>
            </a:r>
            <a:r>
              <a:rPr lang="ru-RU" sz="3200" dirty="0" smtClean="0">
                <a:solidFill>
                  <a:srgbClr val="5A656C"/>
                </a:solidFill>
                <a:latin typeface="ClearSans"/>
              </a:rPr>
              <a:t>аллергия.</a:t>
            </a:r>
            <a:r>
              <a:rPr lang="ru-RU" sz="3200" dirty="0">
                <a:solidFill>
                  <a:srgbClr val="5A656C"/>
                </a:solidFill>
                <a:latin typeface="ClearSans"/>
              </a:rPr>
              <a:t> </a:t>
            </a:r>
            <a:endParaRPr lang="ru-RU" sz="3200" b="0" dirty="0">
              <a:solidFill>
                <a:srgbClr val="5A656C"/>
              </a:solidFill>
              <a:effectLst/>
              <a:latin typeface="ClearSans"/>
            </a:endParaRPr>
          </a:p>
        </p:txBody>
      </p:sp>
    </p:spTree>
    <p:extLst>
      <p:ext uri="{BB962C8B-B14F-4D97-AF65-F5344CB8AC3E}">
        <p14:creationId xmlns:p14="http://schemas.microsoft.com/office/powerpoint/2010/main" val="20211291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3695" y="308152"/>
            <a:ext cx="57013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cap="all" dirty="0">
                <a:solidFill>
                  <a:srgbClr val="C00000"/>
                </a:solidFill>
                <a:latin typeface="Arial Black" panose="020B0A04020102020204" pitchFamily="34" charset="0"/>
              </a:rPr>
              <a:t>детское питание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352371" y="-300209"/>
            <a:ext cx="1189992" cy="1790411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77334" y="1667434"/>
            <a:ext cx="8596668" cy="849855"/>
          </a:xfrm>
        </p:spPr>
        <p:txBody>
          <a:bodyPr>
            <a:normAutofit fontScale="90000"/>
          </a:bodyPr>
          <a:lstStyle/>
          <a:p>
            <a:r>
              <a:rPr lang="ru-RU" b="1" cap="all" dirty="0">
                <a:solidFill>
                  <a:srgbClr val="0099D6"/>
                </a:solidFill>
                <a:latin typeface="Exo2"/>
              </a:rPr>
              <a:t>СОВЕТЫ РОДИТЕЛЯМ</a:t>
            </a:r>
            <a:br>
              <a:rPr lang="ru-RU" b="1" cap="all" dirty="0">
                <a:solidFill>
                  <a:srgbClr val="0099D6"/>
                </a:solidFill>
                <a:latin typeface="Exo2"/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7795" y="2343942"/>
            <a:ext cx="980302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dirty="0">
              <a:solidFill>
                <a:srgbClr val="5A656C"/>
              </a:solidFill>
              <a:latin typeface="ClearSans"/>
            </a:endParaRPr>
          </a:p>
          <a:p>
            <a:r>
              <a:rPr lang="ru-RU" sz="3200" dirty="0" smtClean="0">
                <a:solidFill>
                  <a:srgbClr val="5A656C"/>
                </a:solidFill>
                <a:latin typeface="ClearSans"/>
              </a:rPr>
              <a:t> ●В </a:t>
            </a:r>
            <a:r>
              <a:rPr lang="ru-RU" sz="3200" dirty="0">
                <a:solidFill>
                  <a:srgbClr val="5A656C"/>
                </a:solidFill>
                <a:latin typeface="ClearSans"/>
              </a:rPr>
              <a:t>маргарине, кетчупе и соусах промышленного производства также нет полезных веществ. </a:t>
            </a:r>
            <a:endParaRPr lang="ru-RU" sz="3200" dirty="0" smtClean="0">
              <a:solidFill>
                <a:srgbClr val="5A656C"/>
              </a:solidFill>
              <a:latin typeface="ClearSans"/>
            </a:endParaRPr>
          </a:p>
          <a:p>
            <a:r>
              <a:rPr lang="ru-RU" sz="3200" dirty="0" smtClean="0">
                <a:solidFill>
                  <a:srgbClr val="5A656C"/>
                </a:solidFill>
                <a:latin typeface="ClearSans"/>
              </a:rPr>
              <a:t> ●Опасно </a:t>
            </a:r>
            <a:r>
              <a:rPr lang="ru-RU" sz="3200" dirty="0">
                <a:solidFill>
                  <a:srgbClr val="5A656C"/>
                </a:solidFill>
                <a:latin typeface="ClearSans"/>
              </a:rPr>
              <a:t>для ребенка чрезмерное употребление кофеина и острых блюд. </a:t>
            </a:r>
            <a:endParaRPr lang="ru-RU" sz="3200" dirty="0" smtClean="0">
              <a:solidFill>
                <a:srgbClr val="5A656C"/>
              </a:solidFill>
              <a:latin typeface="ClearSans"/>
            </a:endParaRPr>
          </a:p>
          <a:p>
            <a:r>
              <a:rPr lang="ru-RU" sz="3200" dirty="0">
                <a:solidFill>
                  <a:srgbClr val="5A656C"/>
                </a:solidFill>
                <a:latin typeface="ClearSans"/>
              </a:rPr>
              <a:t>●</a:t>
            </a:r>
            <a:r>
              <a:rPr lang="ru-RU" sz="3200" dirty="0" smtClean="0">
                <a:solidFill>
                  <a:srgbClr val="5A656C"/>
                </a:solidFill>
                <a:latin typeface="ClearSans"/>
              </a:rPr>
              <a:t> Богаты </a:t>
            </a:r>
            <a:r>
              <a:rPr lang="ru-RU" sz="3200" dirty="0">
                <a:solidFill>
                  <a:srgbClr val="5A656C"/>
                </a:solidFill>
                <a:latin typeface="ClearSans"/>
              </a:rPr>
              <a:t>вредными канцерогенами </a:t>
            </a:r>
            <a:r>
              <a:rPr lang="ru-RU" sz="3200" dirty="0" err="1">
                <a:solidFill>
                  <a:srgbClr val="5A656C"/>
                </a:solidFill>
                <a:latin typeface="ClearSans"/>
              </a:rPr>
              <a:t>фастфуды</a:t>
            </a:r>
            <a:r>
              <a:rPr lang="ru-RU" sz="3200" dirty="0">
                <a:solidFill>
                  <a:srgbClr val="5A656C"/>
                </a:solidFill>
                <a:latin typeface="ClearSans"/>
              </a:rPr>
              <a:t>, жвачки, блюда, приготовленные во фритюре</a:t>
            </a:r>
            <a:r>
              <a:rPr lang="ru-RU" sz="3200" dirty="0" smtClean="0">
                <a:solidFill>
                  <a:srgbClr val="5A656C"/>
                </a:solidFill>
                <a:latin typeface="ClearSans"/>
              </a:rPr>
              <a:t>.</a:t>
            </a:r>
            <a:r>
              <a:rPr lang="ru-RU" sz="3200" dirty="0">
                <a:solidFill>
                  <a:srgbClr val="5A656C"/>
                </a:solidFill>
                <a:latin typeface="ClearSan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0543219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3695" y="308152"/>
            <a:ext cx="57013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cap="all" dirty="0">
                <a:solidFill>
                  <a:srgbClr val="C00000"/>
                </a:solidFill>
                <a:latin typeface="Arial Black" panose="020B0A04020102020204" pitchFamily="34" charset="0"/>
              </a:rPr>
              <a:t>детское питание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352371" y="-300209"/>
            <a:ext cx="1189992" cy="1790411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77334" y="1667434"/>
            <a:ext cx="8596668" cy="849855"/>
          </a:xfrm>
        </p:spPr>
        <p:txBody>
          <a:bodyPr>
            <a:normAutofit fontScale="90000"/>
          </a:bodyPr>
          <a:lstStyle/>
          <a:p>
            <a:r>
              <a:rPr lang="ru-RU" b="1" cap="all" dirty="0">
                <a:solidFill>
                  <a:srgbClr val="0099D6"/>
                </a:solidFill>
                <a:latin typeface="Exo2"/>
              </a:rPr>
              <a:t>СОВЕТЫ РОДИТЕЛЯМ</a:t>
            </a:r>
            <a:br>
              <a:rPr lang="ru-RU" b="1" cap="all" dirty="0">
                <a:solidFill>
                  <a:srgbClr val="0099D6"/>
                </a:solidFill>
                <a:latin typeface="Exo2"/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7795" y="2343942"/>
            <a:ext cx="980302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dirty="0">
              <a:solidFill>
                <a:srgbClr val="5A656C"/>
              </a:solidFill>
              <a:latin typeface="ClearSans"/>
            </a:endParaRPr>
          </a:p>
          <a:p>
            <a:r>
              <a:rPr lang="ru-RU" sz="3200" dirty="0" smtClean="0">
                <a:solidFill>
                  <a:srgbClr val="5A656C"/>
                </a:solidFill>
                <a:latin typeface="ClearSans"/>
              </a:rPr>
              <a:t> ●</a:t>
            </a:r>
            <a:endParaRPr lang="ru-RU" sz="3200" dirty="0">
              <a:solidFill>
                <a:srgbClr val="5A656C"/>
              </a:solidFill>
              <a:latin typeface="ClearSan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33588" y="2994730"/>
            <a:ext cx="804041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rgbClr val="002060"/>
                </a:solidFill>
              </a:rPr>
              <a:t>Если ваш ребёнок не хочет питаться в школьной столовой, то соберите ему с собой сэндвичи с сыром или запеченным мясом, булочку с творогом, рогалик. Полезны будут молочные продукты: кефир, ряженка, йогурт. Не забудьте об овощах и фруктах</a:t>
            </a:r>
            <a:r>
              <a:rPr lang="ru-RU" sz="3200" dirty="0"/>
              <a:t>.</a:t>
            </a:r>
            <a:br>
              <a:rPr lang="ru-RU" sz="3200" dirty="0"/>
            </a:b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7179996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3695" y="308152"/>
            <a:ext cx="57013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cap="all" dirty="0">
                <a:solidFill>
                  <a:srgbClr val="C00000"/>
                </a:solidFill>
                <a:latin typeface="Arial Black" panose="020B0A04020102020204" pitchFamily="34" charset="0"/>
              </a:rPr>
              <a:t>детское питание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352371" y="-300209"/>
            <a:ext cx="1189992" cy="1790411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77334" y="1667434"/>
            <a:ext cx="8596668" cy="849855"/>
          </a:xfrm>
        </p:spPr>
        <p:txBody>
          <a:bodyPr>
            <a:normAutofit fontScale="90000"/>
          </a:bodyPr>
          <a:lstStyle/>
          <a:p>
            <a:r>
              <a:rPr lang="ru-RU" b="1" cap="all" dirty="0" smtClean="0">
                <a:solidFill>
                  <a:srgbClr val="0099D6"/>
                </a:solidFill>
                <a:latin typeface="Exo2"/>
              </a:rPr>
              <a:t>           СОВЕТЫ </a:t>
            </a:r>
            <a:r>
              <a:rPr lang="ru-RU" b="1" cap="all" dirty="0">
                <a:solidFill>
                  <a:srgbClr val="0099D6"/>
                </a:solidFill>
                <a:latin typeface="Exo2"/>
              </a:rPr>
              <a:t>РОДИТЕЛЯМ</a:t>
            </a:r>
            <a:br>
              <a:rPr lang="ru-RU" b="1" cap="all" dirty="0">
                <a:solidFill>
                  <a:srgbClr val="0099D6"/>
                </a:solidFill>
                <a:latin typeface="Exo2"/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7795" y="2343942"/>
            <a:ext cx="980302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dirty="0">
              <a:solidFill>
                <a:srgbClr val="5A656C"/>
              </a:solidFill>
              <a:latin typeface="ClearSans"/>
            </a:endParaRPr>
          </a:p>
          <a:p>
            <a:r>
              <a:rPr lang="ru-RU" sz="3200" dirty="0" smtClean="0">
                <a:solidFill>
                  <a:srgbClr val="5A656C"/>
                </a:solidFill>
                <a:latin typeface="ClearSans"/>
              </a:rPr>
              <a:t> ●</a:t>
            </a:r>
            <a:endParaRPr lang="ru-RU" sz="3200" dirty="0">
              <a:solidFill>
                <a:srgbClr val="5A656C"/>
              </a:solidFill>
              <a:latin typeface="ClearSan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35420" y="2182110"/>
            <a:ext cx="9795641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rgbClr val="002060"/>
                </a:solidFill>
              </a:rPr>
              <a:t>Не забудьте об овощах и фруктах. Еду лучше упаковать в контейнер, а бутерброды предварительно завернуть в пищевую пленку, чтоб запах не распространился на учебники и тетради.</a:t>
            </a:r>
            <a:br>
              <a:rPr lang="ru-RU" sz="3200" dirty="0">
                <a:solidFill>
                  <a:srgbClr val="002060"/>
                </a:solidFill>
              </a:rPr>
            </a:br>
            <a:r>
              <a:rPr lang="ru-RU" sz="3200" dirty="0">
                <a:solidFill>
                  <a:srgbClr val="002060"/>
                </a:solidFill>
              </a:rPr>
              <a:t>Не давайте детям полностью обезжиренные продукты, но отдавайте предпочтение маложирным видам молочной продукции.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84805600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3695" y="308152"/>
            <a:ext cx="57013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cap="all" dirty="0">
                <a:solidFill>
                  <a:srgbClr val="C00000"/>
                </a:solidFill>
                <a:latin typeface="Arial Black" panose="020B0A04020102020204" pitchFamily="34" charset="0"/>
              </a:rPr>
              <a:t>детское питание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352371" y="-300209"/>
            <a:ext cx="1189992" cy="1790411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47202" y="1116130"/>
            <a:ext cx="10241211" cy="5963076"/>
          </a:xfrm>
        </p:spPr>
        <p:txBody>
          <a:bodyPr>
            <a:normAutofit fontScale="90000"/>
          </a:bodyPr>
          <a:lstStyle/>
          <a:p>
            <a:r>
              <a:rPr lang="ru-RU" b="1" cap="all" dirty="0">
                <a:solidFill>
                  <a:srgbClr val="0099D6"/>
                </a:solidFill>
                <a:latin typeface="Exo2"/>
              </a:rPr>
              <a:t>СОВЕТЫ </a:t>
            </a:r>
            <a:r>
              <a:rPr lang="ru-RU" b="1" cap="all" dirty="0" smtClean="0">
                <a:solidFill>
                  <a:srgbClr val="0099D6"/>
                </a:solidFill>
                <a:latin typeface="Exo2"/>
              </a:rPr>
              <a:t>РОДИТЕЛЯМ</a:t>
            </a:r>
            <a:r>
              <a:rPr lang="ru-RU" dirty="0">
                <a:solidFill>
                  <a:srgbClr val="5A656C"/>
                </a:solidFill>
                <a:latin typeface="ClearSans"/>
              </a:rPr>
              <a:t>●</a:t>
            </a:r>
            <a:r>
              <a:rPr lang="ru-RU" dirty="0" smtClean="0">
                <a:solidFill>
                  <a:srgbClr val="002060"/>
                </a:solidFill>
              </a:rPr>
              <a:t>И </a:t>
            </a:r>
            <a:r>
              <a:rPr lang="ru-RU" dirty="0">
                <a:solidFill>
                  <a:srgbClr val="002060"/>
                </a:solidFill>
              </a:rPr>
              <a:t>не забывайте, что человек на 80% состоит из воды. Вода это источник жизни. Она очищает организм от токсинов и вредных веществ. Приучайте ребенка пить необходимо количество именно воды, не заменяя ее чаем и другими жидкостями. На общее количество жидкости, которую должен употреблять школьник в день, влияет его активность, питание и погода. Если погода жаркая, а активность ребенка повышена, давайте ребенку больше воды или молока.</a:t>
            </a:r>
            <a:r>
              <a:rPr lang="ru-RU" dirty="0"/>
              <a:t/>
            </a:r>
            <a:br>
              <a:rPr lang="ru-RU" dirty="0"/>
            </a:br>
            <a:r>
              <a:rPr lang="ru-RU" b="1" cap="all" dirty="0">
                <a:solidFill>
                  <a:srgbClr val="0099D6"/>
                </a:solidFill>
                <a:latin typeface="Exo2"/>
              </a:rPr>
              <a:t/>
            </a:r>
            <a:br>
              <a:rPr lang="ru-RU" b="1" cap="all" dirty="0">
                <a:solidFill>
                  <a:srgbClr val="0099D6"/>
                </a:solidFill>
                <a:latin typeface="Exo2"/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7795" y="2343942"/>
            <a:ext cx="980302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dirty="0">
              <a:solidFill>
                <a:srgbClr val="5A656C"/>
              </a:solidFill>
              <a:latin typeface="ClearSans"/>
            </a:endParaRPr>
          </a:p>
          <a:p>
            <a:r>
              <a:rPr lang="ru-RU" sz="3200" dirty="0" smtClean="0">
                <a:solidFill>
                  <a:srgbClr val="5A656C"/>
                </a:solidFill>
                <a:latin typeface="ClearSans"/>
              </a:rPr>
              <a:t> </a:t>
            </a:r>
            <a:endParaRPr lang="ru-RU" sz="3200" dirty="0">
              <a:solidFill>
                <a:srgbClr val="5A656C"/>
              </a:solidFill>
              <a:latin typeface="ClearSans"/>
            </a:endParaRPr>
          </a:p>
        </p:txBody>
      </p:sp>
    </p:spTree>
    <p:extLst>
      <p:ext uri="{BB962C8B-B14F-4D97-AF65-F5344CB8AC3E}">
        <p14:creationId xmlns:p14="http://schemas.microsoft.com/office/powerpoint/2010/main" val="30036679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92484" y="-452580"/>
            <a:ext cx="8596668" cy="173643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             </a:t>
            </a:r>
            <a:br>
              <a:rPr lang="ru-RU" dirty="0" smtClean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</a:br>
            <a:r>
              <a:rPr lang="ru-RU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</a:br>
            <a:r>
              <a:rPr lang="ru-RU" dirty="0" smtClean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                </a:t>
            </a:r>
            <a:r>
              <a:rPr lang="ru-RU" i="1" cap="all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детское питание</a:t>
            </a:r>
            <a:br>
              <a:rPr lang="ru-RU" i="1" cap="all" dirty="0" smtClean="0">
                <a:solidFill>
                  <a:srgbClr val="C00000"/>
                </a:solidFill>
                <a:latin typeface="Arial Black" panose="020B0A04020102020204" pitchFamily="34" charset="0"/>
              </a:rPr>
            </a:br>
            <a:r>
              <a:rPr lang="ru-RU" i="1" cap="all" dirty="0">
                <a:solidFill>
                  <a:srgbClr val="C00000"/>
                </a:solidFill>
                <a:latin typeface="Arial Black" panose="020B0A04020102020204" pitchFamily="34" charset="0"/>
              </a:rPr>
              <a:t/>
            </a:r>
            <a:br>
              <a:rPr lang="ru-RU" i="1" cap="all" dirty="0">
                <a:solidFill>
                  <a:srgbClr val="C00000"/>
                </a:solidFill>
                <a:latin typeface="Arial Black" panose="020B0A04020102020204" pitchFamily="34" charset="0"/>
              </a:rPr>
            </a:br>
            <a:r>
              <a:rPr lang="ru-RU" dirty="0" smtClean="0">
                <a:solidFill>
                  <a:srgbClr val="C00000"/>
                </a:solidFill>
              </a:rPr>
              <a:t>                   </a:t>
            </a:r>
            <a:r>
              <a:rPr lang="ru-RU" dirty="0" smtClean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ru-RU" sz="4900" dirty="0" smtClean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Советы родителям</a:t>
            </a:r>
            <a:br>
              <a:rPr lang="ru-RU" sz="4900" dirty="0" smtClean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</a:br>
            <a:r>
              <a:rPr lang="ru-RU" dirty="0" smtClean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                     </a:t>
            </a:r>
            <a:br>
              <a:rPr lang="ru-RU" dirty="0" smtClean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</a:br>
            <a:r>
              <a:rPr lang="ru-RU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                              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94394" y="4498109"/>
            <a:ext cx="301898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ru-RU" sz="4000" dirty="0"/>
              <a:t>ФАСТ – ФУД</a:t>
            </a:r>
            <a:endParaRPr lang="ru-RU" sz="40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065739" y="-209176"/>
            <a:ext cx="1523519" cy="2011680"/>
          </a:xfrm>
          <a:prstGeom prst="rect">
            <a:avLst/>
          </a:prstGeom>
        </p:spPr>
      </p:pic>
      <p:pic>
        <p:nvPicPr>
          <p:cNvPr id="6" name="Рисунок 5"/>
          <p:cNvPicPr/>
          <p:nvPr/>
        </p:nvPicPr>
        <p:blipFill>
          <a:blip r:embed="rId3"/>
          <a:stretch>
            <a:fillRect/>
          </a:stretch>
        </p:blipFill>
        <p:spPr>
          <a:xfrm>
            <a:off x="4812145" y="2879225"/>
            <a:ext cx="4830619" cy="363991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-1460500" y="3878948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</a:br>
            <a:r>
              <a:rPr lang="ru-RU" dirty="0" smtClean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       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968785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330346"/>
            <a:ext cx="8596668" cy="1320800"/>
          </a:xfrm>
        </p:spPr>
        <p:txBody>
          <a:bodyPr/>
          <a:lstStyle/>
          <a:p>
            <a:r>
              <a:rPr lang="ru-RU" dirty="0" smtClean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                 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065739" y="-209176"/>
            <a:ext cx="1523519" cy="201168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74988" y="291239"/>
            <a:ext cx="7771091" cy="2624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ru-RU" sz="3600" dirty="0" smtClean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             </a:t>
            </a:r>
            <a:r>
              <a:rPr lang="ru-RU" sz="3600" i="1" cap="all" dirty="0">
                <a:solidFill>
                  <a:srgbClr val="C00000"/>
                </a:solidFill>
                <a:latin typeface="Arial Black" panose="020B0A04020102020204" pitchFamily="34" charset="0"/>
              </a:rPr>
              <a:t>детское питание</a:t>
            </a:r>
            <a:endParaRPr lang="ru-RU" sz="3600" dirty="0">
              <a:solidFill>
                <a:srgbClr val="C00000"/>
              </a:solidFill>
            </a:endParaRPr>
          </a:p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ru-RU" sz="3600" dirty="0" smtClean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                 Советы родителям</a:t>
            </a:r>
          </a:p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ru-RU" sz="3600" dirty="0" smtClean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Выберите </a:t>
            </a:r>
            <a:r>
              <a:rPr lang="ru-RU" sz="3600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продукты, которые полезны для вас и </a:t>
            </a:r>
            <a:r>
              <a:rPr lang="ru-RU" sz="3600" dirty="0" smtClean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разделите их </a:t>
            </a:r>
            <a:r>
              <a:rPr lang="ru-RU" sz="3600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на 2 группы:</a:t>
            </a:r>
            <a:endParaRPr lang="ru-RU" sz="3600" dirty="0">
              <a:solidFill>
                <a:srgbClr val="00206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644055" y="3064434"/>
            <a:ext cx="88904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Неполезные  продукты </a:t>
            </a:r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1172584" y="3033656"/>
            <a:ext cx="36935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Calibri" panose="020F0502020204030204" pitchFamily="34" charset="0"/>
                <a:ea typeface="Times New Roman" panose="02020603050405020304" pitchFamily="18" charset="0"/>
              </a:rPr>
              <a:t>П</a:t>
            </a:r>
            <a:r>
              <a:rPr lang="ru-RU" sz="28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олезные  </a:t>
            </a:r>
            <a:r>
              <a:rPr lang="ru-RU" sz="2800" dirty="0">
                <a:latin typeface="Calibri" panose="020F0502020204030204" pitchFamily="34" charset="0"/>
                <a:ea typeface="Times New Roman" panose="02020603050405020304" pitchFamily="18" charset="0"/>
              </a:rPr>
              <a:t>продукты </a:t>
            </a:r>
            <a:endParaRPr lang="ru-RU" sz="28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172584" y="4463413"/>
            <a:ext cx="9043471" cy="2191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Times New Roman" panose="02020603050405020304" pitchFamily="18" charset="0"/>
              </a:rPr>
              <a:t>Рыба, пепси, кефир, фанта, чипсы, геркулес, </a:t>
            </a:r>
          </a:p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Times New Roman" panose="02020603050405020304" pitchFamily="18" charset="0"/>
              </a:rPr>
              <a:t>жирное мясо, подсолнечное масло, торты, </a:t>
            </a:r>
          </a:p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Times New Roman" panose="02020603050405020304" pitchFamily="18" charset="0"/>
              </a:rPr>
              <a:t>«Сникерс», морковь, капуста, шоколадные </a:t>
            </a:r>
          </a:p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Times New Roman" panose="02020603050405020304" pitchFamily="18" charset="0"/>
              </a:rPr>
              <a:t>конфеты, яблоки, груши, хлеб</a:t>
            </a:r>
            <a:endParaRPr lang="ru-RU" sz="28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770894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424874"/>
            <a:ext cx="8596668" cy="2544238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0070C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       </a:t>
            </a:r>
            <a:r>
              <a:rPr lang="ru-RU" i="1" cap="all" dirty="0">
                <a:solidFill>
                  <a:srgbClr val="C00000"/>
                </a:solidFill>
                <a:latin typeface="Arial Black" panose="020B0A04020102020204" pitchFamily="34" charset="0"/>
              </a:rPr>
              <a:t>детское питание</a:t>
            </a:r>
            <a:r>
              <a:rPr lang="ru-RU" dirty="0">
                <a:solidFill>
                  <a:srgbClr val="C00000"/>
                </a:solidFill>
              </a:rPr>
              <a:t/>
            </a:r>
            <a:br>
              <a:rPr lang="ru-RU" dirty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C00000"/>
                </a:solidFill>
              </a:rPr>
              <a:t>             </a:t>
            </a:r>
            <a:r>
              <a:rPr lang="ru-RU" dirty="0" smtClean="0">
                <a:solidFill>
                  <a:srgbClr val="0070C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Советы родителям</a:t>
            </a:r>
            <a:r>
              <a:rPr lang="ru-RU" dirty="0" smtClean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</a:br>
            <a:r>
              <a:rPr lang="ru-RU" dirty="0" smtClean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       «Люди с самого рождения.</a:t>
            </a:r>
            <a:br>
              <a:rPr lang="ru-RU" dirty="0" smtClean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</a:br>
            <a:r>
              <a:rPr lang="ru-RU" dirty="0" smtClean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        Жить не могут без движения»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259377" y="-283441"/>
            <a:ext cx="1523519" cy="2011680"/>
          </a:xfrm>
          <a:prstGeom prst="rect">
            <a:avLst/>
          </a:prstGeom>
        </p:spPr>
      </p:pic>
      <p:pic>
        <p:nvPicPr>
          <p:cNvPr id="6" name="Рисунок 5"/>
          <p:cNvPicPr/>
          <p:nvPr/>
        </p:nvPicPr>
        <p:blipFill>
          <a:blip r:embed="rId3"/>
          <a:stretch>
            <a:fillRect/>
          </a:stretch>
        </p:blipFill>
        <p:spPr>
          <a:xfrm>
            <a:off x="780826" y="3683764"/>
            <a:ext cx="2338892" cy="1528707"/>
          </a:xfrm>
          <a:prstGeom prst="rect">
            <a:avLst/>
          </a:prstGeom>
        </p:spPr>
      </p:pic>
      <p:pic>
        <p:nvPicPr>
          <p:cNvPr id="7" name="Рисунок 6"/>
          <p:cNvPicPr/>
          <p:nvPr/>
        </p:nvPicPr>
        <p:blipFill>
          <a:blip r:embed="rId4"/>
          <a:stretch>
            <a:fillRect/>
          </a:stretch>
        </p:blipFill>
        <p:spPr>
          <a:xfrm>
            <a:off x="3715726" y="3365754"/>
            <a:ext cx="1574800" cy="1941830"/>
          </a:xfrm>
          <a:prstGeom prst="rect">
            <a:avLst/>
          </a:prstGeom>
        </p:spPr>
      </p:pic>
      <p:pic>
        <p:nvPicPr>
          <p:cNvPr id="8" name="Рисунок 7"/>
          <p:cNvPicPr/>
          <p:nvPr/>
        </p:nvPicPr>
        <p:blipFill>
          <a:blip r:embed="rId5"/>
          <a:stretch>
            <a:fillRect/>
          </a:stretch>
        </p:blipFill>
        <p:spPr>
          <a:xfrm>
            <a:off x="5970494" y="3722313"/>
            <a:ext cx="2452744" cy="1355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4152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3695" y="308152"/>
            <a:ext cx="57013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cap="all" dirty="0">
                <a:solidFill>
                  <a:srgbClr val="C00000"/>
                </a:solidFill>
                <a:latin typeface="Arial Black" panose="020B0A04020102020204" pitchFamily="34" charset="0"/>
              </a:rPr>
              <a:t>детское питание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352371" y="-300209"/>
            <a:ext cx="1189992" cy="1790411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33578" y="1498146"/>
            <a:ext cx="8208995" cy="295852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r>
              <a:rPr lang="ru-RU" dirty="0" smtClean="0">
                <a:solidFill>
                  <a:srgbClr val="002060"/>
                </a:solidFill>
              </a:rPr>
              <a:t>Здоровое и правильное питание школьника – залог </a:t>
            </a:r>
            <a:r>
              <a:rPr lang="ru-RU" dirty="0">
                <a:solidFill>
                  <a:srgbClr val="002060"/>
                </a:solidFill>
              </a:rPr>
              <a:t>з</a:t>
            </a:r>
            <a:r>
              <a:rPr lang="ru-RU" dirty="0" smtClean="0">
                <a:solidFill>
                  <a:srgbClr val="002060"/>
                </a:solidFill>
              </a:rPr>
              <a:t>доровья на весь учебный год.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>
                <a:solidFill>
                  <a:srgbClr val="002060"/>
                </a:solidFill>
              </a:rPr>
              <a:t/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Пирамида питания.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  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0353" y="1017917"/>
            <a:ext cx="4333166" cy="5840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93614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3695" y="308152"/>
            <a:ext cx="57013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cap="all" dirty="0">
                <a:solidFill>
                  <a:srgbClr val="C00000"/>
                </a:solidFill>
                <a:latin typeface="Arial Black" panose="020B0A04020102020204" pitchFamily="34" charset="0"/>
              </a:rPr>
              <a:t>детское питание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352371" y="-300209"/>
            <a:ext cx="1189992" cy="1790411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946672" y="2008093"/>
            <a:ext cx="8208995" cy="356436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r>
              <a:rPr lang="ru-RU" dirty="0" smtClean="0">
                <a:solidFill>
                  <a:srgbClr val="002060"/>
                </a:solidFill>
              </a:rPr>
              <a:t>Требование к еде: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●</a:t>
            </a:r>
            <a:r>
              <a:rPr lang="ru-RU" dirty="0" smtClean="0">
                <a:solidFill>
                  <a:schemeClr val="tx2"/>
                </a:solidFill>
              </a:rPr>
              <a:t>Обеспечивать организм питательными веществами витаминами и микроэлементами.</a:t>
            </a:r>
            <a:br>
              <a:rPr lang="ru-RU" dirty="0" smtClean="0">
                <a:solidFill>
                  <a:schemeClr val="tx2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●</a:t>
            </a:r>
            <a:r>
              <a:rPr lang="ru-RU" dirty="0" smtClean="0">
                <a:solidFill>
                  <a:schemeClr val="tx2"/>
                </a:solidFill>
              </a:rPr>
              <a:t>Питание не должно быть избыточным.</a:t>
            </a:r>
            <a:br>
              <a:rPr lang="ru-RU" dirty="0" smtClean="0">
                <a:solidFill>
                  <a:schemeClr val="tx2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●</a:t>
            </a:r>
            <a:r>
              <a:rPr lang="ru-RU" dirty="0" smtClean="0">
                <a:solidFill>
                  <a:schemeClr val="tx2"/>
                </a:solidFill>
              </a:rPr>
              <a:t>Не должно быть недостатка в еде.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1773" y="4574101"/>
            <a:ext cx="2533650" cy="1996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47078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231" y="522362"/>
            <a:ext cx="8596668" cy="285436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           </a:t>
            </a:r>
            <a:r>
              <a:rPr lang="ru-RU" i="1" cap="all" dirty="0">
                <a:solidFill>
                  <a:srgbClr val="C00000"/>
                </a:solidFill>
                <a:latin typeface="Arial Black" panose="020B0A04020102020204" pitchFamily="34" charset="0"/>
              </a:rPr>
              <a:t>детское питание</a:t>
            </a:r>
            <a:r>
              <a:rPr lang="ru-RU" dirty="0">
                <a:solidFill>
                  <a:srgbClr val="C00000"/>
                </a:solidFill>
              </a:rPr>
              <a:t/>
            </a:r>
            <a:br>
              <a:rPr lang="ru-RU" dirty="0">
                <a:solidFill>
                  <a:srgbClr val="C00000"/>
                </a:solidFill>
              </a:rPr>
            </a:br>
            <a:r>
              <a:rPr lang="ru-RU" dirty="0" smtClean="0"/>
              <a:t>                    </a:t>
            </a:r>
            <a:r>
              <a:rPr lang="ru-RU" sz="4400" dirty="0" smtClean="0">
                <a:solidFill>
                  <a:srgbClr val="00B0F0"/>
                </a:solidFill>
              </a:rPr>
              <a:t>Заключение</a:t>
            </a:r>
            <a:r>
              <a:rPr lang="ru-RU" dirty="0" smtClean="0">
                <a:solidFill>
                  <a:srgbClr val="00B0F0"/>
                </a:solidFill>
              </a:rPr>
              <a:t/>
            </a:r>
            <a:br>
              <a:rPr lang="ru-RU" dirty="0" smtClean="0">
                <a:solidFill>
                  <a:srgbClr val="00B0F0"/>
                </a:solidFill>
              </a:rPr>
            </a:br>
            <a:r>
              <a:rPr lang="ru-RU" dirty="0" smtClean="0">
                <a:solidFill>
                  <a:srgbClr val="00B0F0"/>
                </a:solidFill>
              </a:rPr>
              <a:t>    </a:t>
            </a:r>
            <a:r>
              <a:rPr lang="ru-RU" dirty="0" smtClean="0">
                <a:solidFill>
                  <a:schemeClr val="tx2"/>
                </a:solidFill>
              </a:rPr>
              <a:t>Таким образом, человеку необходимо        правильное питание для здоровой и полноценной жизни. 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246499" y="-350848"/>
            <a:ext cx="1129554" cy="1831247"/>
          </a:xfrm>
          <a:prstGeom prst="rect">
            <a:avLst/>
          </a:prstGeom>
        </p:spPr>
      </p:pic>
      <p:pic>
        <p:nvPicPr>
          <p:cNvPr id="5" name="Рисунок 4"/>
          <p:cNvPicPr/>
          <p:nvPr/>
        </p:nvPicPr>
        <p:blipFill>
          <a:blip r:embed="rId3"/>
          <a:stretch>
            <a:fillRect/>
          </a:stretch>
        </p:blipFill>
        <p:spPr>
          <a:xfrm>
            <a:off x="2108499" y="3546764"/>
            <a:ext cx="5431118" cy="286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56471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64729" y="640933"/>
            <a:ext cx="6401604" cy="4281443"/>
          </a:xfrm>
        </p:spPr>
        <p:txBody>
          <a:bodyPr>
            <a:noAutofit/>
          </a:bodyPr>
          <a:lstStyle/>
          <a:p>
            <a:r>
              <a:rPr lang="ru-RU" sz="9600" dirty="0" smtClean="0"/>
              <a:t>                       </a:t>
            </a:r>
            <a:r>
              <a:rPr lang="ru-RU" sz="8000" dirty="0" smtClean="0">
                <a:solidFill>
                  <a:srgbClr val="002060"/>
                </a:solidFill>
              </a:rPr>
              <a:t>Спасибо за                         внимание!</a:t>
            </a:r>
            <a:br>
              <a:rPr lang="ru-RU" sz="8000" dirty="0" smtClean="0">
                <a:solidFill>
                  <a:srgbClr val="002060"/>
                </a:solidFill>
              </a:rPr>
            </a:br>
            <a:r>
              <a:rPr lang="ru-RU" sz="8000" dirty="0" smtClean="0">
                <a:solidFill>
                  <a:srgbClr val="002060"/>
                </a:solidFill>
              </a:rPr>
              <a:t/>
            </a:r>
            <a:br>
              <a:rPr lang="ru-RU" sz="8000" dirty="0" smtClean="0">
                <a:solidFill>
                  <a:srgbClr val="002060"/>
                </a:solidFill>
              </a:rPr>
            </a:br>
            <a:r>
              <a:rPr lang="ru-RU" dirty="0">
                <a:solidFill>
                  <a:schemeClr val="tx2"/>
                </a:solidFill>
              </a:rPr>
              <a:t/>
            </a:r>
            <a:br>
              <a:rPr lang="ru-RU" dirty="0">
                <a:solidFill>
                  <a:schemeClr val="tx2"/>
                </a:solidFill>
              </a:rPr>
            </a:b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246499" y="-350848"/>
            <a:ext cx="1129554" cy="1831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970881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685</TotalTime>
  <Words>1076</Words>
  <Application>Microsoft Office PowerPoint</Application>
  <PresentationFormat>Широкоэкранный</PresentationFormat>
  <Paragraphs>169</Paragraphs>
  <Slides>34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44" baseType="lpstr">
      <vt:lpstr>Arial</vt:lpstr>
      <vt:lpstr>Arial Black</vt:lpstr>
      <vt:lpstr>Calibri</vt:lpstr>
      <vt:lpstr>ClearSans</vt:lpstr>
      <vt:lpstr>Exo2</vt:lpstr>
      <vt:lpstr>Segoe UI Symbol</vt:lpstr>
      <vt:lpstr>Times New Roman</vt:lpstr>
      <vt:lpstr>Trebuchet MS</vt:lpstr>
      <vt:lpstr>Wingdings 3</vt:lpstr>
      <vt:lpstr>Аспект</vt:lpstr>
      <vt:lpstr>детское питание</vt:lpstr>
      <vt:lpstr> </vt:lpstr>
      <vt:lpstr> Принципы питания школьника   </vt:lpstr>
      <vt:lpstr> Принципы питания школьника   </vt:lpstr>
      <vt:lpstr> Принципы питания школьника   </vt:lpstr>
      <vt:lpstr> Принципы питания школьника   </vt:lpstr>
      <vt:lpstr>ПОТРЕБНОСТИ В ПИТАНИИ ШКОЛЬНИКА </vt:lpstr>
      <vt:lpstr>Презентация PowerPoint</vt:lpstr>
      <vt:lpstr>Питание и здоровье. ●Сохранение здоровья населения является одной из задач государственной важности.</vt:lpstr>
      <vt:lpstr>Питание и здоровье. ●Сохранение здоровья населения является одной из задач государственной важности. ●Правильное питание и здоровый образ жизни неразделимы. </vt:lpstr>
      <vt:lpstr>.С самого раннего детства у ребёнка формируются вкусовые пристрастия и привычки. .В их формировании важнейшую роль играет семья. .Именно в младшем возрасте важно сформировать у детей  представление о здоровом питании. </vt:lpstr>
      <vt:lpstr>      СПИСОК ГЛАВНЫХ ПРОДУКТОВ </vt:lpstr>
      <vt:lpstr>      СПИСОК ГЛАВНЫХ ПРОДУКТОВ </vt:lpstr>
      <vt:lpstr> Оптимальное расписание приёмов пищи.   </vt:lpstr>
      <vt:lpstr>              Приёмы пищи Сколько раз в день необходимо   питаться? 1. Завтрак (дома). 2. Завтрак (второй в школе). 3. Обед. 4. Полдник. 5. Ужин. </vt:lpstr>
      <vt:lpstr>  </vt:lpstr>
      <vt:lpstr>  </vt:lpstr>
      <vt:lpstr>1. Котлета  (рыбная, мясная),  гуляш и т.д. 2. Пюре. 3. Сок, компот, напиток, чай. 4. Хлеб.</vt:lpstr>
      <vt:lpstr>1. Суп, борщ, щи. 2. Биточки, котлеты,  гуляш и т.д. 3. Пюре. 4. Компот из  сухофруктов. 5. Хлеб. </vt:lpstr>
      <vt:lpstr>          детское питание                  Полдник </vt:lpstr>
      <vt:lpstr>      детское питание                Пора ужинать</vt:lpstr>
      <vt:lpstr>КАКИМИ СПОСОБАМИ ЛУЧШЕ ГОТОВИТЬ ПИЩУ? </vt:lpstr>
      <vt:lpstr>            СОВЕТЫ РОДИТЕЛЯМ </vt:lpstr>
      <vt:lpstr>СОВЕТЫ РОДИТЕЛЯМ </vt:lpstr>
      <vt:lpstr>СОВЕТЫ РОДИТЕЛЯМ </vt:lpstr>
      <vt:lpstr>           СОВЕТЫ РОДИТЕЛЯМ </vt:lpstr>
      <vt:lpstr>СОВЕТЫ РОДИТЕЛЯМ●И не забывайте, что человек на 80% состоит из воды. Вода это источник жизни. Она очищает организм от токсинов и вредных веществ. Приучайте ребенка пить необходимо количество именно воды, не заменяя ее чаем и другими жидкостями. На общее количество жидкости, которую должен употреблять школьник в день, влияет его активность, питание и погода. Если погода жаркая, а активность ребенка повышена, давайте ребенку больше воды или молока.  </vt:lpstr>
      <vt:lpstr>                                   детское питание                      Советы родителям                                                          </vt:lpstr>
      <vt:lpstr>                   </vt:lpstr>
      <vt:lpstr>         детское питание              Советы родителям          «Люди с самого рождения.           Жить не могут без движения»</vt:lpstr>
      <vt:lpstr> Здоровое и правильное питание школьника – залог здоровья на весь учебный год.  Пирамида питания.   </vt:lpstr>
      <vt:lpstr> Требование к еде: ●Обеспечивать организм питательными веществами витаминами и микроэлементами. ●Питание не должно быть избыточным. ●Не должно быть недостатка в еде.</vt:lpstr>
      <vt:lpstr>             детское питание                     Заключение     Таким образом, человеку необходимо        правильное питание для здоровой и полноценной жизни. </vt:lpstr>
      <vt:lpstr>                       Спасибо за                         внимание!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Правильное питание не повод отказаться от любимой еды.</dc:title>
  <dc:creator>Админ</dc:creator>
  <cp:lastModifiedBy>Админ</cp:lastModifiedBy>
  <cp:revision>62</cp:revision>
  <dcterms:created xsi:type="dcterms:W3CDTF">2020-06-18T11:00:25Z</dcterms:created>
  <dcterms:modified xsi:type="dcterms:W3CDTF">2021-11-03T03:31:27Z</dcterms:modified>
</cp:coreProperties>
</file>