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2" d="100"/>
          <a:sy n="72" d="100"/>
        </p:scale>
        <p:origin x="114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4DC33C48-0F23-4CF8-89F7-A80272DAF24B}" type="datetimeFigureOut">
              <a:rPr lang="ru-RU" smtClean="0"/>
              <a:t>07.06.2021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2497725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DC33C48-0F23-4CF8-89F7-A80272DAF24B}" type="datetimeFigureOut">
              <a:rPr lang="ru-RU" smtClean="0"/>
              <a:t>07.06.2021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1514399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DC33C48-0F23-4CF8-89F7-A80272DAF24B}" type="datetimeFigureOut">
              <a:rPr lang="ru-RU" smtClean="0"/>
              <a:t>07.06.2021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1275636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DC33C48-0F23-4CF8-89F7-A80272DAF24B}" type="datetimeFigureOut">
              <a:rPr lang="ru-RU" smtClean="0"/>
              <a:t>07.06.2021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3868081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DC33C48-0F23-4CF8-89F7-A80272DAF24B}" type="datetimeFigureOut">
              <a:rPr lang="ru-RU" smtClean="0"/>
              <a:t>07.06.2021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3162029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C33C48-0F23-4CF8-89F7-A80272DAF24B}" type="datetimeFigureOut">
              <a:rPr lang="ru-RU" smtClean="0"/>
              <a:t>07.06.2021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1441541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DC33C48-0F23-4CF8-89F7-A80272DAF24B}" type="datetimeFigureOut">
              <a:rPr lang="ru-RU" smtClean="0"/>
              <a:t>07.06.2021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420928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DC33C48-0F23-4CF8-89F7-A80272DAF24B}" type="datetimeFigureOut">
              <a:rPr lang="ru-RU" smtClean="0"/>
              <a:t>07.06.2021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3924504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DC33C48-0F23-4CF8-89F7-A80272DAF24B}" type="datetimeFigureOut">
              <a:rPr lang="ru-RU" smtClean="0"/>
              <a:t>07.06.2021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786D498-89C9-41B3-A2F3-6AD637FB04BB}" type="slidenum">
              <a:rPr lang="ru-RU" smtClean="0"/>
              <a:t>‹#›</a:t>
            </a:fld>
            <a:endParaRPr lang="ru-RU"/>
          </a:p>
        </p:txBody>
      </p:sp>
    </p:spTree>
    <p:extLst>
      <p:ext uri="{BB962C8B-B14F-4D97-AF65-F5344CB8AC3E}">
        <p14:creationId xmlns:p14="http://schemas.microsoft.com/office/powerpoint/2010/main" val="4019508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8" name="Рисунок 7"/>
          <p:cNvPicPr>
            <a:picLocks noChangeAspect="1"/>
          </p:cNvPicPr>
          <p:nvPr userDrawn="1"/>
        </p:nvPicPr>
        <p:blipFill>
          <a:blip r:embed="rId12">
            <a:extLst>
              <a:ext uri="{BEBA8EAE-BF5A-486C-A8C5-ECC9F3942E4B}">
                <a14:imgProps xmlns:a14="http://schemas.microsoft.com/office/drawing/2010/main">
                  <a14:imgLayer r:embed="rId13">
                    <a14:imgEffect>
                      <a14:sharpenSoften amount="50000"/>
                    </a14:imgEffect>
                    <a14:imgEffect>
                      <a14:colorTemperature colorTemp="4700"/>
                    </a14:imgEffect>
                    <a14:imgEffect>
                      <a14:saturation sat="400000"/>
                    </a14:imgEffect>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4722125" y="0"/>
            <a:ext cx="4421875" cy="2681939"/>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pic>
        <p:nvPicPr>
          <p:cNvPr id="9" name="Рисунок 8"/>
          <p:cNvPicPr>
            <a:picLocks noChangeAspect="1"/>
          </p:cNvPicPr>
          <p:nvPr userDrawn="1"/>
        </p:nvPicPr>
        <p:blipFill rotWithShape="1">
          <a:blip r:embed="rId14" cstate="print">
            <a:extLst>
              <a:ext uri="{28A0092B-C50C-407E-A947-70E740481C1C}">
                <a14:useLocalDpi xmlns:a14="http://schemas.microsoft.com/office/drawing/2010/main" val="0"/>
              </a:ext>
            </a:extLst>
          </a:blip>
          <a:srcRect t="10237"/>
          <a:stretch/>
        </p:blipFill>
        <p:spPr>
          <a:xfrm rot="16200000" flipH="1">
            <a:off x="31997" y="5551301"/>
            <a:ext cx="1249323" cy="1430714"/>
          </a:xfrm>
          <a:prstGeom prst="rect">
            <a:avLst/>
          </a:prstGeom>
        </p:spPr>
      </p:pic>
      <p:pic>
        <p:nvPicPr>
          <p:cNvPr id="10" name="Рисунок 9"/>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rot="16200000" flipH="1" flipV="1">
            <a:off x="1561385" y="5515582"/>
            <a:ext cx="1175903" cy="1554639"/>
          </a:xfrm>
          <a:prstGeom prst="rect">
            <a:avLst/>
          </a:prstGeom>
        </p:spPr>
      </p:pic>
      <p:pic>
        <p:nvPicPr>
          <p:cNvPr id="11" name="Рисунок 10"/>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rot="16200000" flipH="1">
            <a:off x="3081474" y="5528712"/>
            <a:ext cx="1168192" cy="1490384"/>
          </a:xfrm>
          <a:prstGeom prst="rect">
            <a:avLst/>
          </a:prstGeom>
        </p:spPr>
      </p:pic>
      <p:pic>
        <p:nvPicPr>
          <p:cNvPr id="12" name="Рисунок 11"/>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rot="16200000" flipH="1" flipV="1">
            <a:off x="4608931" y="5481209"/>
            <a:ext cx="1197470" cy="1593808"/>
          </a:xfrm>
          <a:prstGeom prst="rect">
            <a:avLst/>
          </a:prstGeom>
        </p:spPr>
      </p:pic>
      <p:pic>
        <p:nvPicPr>
          <p:cNvPr id="13" name="Рисунок 1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rot="16200000" flipH="1">
            <a:off x="6194287" y="5444628"/>
            <a:ext cx="1258650" cy="1605790"/>
          </a:xfrm>
          <a:prstGeom prst="rect">
            <a:avLst/>
          </a:prstGeom>
        </p:spPr>
      </p:pic>
      <p:pic>
        <p:nvPicPr>
          <p:cNvPr id="14" name="Рисунок 13"/>
          <p:cNvPicPr>
            <a:picLocks noChangeAspect="1"/>
          </p:cNvPicPr>
          <p:nvPr userDrawn="1"/>
        </p:nvPicPr>
        <p:blipFill rotWithShape="1">
          <a:blip r:embed="rId14" cstate="print">
            <a:extLst>
              <a:ext uri="{28A0092B-C50C-407E-A947-70E740481C1C}">
                <a14:useLocalDpi xmlns:a14="http://schemas.microsoft.com/office/drawing/2010/main" val="0"/>
              </a:ext>
            </a:extLst>
          </a:blip>
          <a:srcRect t="6592"/>
          <a:stretch/>
        </p:blipFill>
        <p:spPr>
          <a:xfrm rot="16200000" flipH="1" flipV="1">
            <a:off x="7779042" y="5483044"/>
            <a:ext cx="1223888" cy="1528958"/>
          </a:xfrm>
          <a:prstGeom prst="rect">
            <a:avLst/>
          </a:prstGeom>
        </p:spPr>
      </p:pic>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33C48-0F23-4CF8-89F7-A80272DAF24B}" type="datetimeFigureOut">
              <a:rPr lang="ru-RU" smtClean="0"/>
              <a:t>07.06.2021</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86D498-89C9-41B3-A2F3-6AD637FB04BB}" type="slidenum">
              <a:rPr lang="ru-RU" smtClean="0"/>
              <a:t>‹#›</a:t>
            </a:fld>
            <a:endParaRPr lang="ru-RU"/>
          </a:p>
        </p:txBody>
      </p:sp>
    </p:spTree>
    <p:extLst>
      <p:ext uri="{BB962C8B-B14F-4D97-AF65-F5344CB8AC3E}">
        <p14:creationId xmlns:p14="http://schemas.microsoft.com/office/powerpoint/2010/main" val="646077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 id="2147483669" r:id="rId8"/>
    <p:sldLayoutId id="2147483670"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1450" y="295275"/>
            <a:ext cx="8896350" cy="3214688"/>
          </a:xfrm>
        </p:spPr>
        <p:txBody>
          <a:bodyPr>
            <a:noAutofit/>
          </a:bodyPr>
          <a:lstStyle/>
          <a:p>
            <a:r>
              <a:rPr lang="ru-RU" sz="1400" b="1" dirty="0">
                <a:solidFill>
                  <a:srgbClr val="002060"/>
                </a:solidFill>
              </a:rPr>
              <a:t>Муниципальное  учреждение «Методический центр»</a:t>
            </a:r>
            <a:br>
              <a:rPr lang="ru-RU" sz="1400" dirty="0">
                <a:solidFill>
                  <a:srgbClr val="002060"/>
                </a:solidFill>
              </a:rPr>
            </a:br>
            <a:r>
              <a:rPr lang="ru-RU" sz="1400" b="1" dirty="0">
                <a:solidFill>
                  <a:srgbClr val="002060"/>
                </a:solidFill>
              </a:rPr>
              <a:t> Романовского муниципального района Саратовской области</a:t>
            </a:r>
            <a:br>
              <a:rPr lang="ru-RU" sz="1400" dirty="0">
                <a:solidFill>
                  <a:srgbClr val="002060"/>
                </a:solidFill>
              </a:rPr>
            </a:br>
            <a:r>
              <a:rPr lang="ru-RU" sz="1400" b="1" dirty="0">
                <a:solidFill>
                  <a:srgbClr val="002060"/>
                </a:solidFill>
              </a:rPr>
              <a:t> </a:t>
            </a:r>
            <a:br>
              <a:rPr lang="ru-RU" sz="1400" dirty="0">
                <a:solidFill>
                  <a:srgbClr val="002060"/>
                </a:solidFill>
              </a:rPr>
            </a:br>
            <a:r>
              <a:rPr lang="ru-RU" sz="1400" b="1" dirty="0">
                <a:solidFill>
                  <a:srgbClr val="002060"/>
                </a:solidFill>
              </a:rPr>
              <a:t>РАЙОННЫЙ ТВОРЧЕСКИЙ КОНКУРС ДЛЯ ПЕДАГОГОВ</a:t>
            </a:r>
            <a:br>
              <a:rPr lang="ru-RU" sz="1400" dirty="0">
                <a:solidFill>
                  <a:srgbClr val="002060"/>
                </a:solidFill>
              </a:rPr>
            </a:br>
            <a:r>
              <a:rPr lang="ru-RU" sz="1400" b="1" dirty="0">
                <a:solidFill>
                  <a:srgbClr val="002060"/>
                </a:solidFill>
              </a:rPr>
              <a:t>«МЕТОДИЧЕСКАЯ ШКАТУЛКА»</a:t>
            </a:r>
            <a:br>
              <a:rPr lang="ru-RU" sz="1400" dirty="0"/>
            </a:br>
            <a:r>
              <a:rPr lang="ru-RU" sz="1400" dirty="0"/>
              <a:t> </a:t>
            </a:r>
            <a:br>
              <a:rPr lang="ru-RU" sz="1400" dirty="0"/>
            </a:br>
            <a:br>
              <a:rPr lang="ru-RU" sz="2800" dirty="0">
                <a:solidFill>
                  <a:srgbClr val="C00000"/>
                </a:solidFill>
                <a:latin typeface="Times New Roman" panose="02020603050405020304" pitchFamily="18" charset="0"/>
                <a:cs typeface="Times New Roman" panose="02020603050405020304" pitchFamily="18" charset="0"/>
              </a:rPr>
            </a:br>
            <a:r>
              <a:rPr lang="ru-RU" sz="3600" dirty="0">
                <a:solidFill>
                  <a:srgbClr val="C00000"/>
                </a:solidFill>
                <a:latin typeface="Times New Roman" panose="02020603050405020304" pitchFamily="18" charset="0"/>
                <a:cs typeface="Times New Roman" panose="02020603050405020304" pitchFamily="18" charset="0"/>
              </a:rPr>
              <a:t> Творческий исследовательский проект </a:t>
            </a:r>
            <a:br>
              <a:rPr lang="ru-RU" sz="3600" dirty="0">
                <a:solidFill>
                  <a:srgbClr val="C00000"/>
                </a:solidFill>
                <a:latin typeface="Times New Roman" panose="02020603050405020304" pitchFamily="18" charset="0"/>
                <a:cs typeface="Times New Roman" panose="02020603050405020304" pitchFamily="18" charset="0"/>
              </a:rPr>
            </a:br>
            <a:r>
              <a:rPr lang="ru-RU" sz="3600" dirty="0">
                <a:solidFill>
                  <a:srgbClr val="C00000"/>
                </a:solidFill>
                <a:latin typeface="Times New Roman" panose="02020603050405020304" pitchFamily="18" charset="0"/>
                <a:cs typeface="Times New Roman" panose="02020603050405020304" pitchFamily="18" charset="0"/>
              </a:rPr>
              <a:t>по изобразительному искусству                 «Магия цвета»</a:t>
            </a:r>
          </a:p>
        </p:txBody>
      </p:sp>
      <p:sp>
        <p:nvSpPr>
          <p:cNvPr id="3" name="Подзаголовок 2"/>
          <p:cNvSpPr>
            <a:spLocks noGrp="1"/>
          </p:cNvSpPr>
          <p:nvPr>
            <p:ph type="subTitle" idx="1"/>
          </p:nvPr>
        </p:nvSpPr>
        <p:spPr>
          <a:xfrm>
            <a:off x="1143000" y="3602037"/>
            <a:ext cx="6858000" cy="2446337"/>
          </a:xfrm>
        </p:spPr>
        <p:txBody>
          <a:bodyPr>
            <a:normAutofit fontScale="77500" lnSpcReduction="20000"/>
          </a:bodyPr>
          <a:lstStyle/>
          <a:p>
            <a:pPr algn="r"/>
            <a:endParaRPr lang="ru-RU" sz="2000" dirty="0">
              <a:solidFill>
                <a:schemeClr val="accent1">
                  <a:lumMod val="50000"/>
                </a:schemeClr>
              </a:solidFill>
              <a:latin typeface="Times New Roman" panose="02020603050405020304" pitchFamily="18" charset="0"/>
              <a:cs typeface="Times New Roman" panose="02020603050405020304" pitchFamily="18" charset="0"/>
            </a:endParaRPr>
          </a:p>
          <a:p>
            <a:pPr algn="r"/>
            <a:r>
              <a:rPr lang="ru-RU" sz="2000" dirty="0">
                <a:solidFill>
                  <a:srgbClr val="002060"/>
                </a:solidFill>
                <a:latin typeface="Times New Roman" panose="02020603050405020304" pitchFamily="18" charset="0"/>
                <a:cs typeface="Times New Roman" panose="02020603050405020304" pitchFamily="18" charset="0"/>
              </a:rPr>
              <a:t>МОУ «</a:t>
            </a:r>
            <a:r>
              <a:rPr lang="ru-RU" sz="2000" dirty="0" err="1">
                <a:solidFill>
                  <a:srgbClr val="002060"/>
                </a:solidFill>
                <a:latin typeface="Times New Roman" panose="02020603050405020304" pitchFamily="18" charset="0"/>
                <a:cs typeface="Times New Roman" panose="02020603050405020304" pitchFamily="18" charset="0"/>
              </a:rPr>
              <a:t>Усть</a:t>
            </a:r>
            <a:r>
              <a:rPr lang="ru-RU" sz="2000" dirty="0">
                <a:solidFill>
                  <a:srgbClr val="002060"/>
                </a:solidFill>
                <a:latin typeface="Times New Roman" panose="02020603050405020304" pitchFamily="18" charset="0"/>
                <a:cs typeface="Times New Roman" panose="02020603050405020304" pitchFamily="18" charset="0"/>
              </a:rPr>
              <a:t> - </a:t>
            </a:r>
            <a:r>
              <a:rPr lang="ru-RU" sz="2000" dirty="0" err="1">
                <a:solidFill>
                  <a:srgbClr val="002060"/>
                </a:solidFill>
                <a:latin typeface="Times New Roman" panose="02020603050405020304" pitchFamily="18" charset="0"/>
                <a:cs typeface="Times New Roman" panose="02020603050405020304" pitchFamily="18" charset="0"/>
              </a:rPr>
              <a:t>Щербединская</a:t>
            </a:r>
            <a:r>
              <a:rPr lang="ru-RU" sz="2000" dirty="0">
                <a:solidFill>
                  <a:srgbClr val="002060"/>
                </a:solidFill>
                <a:latin typeface="Times New Roman" panose="02020603050405020304" pitchFamily="18" charset="0"/>
                <a:cs typeface="Times New Roman" panose="02020603050405020304" pitchFamily="18" charset="0"/>
              </a:rPr>
              <a:t> СОШ с. </a:t>
            </a:r>
            <a:r>
              <a:rPr lang="ru-RU" sz="2000" dirty="0" err="1">
                <a:solidFill>
                  <a:srgbClr val="002060"/>
                </a:solidFill>
                <a:latin typeface="Times New Roman" panose="02020603050405020304" pitchFamily="18" charset="0"/>
                <a:cs typeface="Times New Roman" panose="02020603050405020304" pitchFamily="18" charset="0"/>
              </a:rPr>
              <a:t>Усть-Щербедино</a:t>
            </a:r>
            <a:r>
              <a:rPr lang="ru-RU" sz="2000" dirty="0">
                <a:solidFill>
                  <a:srgbClr val="002060"/>
                </a:solidFill>
                <a:latin typeface="Times New Roman" panose="02020603050405020304" pitchFamily="18" charset="0"/>
                <a:cs typeface="Times New Roman" panose="02020603050405020304" pitchFamily="18" charset="0"/>
              </a:rPr>
              <a:t> </a:t>
            </a:r>
            <a:br>
              <a:rPr lang="ru-RU" sz="2000" dirty="0">
                <a:solidFill>
                  <a:srgbClr val="002060"/>
                </a:solidFill>
                <a:latin typeface="Times New Roman" panose="02020603050405020304" pitchFamily="18" charset="0"/>
                <a:cs typeface="Times New Roman" panose="02020603050405020304" pitchFamily="18" charset="0"/>
              </a:rPr>
            </a:br>
            <a:r>
              <a:rPr lang="ru-RU" sz="2000" dirty="0">
                <a:solidFill>
                  <a:srgbClr val="002060"/>
                </a:solidFill>
                <a:latin typeface="Times New Roman" panose="02020603050405020304" pitchFamily="18" charset="0"/>
                <a:cs typeface="Times New Roman" panose="02020603050405020304" pitchFamily="18" charset="0"/>
              </a:rPr>
              <a:t>Романовского района Саратовской области»</a:t>
            </a:r>
            <a:br>
              <a:rPr lang="ru-RU" sz="2000" dirty="0">
                <a:solidFill>
                  <a:srgbClr val="002060"/>
                </a:solidFill>
                <a:latin typeface="Times New Roman" panose="02020603050405020304" pitchFamily="18" charset="0"/>
                <a:cs typeface="Times New Roman" panose="02020603050405020304" pitchFamily="18" charset="0"/>
              </a:rPr>
            </a:br>
            <a:endParaRPr lang="ru-RU" sz="2000" dirty="0">
              <a:solidFill>
                <a:schemeClr val="accent1">
                  <a:lumMod val="50000"/>
                </a:schemeClr>
              </a:solidFill>
              <a:latin typeface="Times New Roman" panose="02020603050405020304" pitchFamily="18" charset="0"/>
              <a:cs typeface="Times New Roman" panose="02020603050405020304" pitchFamily="18" charset="0"/>
            </a:endParaRPr>
          </a:p>
          <a:p>
            <a:pPr algn="r"/>
            <a:r>
              <a:rPr lang="ru-RU" sz="2000" dirty="0">
                <a:solidFill>
                  <a:schemeClr val="accent1">
                    <a:lumMod val="50000"/>
                  </a:schemeClr>
                </a:solidFill>
                <a:latin typeface="Times New Roman" panose="02020603050405020304" pitchFamily="18" charset="0"/>
                <a:cs typeface="Times New Roman" panose="02020603050405020304" pitchFamily="18" charset="0"/>
              </a:rPr>
              <a:t> </a:t>
            </a:r>
            <a:r>
              <a:rPr lang="ru-RU" sz="2000" dirty="0">
                <a:solidFill>
                  <a:srgbClr val="FF0000"/>
                </a:solidFill>
                <a:latin typeface="Times New Roman" panose="02020603050405020304" pitchFamily="18" charset="0"/>
                <a:cs typeface="Times New Roman" panose="02020603050405020304" pitchFamily="18" charset="0"/>
              </a:rPr>
              <a:t>Игнатова Елена Егоровна </a:t>
            </a:r>
          </a:p>
          <a:p>
            <a:pPr algn="r"/>
            <a:r>
              <a:rPr lang="ru-RU" sz="2000" dirty="0">
                <a:solidFill>
                  <a:srgbClr val="FF0000"/>
                </a:solidFill>
                <a:latin typeface="Times New Roman" panose="02020603050405020304" pitchFamily="18" charset="0"/>
                <a:cs typeface="Times New Roman" panose="02020603050405020304" pitchFamily="18" charset="0"/>
              </a:rPr>
              <a:t>учитель изобразительного искусства.</a:t>
            </a:r>
          </a:p>
          <a:p>
            <a:pPr algn="r"/>
            <a:endParaRPr lang="ru-RU" sz="2000" dirty="0">
              <a:solidFill>
                <a:schemeClr val="accent1">
                  <a:lumMod val="50000"/>
                </a:schemeClr>
              </a:solidFill>
              <a:latin typeface="Times New Roman" panose="02020603050405020304" pitchFamily="18" charset="0"/>
              <a:cs typeface="Times New Roman" panose="02020603050405020304" pitchFamily="18" charset="0"/>
            </a:endParaRPr>
          </a:p>
          <a:p>
            <a:pPr algn="r"/>
            <a:endParaRPr lang="ru-RU" sz="2000" dirty="0">
              <a:solidFill>
                <a:schemeClr val="accent1">
                  <a:lumMod val="50000"/>
                </a:schemeClr>
              </a:solidFill>
              <a:latin typeface="Times New Roman" panose="02020603050405020304" pitchFamily="18" charset="0"/>
              <a:cs typeface="Times New Roman" panose="02020603050405020304" pitchFamily="18" charset="0"/>
            </a:endParaRPr>
          </a:p>
          <a:p>
            <a:r>
              <a:rPr lang="ru-RU" sz="2000">
                <a:solidFill>
                  <a:schemeClr val="accent1">
                    <a:lumMod val="50000"/>
                  </a:schemeClr>
                </a:solidFill>
                <a:latin typeface="Times New Roman" panose="02020603050405020304" pitchFamily="18" charset="0"/>
                <a:cs typeface="Times New Roman" panose="02020603050405020304" pitchFamily="18" charset="0"/>
              </a:rPr>
              <a:t>2021 </a:t>
            </a:r>
            <a:r>
              <a:rPr lang="ru-RU" sz="2000" dirty="0">
                <a:solidFill>
                  <a:schemeClr val="accent1">
                    <a:lumMod val="50000"/>
                  </a:schemeClr>
                </a:solidFill>
                <a:latin typeface="Times New Roman" panose="02020603050405020304" pitchFamily="18" charset="0"/>
                <a:cs typeface="Times New Roman" panose="02020603050405020304" pitchFamily="18" charset="0"/>
              </a:rPr>
              <a:t>года</a:t>
            </a:r>
          </a:p>
        </p:txBody>
      </p:sp>
    </p:spTree>
    <p:extLst>
      <p:ext uri="{BB962C8B-B14F-4D97-AF65-F5344CB8AC3E}">
        <p14:creationId xmlns:p14="http://schemas.microsoft.com/office/powerpoint/2010/main" val="412819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33450" y="2967335"/>
            <a:ext cx="7696200" cy="2062103"/>
          </a:xfrm>
          <a:prstGeom prst="rect">
            <a:avLst/>
          </a:prstGeom>
        </p:spPr>
        <p:txBody>
          <a:bodyPr wrap="square">
            <a:spAutoFit/>
          </a:bodyPr>
          <a:lstStyle/>
          <a:p>
            <a:r>
              <a:rPr lang="ru-RU" sz="3200" dirty="0">
                <a:solidFill>
                  <a:srgbClr val="00B0F0"/>
                </a:solidFill>
                <a:latin typeface="Times New Roman" panose="02020603050405020304" pitchFamily="18" charset="0"/>
                <a:cs typeface="Times New Roman" panose="02020603050405020304" pitchFamily="18" charset="0"/>
              </a:rPr>
              <a:t>Изучение особенности воздействия цвета на работоспособность и поведение человека.</a:t>
            </a:r>
            <a:br>
              <a:rPr lang="ru-RU" sz="3200" dirty="0">
                <a:solidFill>
                  <a:srgbClr val="00B0F0"/>
                </a:solidFill>
                <a:latin typeface="Times New Roman" panose="02020603050405020304" pitchFamily="18" charset="0"/>
                <a:cs typeface="Times New Roman" panose="02020603050405020304" pitchFamily="18" charset="0"/>
              </a:rPr>
            </a:br>
            <a:endParaRPr lang="ru-RU" sz="3200" dirty="0">
              <a:solidFill>
                <a:srgbClr val="00B0F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962150" y="1131372"/>
            <a:ext cx="4580646" cy="1200329"/>
          </a:xfrm>
          <a:prstGeom prst="rect">
            <a:avLst/>
          </a:prstGeom>
        </p:spPr>
        <p:txBody>
          <a:bodyPr wrap="square">
            <a:spAutoFit/>
          </a:bodyPr>
          <a:lstStyle/>
          <a:p>
            <a:pPr lvl="0"/>
            <a:r>
              <a:rPr lang="ru-RU" sz="7200" dirty="0">
                <a:solidFill>
                  <a:schemeClr val="accent3">
                    <a:lumMod val="50000"/>
                  </a:schemeClr>
                </a:solidFill>
                <a:latin typeface="Times New Roman" panose="02020603050405020304" pitchFamily="18" charset="0"/>
                <a:cs typeface="Times New Roman" panose="02020603050405020304" pitchFamily="18" charset="0"/>
              </a:rPr>
              <a:t>Цель:</a:t>
            </a:r>
          </a:p>
        </p:txBody>
      </p:sp>
    </p:spTree>
    <p:extLst>
      <p:ext uri="{BB962C8B-B14F-4D97-AF65-F5344CB8AC3E}">
        <p14:creationId xmlns:p14="http://schemas.microsoft.com/office/powerpoint/2010/main" val="2622033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286000" y="2967335"/>
            <a:ext cx="4572000" cy="1077218"/>
          </a:xfrm>
          <a:prstGeom prst="rect">
            <a:avLst/>
          </a:prstGeom>
        </p:spPr>
        <p:txBody>
          <a:bodyPr>
            <a:spAutoFit/>
          </a:bodyPr>
          <a:lstStyle/>
          <a:p>
            <a:r>
              <a:rPr lang="ru-RU" sz="3200" dirty="0">
                <a:solidFill>
                  <a:srgbClr val="00B0F0"/>
                </a:solidFill>
                <a:latin typeface="Times New Roman" panose="02020603050405020304" pitchFamily="18" charset="0"/>
                <a:cs typeface="Times New Roman" panose="02020603050405020304" pitchFamily="18" charset="0"/>
              </a:rPr>
              <a:t>.</a:t>
            </a:r>
            <a:br>
              <a:rPr lang="ru-RU" sz="3200" dirty="0">
                <a:solidFill>
                  <a:srgbClr val="00B0F0"/>
                </a:solidFill>
                <a:latin typeface="Times New Roman" panose="02020603050405020304" pitchFamily="18" charset="0"/>
                <a:cs typeface="Times New Roman" panose="02020603050405020304" pitchFamily="18" charset="0"/>
              </a:rPr>
            </a:br>
            <a:endParaRPr lang="ru-RU" sz="3200" dirty="0">
              <a:solidFill>
                <a:srgbClr val="00B0F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962150" y="1131372"/>
            <a:ext cx="4580646" cy="2185214"/>
          </a:xfrm>
          <a:prstGeom prst="rect">
            <a:avLst/>
          </a:prstGeom>
        </p:spPr>
        <p:txBody>
          <a:bodyPr wrap="square">
            <a:spAutoFit/>
          </a:bodyPr>
          <a:lstStyle/>
          <a:p>
            <a:r>
              <a:rPr lang="ru-RU" sz="4800" dirty="0">
                <a:solidFill>
                  <a:srgbClr val="00B050"/>
                </a:solidFill>
                <a:latin typeface="Times New Roman" panose="02020603050405020304" pitchFamily="18" charset="0"/>
                <a:cs typeface="Times New Roman" panose="02020603050405020304" pitchFamily="18" charset="0"/>
              </a:rPr>
              <a:t>Задачи исследования:</a:t>
            </a:r>
          </a:p>
          <a:p>
            <a:pPr lvl="0"/>
            <a:endParaRPr lang="ru-RU" sz="4000" dirty="0">
              <a:solidFill>
                <a:schemeClr val="accent3">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143000" y="2767281"/>
            <a:ext cx="7353300" cy="2062103"/>
          </a:xfrm>
          <a:prstGeom prst="rect">
            <a:avLst/>
          </a:prstGeom>
        </p:spPr>
        <p:txBody>
          <a:bodyPr wrap="square">
            <a:spAutoFit/>
          </a:bodyPr>
          <a:lstStyle/>
          <a:p>
            <a:pPr lvl="0"/>
            <a:r>
              <a:rPr lang="ru-RU" sz="3200" dirty="0">
                <a:solidFill>
                  <a:srgbClr val="92D050"/>
                </a:solidFill>
                <a:latin typeface="Times New Roman" panose="02020603050405020304" pitchFamily="18" charset="0"/>
                <a:cs typeface="Times New Roman" panose="02020603050405020304" pitchFamily="18" charset="0"/>
              </a:rPr>
              <a:t>Изучить теоретическую основу вопроса.</a:t>
            </a:r>
          </a:p>
          <a:p>
            <a:pPr lvl="0"/>
            <a:r>
              <a:rPr lang="ru-RU" sz="3200" dirty="0">
                <a:solidFill>
                  <a:srgbClr val="92D050"/>
                </a:solidFill>
                <a:latin typeface="Times New Roman" panose="02020603050405020304" pitchFamily="18" charset="0"/>
                <a:cs typeface="Times New Roman" panose="02020603050405020304" pitchFamily="18" charset="0"/>
              </a:rPr>
              <a:t>Изучить приоритетный цвет у людей разного возраста (5-7 классов и учителей).</a:t>
            </a:r>
          </a:p>
        </p:txBody>
      </p:sp>
    </p:spTree>
    <p:extLst>
      <p:ext uri="{BB962C8B-B14F-4D97-AF65-F5344CB8AC3E}">
        <p14:creationId xmlns:p14="http://schemas.microsoft.com/office/powerpoint/2010/main" val="235113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9575" y="885825"/>
            <a:ext cx="8382000" cy="3817455"/>
          </a:xfrm>
          <a:prstGeom prst="rect">
            <a:avLst/>
          </a:prstGeom>
        </p:spPr>
        <p:txBody>
          <a:bodyPr wrap="square">
            <a:spAutoFit/>
          </a:bodyPr>
          <a:lstStyle/>
          <a:p>
            <a:pPr>
              <a:lnSpc>
                <a:spcPct val="115000"/>
              </a:lnSpc>
              <a:spcAft>
                <a:spcPts val="1000"/>
              </a:spcAft>
            </a:pPr>
            <a:r>
              <a:rPr lang="ru-RU" sz="2800" b="1" u="sng" dirty="0">
                <a:solidFill>
                  <a:schemeClr val="accent5">
                    <a:lumMod val="50000"/>
                  </a:schemeClr>
                </a:solidFill>
                <a:latin typeface="Times New Roman"/>
                <a:ea typeface="Times New Roman"/>
                <a:cs typeface="Times New Roman"/>
              </a:rPr>
              <a:t>Методы исследования</a:t>
            </a:r>
            <a:r>
              <a:rPr lang="ru-RU" sz="2800" dirty="0">
                <a:solidFill>
                  <a:schemeClr val="accent5">
                    <a:lumMod val="50000"/>
                  </a:schemeClr>
                </a:solidFill>
                <a:latin typeface="Times New Roman"/>
                <a:ea typeface="Times New Roman"/>
                <a:cs typeface="Times New Roman"/>
              </a:rPr>
              <a:t>: наблюдение, изучение литературы, анализ различных источников, анкетирование.</a:t>
            </a:r>
            <a:endParaRPr lang="ru-RU" sz="2800" dirty="0">
              <a:solidFill>
                <a:schemeClr val="accent5">
                  <a:lumMod val="50000"/>
                </a:schemeClr>
              </a:solidFill>
              <a:ea typeface="Calibri"/>
              <a:cs typeface="Times New Roman"/>
            </a:endParaRPr>
          </a:p>
          <a:p>
            <a:pPr>
              <a:lnSpc>
                <a:spcPct val="115000"/>
              </a:lnSpc>
              <a:spcAft>
                <a:spcPts val="1000"/>
              </a:spcAft>
            </a:pPr>
            <a:r>
              <a:rPr lang="ru-RU" sz="2800" b="1" u="sng" dirty="0">
                <a:solidFill>
                  <a:schemeClr val="accent5">
                    <a:lumMod val="50000"/>
                  </a:schemeClr>
                </a:solidFill>
                <a:latin typeface="Times New Roman"/>
                <a:ea typeface="Times New Roman"/>
                <a:cs typeface="Times New Roman"/>
              </a:rPr>
              <a:t>Объект исследования: </a:t>
            </a:r>
            <a:r>
              <a:rPr lang="ru-RU" sz="2800" dirty="0">
                <a:solidFill>
                  <a:schemeClr val="accent5">
                    <a:lumMod val="50000"/>
                  </a:schemeClr>
                </a:solidFill>
                <a:latin typeface="Times New Roman"/>
                <a:ea typeface="Times New Roman"/>
                <a:cs typeface="Times New Roman"/>
              </a:rPr>
              <a:t>цветовая гамма.</a:t>
            </a:r>
            <a:endParaRPr lang="ru-RU" sz="2800" dirty="0">
              <a:solidFill>
                <a:schemeClr val="accent5">
                  <a:lumMod val="50000"/>
                </a:schemeClr>
              </a:solidFill>
              <a:ea typeface="Calibri"/>
              <a:cs typeface="Times New Roman"/>
            </a:endParaRPr>
          </a:p>
          <a:p>
            <a:pPr>
              <a:lnSpc>
                <a:spcPct val="115000"/>
              </a:lnSpc>
              <a:spcAft>
                <a:spcPts val="1000"/>
              </a:spcAft>
            </a:pPr>
            <a:r>
              <a:rPr lang="ru-RU" sz="2800" b="1" u="sng" dirty="0">
                <a:solidFill>
                  <a:schemeClr val="accent5">
                    <a:lumMod val="50000"/>
                  </a:schemeClr>
                </a:solidFill>
                <a:latin typeface="Times New Roman"/>
                <a:ea typeface="Times New Roman"/>
                <a:cs typeface="Times New Roman"/>
              </a:rPr>
              <a:t>Предмет исследования:</a:t>
            </a:r>
            <a:r>
              <a:rPr lang="ru-RU" sz="2800" dirty="0">
                <a:solidFill>
                  <a:schemeClr val="accent5">
                    <a:lumMod val="50000"/>
                  </a:schemeClr>
                </a:solidFill>
                <a:latin typeface="Times New Roman"/>
                <a:ea typeface="Times New Roman"/>
                <a:cs typeface="Times New Roman"/>
              </a:rPr>
              <a:t> влияние цвета на поведение человека, влияние возрастных особенностей на предпочтение определённого цвета.</a:t>
            </a:r>
            <a:endParaRPr lang="ru-RU" sz="2800" dirty="0">
              <a:solidFill>
                <a:schemeClr val="accent5">
                  <a:lumMod val="50000"/>
                </a:schemeClr>
              </a:solidFill>
              <a:ea typeface="Calibri"/>
              <a:cs typeface="Times New Roman"/>
            </a:endParaRPr>
          </a:p>
        </p:txBody>
      </p:sp>
    </p:spTree>
    <p:extLst>
      <p:ext uri="{BB962C8B-B14F-4D97-AF65-F5344CB8AC3E}">
        <p14:creationId xmlns:p14="http://schemas.microsoft.com/office/powerpoint/2010/main" val="235113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2450" y="513843"/>
            <a:ext cx="7010400" cy="5312352"/>
          </a:xfrm>
          <a:prstGeom prst="rect">
            <a:avLst/>
          </a:prstGeom>
        </p:spPr>
        <p:txBody>
          <a:bodyPr wrap="square">
            <a:spAutoFit/>
          </a:bodyPr>
          <a:lstStyle/>
          <a:p>
            <a:pPr>
              <a:lnSpc>
                <a:spcPct val="115000"/>
              </a:lnSpc>
              <a:spcAft>
                <a:spcPts val="1000"/>
              </a:spcAft>
            </a:pPr>
            <a:r>
              <a:rPr lang="ru-RU" sz="2000" b="1" u="sng" dirty="0">
                <a:solidFill>
                  <a:schemeClr val="accent2">
                    <a:lumMod val="50000"/>
                  </a:schemeClr>
                </a:solidFill>
                <a:latin typeface="Times New Roman"/>
                <a:ea typeface="Times New Roman"/>
                <a:cs typeface="Times New Roman"/>
              </a:rPr>
              <a:t>Выбор и актуальность проекта</a:t>
            </a:r>
            <a:endParaRPr lang="ru-RU" sz="2000" dirty="0">
              <a:solidFill>
                <a:schemeClr val="accent2">
                  <a:lumMod val="50000"/>
                </a:schemeClr>
              </a:solidFill>
              <a:ea typeface="Calibri"/>
              <a:cs typeface="Times New Roman"/>
            </a:endParaRPr>
          </a:p>
          <a:p>
            <a:pPr>
              <a:lnSpc>
                <a:spcPct val="115000"/>
              </a:lnSpc>
              <a:spcAft>
                <a:spcPts val="1000"/>
              </a:spcAft>
            </a:pPr>
            <a:r>
              <a:rPr lang="ru-RU" sz="2000" dirty="0">
                <a:solidFill>
                  <a:schemeClr val="accent2">
                    <a:lumMod val="50000"/>
                  </a:schemeClr>
                </a:solidFill>
                <a:latin typeface="Times New Roman"/>
                <a:ea typeface="Times New Roman"/>
                <a:cs typeface="Times New Roman"/>
              </a:rPr>
              <a:t>Поскольку цвет влияет на поведение людей, есть смысл разобраться, как и почему возникают те или иные реакции на цвет?</a:t>
            </a:r>
            <a:endParaRPr lang="ru-RU" sz="2000" dirty="0">
              <a:solidFill>
                <a:schemeClr val="accent2">
                  <a:lumMod val="50000"/>
                </a:schemeClr>
              </a:solidFill>
              <a:ea typeface="Calibri"/>
              <a:cs typeface="Times New Roman"/>
            </a:endParaRPr>
          </a:p>
          <a:p>
            <a:pPr>
              <a:lnSpc>
                <a:spcPct val="115000"/>
              </a:lnSpc>
              <a:spcAft>
                <a:spcPts val="1000"/>
              </a:spcAft>
            </a:pPr>
            <a:r>
              <a:rPr lang="ru-RU" sz="2000" dirty="0">
                <a:solidFill>
                  <a:schemeClr val="accent2">
                    <a:lumMod val="50000"/>
                  </a:schemeClr>
                </a:solidFill>
                <a:latin typeface="Times New Roman"/>
                <a:ea typeface="Times New Roman"/>
                <a:cs typeface="Times New Roman"/>
              </a:rPr>
              <a:t>В проекте я постараюсь объяснить наши реакции на цвет с точки зрения психологических и возрастных особенностей. Также в проекте есть советы, как наилучшим образом использовать эту информацию в деловых и бытовых ситуациях.</a:t>
            </a:r>
            <a:endParaRPr lang="ru-RU" sz="2000" dirty="0">
              <a:solidFill>
                <a:schemeClr val="accent2">
                  <a:lumMod val="50000"/>
                </a:schemeClr>
              </a:solidFill>
              <a:ea typeface="Calibri"/>
              <a:cs typeface="Times New Roman"/>
            </a:endParaRPr>
          </a:p>
          <a:p>
            <a:pPr>
              <a:lnSpc>
                <a:spcPct val="115000"/>
              </a:lnSpc>
              <a:spcAft>
                <a:spcPts val="1000"/>
              </a:spcAft>
            </a:pPr>
            <a:r>
              <a:rPr lang="ru-RU" sz="2000" b="1" u="sng" dirty="0">
                <a:solidFill>
                  <a:schemeClr val="accent2">
                    <a:lumMod val="50000"/>
                  </a:schemeClr>
                </a:solidFill>
                <a:latin typeface="Times New Roman"/>
                <a:ea typeface="Times New Roman"/>
                <a:cs typeface="Times New Roman"/>
              </a:rPr>
              <a:t>Гипотезы исследования:</a:t>
            </a:r>
            <a:endParaRPr lang="ru-RU" sz="2000" dirty="0">
              <a:solidFill>
                <a:schemeClr val="accent2">
                  <a:lumMod val="50000"/>
                </a:schemeClr>
              </a:solidFill>
              <a:ea typeface="Calibri"/>
              <a:cs typeface="Times New Roman"/>
            </a:endParaRPr>
          </a:p>
          <a:p>
            <a:pPr marL="342900" lvl="0" indent="-342900">
              <a:lnSpc>
                <a:spcPct val="115000"/>
              </a:lnSpc>
              <a:spcAft>
                <a:spcPts val="1000"/>
              </a:spcAft>
              <a:buSzPts val="1000"/>
              <a:buFont typeface="Symbol"/>
              <a:buChar char=""/>
              <a:tabLst>
                <a:tab pos="457200" algn="l"/>
              </a:tabLst>
            </a:pPr>
            <a:r>
              <a:rPr lang="ru-RU" sz="2000" dirty="0">
                <a:solidFill>
                  <a:schemeClr val="accent2">
                    <a:lumMod val="50000"/>
                  </a:schemeClr>
                </a:solidFill>
                <a:latin typeface="Times New Roman"/>
                <a:ea typeface="Times New Roman"/>
                <a:cs typeface="Times New Roman"/>
              </a:rPr>
              <a:t>каждый возрастной уровень имеет предпочтение определённого цвета;</a:t>
            </a:r>
            <a:endParaRPr lang="ru-RU" sz="2000" dirty="0">
              <a:solidFill>
                <a:schemeClr val="accent2">
                  <a:lumMod val="50000"/>
                </a:schemeClr>
              </a:solidFill>
              <a:ea typeface="Calibri"/>
              <a:cs typeface="Times New Roman"/>
            </a:endParaRPr>
          </a:p>
          <a:p>
            <a:pPr marL="342900" lvl="0" indent="-342900">
              <a:lnSpc>
                <a:spcPct val="115000"/>
              </a:lnSpc>
              <a:spcAft>
                <a:spcPts val="1000"/>
              </a:spcAft>
              <a:buSzPts val="1000"/>
              <a:buFont typeface="Symbol"/>
              <a:buChar char=""/>
              <a:tabLst>
                <a:tab pos="457200" algn="l"/>
              </a:tabLst>
            </a:pPr>
            <a:r>
              <a:rPr lang="ru-RU" sz="2000" dirty="0">
                <a:solidFill>
                  <a:schemeClr val="accent2">
                    <a:lumMod val="50000"/>
                  </a:schemeClr>
                </a:solidFill>
                <a:latin typeface="Times New Roman"/>
                <a:ea typeface="Times New Roman"/>
                <a:cs typeface="Times New Roman"/>
              </a:rPr>
              <a:t>цвет оказывает влияние на поведении людей.</a:t>
            </a:r>
            <a:endParaRPr lang="ru-RU" sz="2000" dirty="0">
              <a:solidFill>
                <a:schemeClr val="accent2">
                  <a:lumMod val="50000"/>
                </a:schemeClr>
              </a:solidFill>
              <a:ea typeface="Calibri"/>
              <a:cs typeface="Times New Roman"/>
            </a:endParaRPr>
          </a:p>
        </p:txBody>
      </p:sp>
    </p:spTree>
    <p:extLst>
      <p:ext uri="{BB962C8B-B14F-4D97-AF65-F5344CB8AC3E}">
        <p14:creationId xmlns:p14="http://schemas.microsoft.com/office/powerpoint/2010/main" val="129385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3425" y="2136338"/>
            <a:ext cx="7600950" cy="2492990"/>
          </a:xfrm>
          <a:prstGeom prst="rect">
            <a:avLst/>
          </a:prstGeom>
        </p:spPr>
        <p:txBody>
          <a:bodyPr wrap="square">
            <a:spAutoFit/>
          </a:bodyPr>
          <a:lstStyle/>
          <a:p>
            <a:r>
              <a:rPr lang="ru-RU" sz="4400" dirty="0">
                <a:solidFill>
                  <a:srgbClr val="C00000"/>
                </a:solidFill>
                <a:latin typeface="Times New Roman" panose="02020603050405020304" pitchFamily="18" charset="0"/>
                <a:cs typeface="Times New Roman" panose="02020603050405020304" pitchFamily="18" charset="0"/>
              </a:rPr>
              <a:t>Что такое цвет?</a:t>
            </a:r>
          </a:p>
          <a:p>
            <a:r>
              <a:rPr lang="ru-RU" sz="2800" dirty="0">
                <a:solidFill>
                  <a:srgbClr val="FF0000"/>
                </a:solidFill>
                <a:latin typeface="Times New Roman" panose="02020603050405020304" pitchFamily="18" charset="0"/>
                <a:cs typeface="Times New Roman" panose="02020603050405020304" pitchFamily="18" charset="0"/>
              </a:rPr>
              <a:t>Цвет – это волны определенного рода электромагнитной энергии, которые после восприятия глазом и мозгом человека преобразуются в цветовые.</a:t>
            </a:r>
          </a:p>
        </p:txBody>
      </p:sp>
      <p:pic>
        <p:nvPicPr>
          <p:cNvPr id="2050" name="Picture 2" descr="fizika_cveta (234x176, 35K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0"/>
            <a:ext cx="3621881" cy="222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85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barn(inVertical)">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849" y="-772150"/>
            <a:ext cx="8324851" cy="4524315"/>
          </a:xfrm>
          <a:prstGeom prst="rect">
            <a:avLst/>
          </a:prstGeom>
        </p:spPr>
        <p:txBody>
          <a:bodyPr wrap="square">
            <a:spAutoFit/>
          </a:bodyPr>
          <a:lstStyle/>
          <a:p>
            <a:endParaRPr lang="ru-RU"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Символика цвета имеет давнюю историю. Люди с незапамятных времен придавали особое значение чтению «языка красок», что нашло отражение в древних мифах, народных преданиях, сказках, различных религиозных и мистических учениях. Цвет - это жизнь, он придает нам сил, оживляет, лечит и восхищает.</a:t>
            </a:r>
          </a:p>
          <a:p>
            <a:r>
              <a:rPr lang="ru-RU" sz="1600" dirty="0">
                <a:latin typeface="Times New Roman" panose="02020603050405020304" pitchFamily="18" charset="0"/>
                <a:cs typeface="Times New Roman" panose="02020603050405020304" pitchFamily="18" charset="0"/>
              </a:rPr>
              <a:t>По исследованиям ученых человек способен воспринимать цвет даже кожей. В красной комнате у человека даже с завязанными глазами пульс резко увеличивается,</a:t>
            </a:r>
          </a:p>
          <a:p>
            <a:endParaRPr lang="ru-RU"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 в желтой - становится нормальным</a:t>
            </a:r>
          </a:p>
          <a:p>
            <a:r>
              <a:rPr lang="ru-RU" sz="1600" dirty="0">
                <a:latin typeface="Times New Roman" panose="02020603050405020304" pitchFamily="18" charset="0"/>
                <a:cs typeface="Times New Roman" panose="02020603050405020304" pitchFamily="18" charset="0"/>
              </a:rPr>
              <a:t> </a:t>
            </a:r>
          </a:p>
          <a:p>
            <a:endParaRPr lang="ru-RU" sz="1600" dirty="0">
              <a:latin typeface="Times New Roman" panose="02020603050405020304" pitchFamily="18" charset="0"/>
              <a:cs typeface="Times New Roman" panose="02020603050405020304" pitchFamily="18" charset="0"/>
            </a:endParaRPr>
          </a:p>
          <a:p>
            <a:r>
              <a:rPr lang="ru-RU" sz="1600" dirty="0">
                <a:latin typeface="Times New Roman" panose="02020603050405020304" pitchFamily="18" charset="0"/>
                <a:cs typeface="Times New Roman" panose="02020603050405020304" pitchFamily="18" charset="0"/>
              </a:rPr>
              <a:t>а в синей - замедляется.</a:t>
            </a:r>
          </a:p>
          <a:p>
            <a:endParaRPr lang="ru-RU" sz="1600" dirty="0">
              <a:latin typeface="Times New Roman" panose="02020603050405020304" pitchFamily="18" charset="0"/>
              <a:cs typeface="Times New Roman" panose="02020603050405020304" pitchFamily="18" charset="0"/>
            </a:endParaRPr>
          </a:p>
        </p:txBody>
      </p:sp>
      <p:pic>
        <p:nvPicPr>
          <p:cNvPr id="4" name="Picture 3" descr="F:\обои1\87034909_3166706_whitefurnitureandbrightwall63.jpg"/>
          <p:cNvPicPr>
            <a:picLocks noChangeAspect="1" noChangeArrowheads="1"/>
          </p:cNvPicPr>
          <p:nvPr/>
        </p:nvPicPr>
        <p:blipFill>
          <a:blip r:embed="rId2" cstate="email"/>
          <a:srcRect/>
          <a:stretch>
            <a:fillRect/>
          </a:stretch>
        </p:blipFill>
        <p:spPr bwMode="auto">
          <a:xfrm>
            <a:off x="85724" y="3998387"/>
            <a:ext cx="3419476" cy="26303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3" descr="F:\обои1\original.jpg"/>
          <p:cNvPicPr>
            <a:picLocks noChangeAspect="1" noChangeArrowheads="1"/>
          </p:cNvPicPr>
          <p:nvPr/>
        </p:nvPicPr>
        <p:blipFill>
          <a:blip r:embed="rId3" cstate="email"/>
          <a:srcRect/>
          <a:stretch>
            <a:fillRect/>
          </a:stretch>
        </p:blipFill>
        <p:spPr bwMode="auto">
          <a:xfrm>
            <a:off x="3181350" y="3184737"/>
            <a:ext cx="3518952" cy="24431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8083" b="8347"/>
          <a:stretch/>
        </p:blipFill>
        <p:spPr bwMode="auto">
          <a:xfrm>
            <a:off x="6238876" y="1966957"/>
            <a:ext cx="2905124" cy="2626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385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1000"/>
                                        <p:tgtEl>
                                          <p:spTgt spid="3075"/>
                                        </p:tgtEl>
                                      </p:cBhvr>
                                    </p:animEffect>
                                    <p:anim calcmode="lin" valueType="num">
                                      <p:cBhvr>
                                        <p:cTn id="13" dur="1000" fill="hold"/>
                                        <p:tgtEl>
                                          <p:spTgt spid="3075"/>
                                        </p:tgtEl>
                                        <p:attrNameLst>
                                          <p:attrName>ppt_x</p:attrName>
                                        </p:attrNameLst>
                                      </p:cBhvr>
                                      <p:tavLst>
                                        <p:tav tm="0">
                                          <p:val>
                                            <p:strVal val="#ppt_x"/>
                                          </p:val>
                                        </p:tav>
                                        <p:tav tm="100000">
                                          <p:val>
                                            <p:strVal val="#ppt_x"/>
                                          </p:val>
                                        </p:tav>
                                      </p:tavLst>
                                    </p:anim>
                                    <p:anim calcmode="lin" valueType="num">
                                      <p:cBhvr>
                                        <p:cTn id="14"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7675" y="1166843"/>
            <a:ext cx="7867650" cy="4524315"/>
          </a:xfrm>
          <a:prstGeom prst="rect">
            <a:avLst/>
          </a:prstGeom>
        </p:spPr>
        <p:txBody>
          <a:bodyPr wrap="square">
            <a:spAutoFit/>
          </a:bodyPr>
          <a:lstStyle/>
          <a:p>
            <a:r>
              <a:rPr lang="ru-RU" sz="2400" dirty="0">
                <a:solidFill>
                  <a:srgbClr val="002060"/>
                </a:solidFill>
                <a:latin typeface="Times New Roman" panose="02020603050405020304" pitchFamily="18" charset="0"/>
                <a:cs typeface="Times New Roman" panose="02020603050405020304" pitchFamily="18" charset="0"/>
              </a:rPr>
              <a:t>Цветовое окружение непосредственно влияет на наше эмоциональное и психофизическое состояние. Даже один и тот же цвет, в зависимости от интенсивности и продолжительности воздействия, вызывает у нас положительные или отрицательные эмоции. А наш глаз способен различать 1,5 млн. цветов и оттенков. При этом женщины более чувствительны к цвету и малейшим оттенкам его. Возраст тоже сказывается на </a:t>
            </a:r>
            <a:r>
              <a:rPr lang="ru-RU" sz="2400" dirty="0" err="1">
                <a:solidFill>
                  <a:srgbClr val="002060"/>
                </a:solidFill>
                <a:latin typeface="Times New Roman" panose="02020603050405020304" pitchFamily="18" charset="0"/>
                <a:cs typeface="Times New Roman" panose="02020603050405020304" pitchFamily="18" charset="0"/>
              </a:rPr>
              <a:t>цветовосприятии</a:t>
            </a:r>
            <a:r>
              <a:rPr lang="ru-RU" sz="2400" dirty="0">
                <a:solidFill>
                  <a:srgbClr val="002060"/>
                </a:solidFill>
                <a:latin typeface="Times New Roman" panose="02020603050405020304" pitchFamily="18" charset="0"/>
                <a:cs typeface="Times New Roman" panose="02020603050405020304" pitchFamily="18" charset="0"/>
              </a:rPr>
              <a:t>: до 20-25 оно возрастает, затем постепенно снижается. Таким образом, цветовое окружение способно формировать у человека определенное эмоциональное и психическое состояние.</a:t>
            </a:r>
          </a:p>
        </p:txBody>
      </p:sp>
    </p:spTree>
    <p:extLst>
      <p:ext uri="{BB962C8B-B14F-4D97-AF65-F5344CB8AC3E}">
        <p14:creationId xmlns:p14="http://schemas.microsoft.com/office/powerpoint/2010/main" val="129385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76351" y="3244334"/>
            <a:ext cx="4910034" cy="369332"/>
          </a:xfrm>
          <a:prstGeom prst="rect">
            <a:avLst/>
          </a:prstGeom>
        </p:spPr>
        <p:txBody>
          <a:bodyPr wrap="square">
            <a:spAutoFit/>
          </a:bodyPr>
          <a:lstStyle/>
          <a:p>
            <a:r>
              <a:rPr lang="ru-RU" dirty="0"/>
              <a:t> </a:t>
            </a:r>
          </a:p>
        </p:txBody>
      </p:sp>
      <p:sp>
        <p:nvSpPr>
          <p:cNvPr id="3" name="Прямоугольник 2"/>
          <p:cNvSpPr/>
          <p:nvPr/>
        </p:nvSpPr>
        <p:spPr>
          <a:xfrm>
            <a:off x="352424" y="581610"/>
            <a:ext cx="7191376" cy="5816977"/>
          </a:xfrm>
          <a:prstGeom prst="rect">
            <a:avLst/>
          </a:prstGeom>
        </p:spPr>
        <p:txBody>
          <a:bodyPr wrap="square">
            <a:spAutoFit/>
          </a:bodyPr>
          <a:lstStyle/>
          <a:p>
            <a:endParaRPr lang="ru-RU" sz="2400" b="1" dirty="0">
              <a:solidFill>
                <a:srgbClr val="C00000"/>
              </a:solidFill>
              <a:latin typeface="Times New Roman" panose="02020603050405020304" pitchFamily="18" charset="0"/>
              <a:cs typeface="Times New Roman" panose="02020603050405020304" pitchFamily="18" charset="0"/>
            </a:endParaRPr>
          </a:p>
          <a:p>
            <a:r>
              <a:rPr lang="ru-RU" sz="2400" b="1" dirty="0">
                <a:solidFill>
                  <a:srgbClr val="C00000"/>
                </a:solidFill>
                <a:latin typeface="Times New Roman" panose="02020603050405020304" pitchFamily="18" charset="0"/>
                <a:cs typeface="Times New Roman" panose="02020603050405020304" pitchFamily="18" charset="0"/>
              </a:rPr>
              <a:t>Вы знаете, что он обозначает?</a:t>
            </a:r>
          </a:p>
          <a:p>
            <a:r>
              <a:rPr lang="ru-RU" b="1" u="sng" dirty="0">
                <a:solidFill>
                  <a:schemeClr val="bg1"/>
                </a:solidFill>
                <a:latin typeface="Times New Roman" panose="02020603050405020304" pitchFamily="18" charset="0"/>
                <a:cs typeface="Times New Roman" panose="02020603050405020304" pitchFamily="18" charset="0"/>
              </a:rPr>
              <a:t>Белый</a:t>
            </a:r>
            <a:r>
              <a:rPr lang="ru-RU" dirty="0">
                <a:latin typeface="Times New Roman" panose="02020603050405020304" pitchFamily="18" charset="0"/>
                <a:cs typeface="Times New Roman" panose="02020603050405020304" pitchFamily="18" charset="0"/>
              </a:rPr>
              <a:t> —является «идеальным» цветом. В нем заложен многозначительный смысл, поскольку он одновременно передает и блеск света, и холод льда. Этому цвету может отдать предпочтение человек с любым характером, он никого не отталкивает.</a:t>
            </a:r>
          </a:p>
          <a:p>
            <a:endParaRPr lang="ru-RU" b="1" dirty="0">
              <a:latin typeface="Times New Roman" panose="02020603050405020304" pitchFamily="18" charset="0"/>
              <a:cs typeface="Times New Roman" panose="02020603050405020304" pitchFamily="18" charset="0"/>
            </a:endParaRPr>
          </a:p>
          <a:p>
            <a:r>
              <a:rPr lang="ru-RU" b="1" u="sng" dirty="0">
                <a:latin typeface="Times New Roman" panose="02020603050405020304" pitchFamily="18" charset="0"/>
                <a:cs typeface="Times New Roman" panose="02020603050405020304" pitchFamily="18" charset="0"/>
              </a:rPr>
              <a:t>Черный</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цвет неуверенности, символизирующий мрачное восприятие жизни. Тот, кто предпочитает одеваться в черное, нередко воспринимает жизнь в темных тонах, </a:t>
            </a:r>
            <a:r>
              <a:rPr lang="ru-RU" dirty="0" err="1">
                <a:latin typeface="Times New Roman" panose="02020603050405020304" pitchFamily="18" charset="0"/>
                <a:cs typeface="Times New Roman" panose="02020603050405020304" pitchFamily="18" charset="0"/>
              </a:rPr>
              <a:t>неуверен</a:t>
            </a:r>
            <a:r>
              <a:rPr lang="ru-RU" dirty="0">
                <a:latin typeface="Times New Roman" panose="02020603050405020304" pitchFamily="18" charset="0"/>
                <a:cs typeface="Times New Roman" panose="02020603050405020304" pitchFamily="18" charset="0"/>
              </a:rPr>
              <a:t> в себе, несчастлив, склонен к депрессии, поскольку не сомневается, что его идеалы в жизни недостижимы. Частая смена костюма или платья черного цвета на другой, более яркий, броский, свидетельствует о том, что пессимистические настроения часто развеиваются. Постоянный выбор черного свидетельствует о наличии некоего кризисного состояния и характеризует агрессивное неприятие мира или себя (вспомним черные знамена анархистов). Дети, остро переживающие отсутствие </a:t>
            </a:r>
            <a:endParaRPr lang="en-US"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заботы и любви, часто используют черную штриховку в рисунке.</a:t>
            </a:r>
            <a:endParaRPr lang="en-US"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 В норме черный цвет, как правило, отвергается.</a:t>
            </a:r>
          </a:p>
          <a:p>
            <a:endParaRPr lang="ru-RU" dirty="0"/>
          </a:p>
        </p:txBody>
      </p:sp>
      <p:pic>
        <p:nvPicPr>
          <p:cNvPr id="2050" name="Picture 2" descr="http://craft-life.ru/photos/zimoy-mojno-nosit-beloe-plate-15128-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24086" y="230465"/>
            <a:ext cx="1857989" cy="278896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9409" t="5953" r="7491" b="16512"/>
          <a:stretch/>
        </p:blipFill>
        <p:spPr bwMode="auto">
          <a:xfrm>
            <a:off x="6827132" y="5238611"/>
            <a:ext cx="2316868" cy="16193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788335" y="350322"/>
            <a:ext cx="992579" cy="523220"/>
          </a:xfrm>
          <a:prstGeom prst="rect">
            <a:avLst/>
          </a:prstGeom>
        </p:spPr>
        <p:txBody>
          <a:bodyPr wrap="none">
            <a:spAutoFit/>
          </a:bodyPr>
          <a:lstStyle/>
          <a:p>
            <a:pPr lvl="0"/>
            <a:r>
              <a:rPr lang="ru-RU" sz="2800" b="1" dirty="0">
                <a:solidFill>
                  <a:srgbClr val="C00000"/>
                </a:solidFill>
                <a:latin typeface="Times New Roman" panose="02020603050405020304" pitchFamily="18" charset="0"/>
                <a:cs typeface="Times New Roman" panose="02020603050405020304" pitchFamily="18" charset="0"/>
              </a:rPr>
              <a:t>Цвет</a:t>
            </a:r>
            <a:endParaRPr lang="ru-RU"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153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1000"/>
                                        <p:tgtEl>
                                          <p:spTgt spid="2050"/>
                                        </p:tgtEl>
                                      </p:cBhvr>
                                    </p:animEffect>
                                    <p:anim calcmode="lin" valueType="num">
                                      <p:cBhvr>
                                        <p:cTn id="18" dur="1000" fill="hold"/>
                                        <p:tgtEl>
                                          <p:spTgt spid="2050"/>
                                        </p:tgtEl>
                                        <p:attrNameLst>
                                          <p:attrName>ppt_x</p:attrName>
                                        </p:attrNameLst>
                                      </p:cBhvr>
                                      <p:tavLst>
                                        <p:tav tm="0">
                                          <p:val>
                                            <p:strVal val="#ppt_x"/>
                                          </p:val>
                                        </p:tav>
                                        <p:tav tm="100000">
                                          <p:val>
                                            <p:strVal val="#ppt_x"/>
                                          </p:val>
                                        </p:tav>
                                      </p:tavLst>
                                    </p:anim>
                                    <p:anim calcmode="lin" valueType="num">
                                      <p:cBhvr>
                                        <p:cTn id="1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051"/>
                                        </p:tgtEl>
                                        <p:attrNameLst>
                                          <p:attrName>style.visibility</p:attrName>
                                        </p:attrNameLst>
                                      </p:cBhvr>
                                      <p:to>
                                        <p:strVal val="visible"/>
                                      </p:to>
                                    </p:set>
                                    <p:animEffect transition="in" filter="fade">
                                      <p:cBhvr>
                                        <p:cTn id="24" dur="1000"/>
                                        <p:tgtEl>
                                          <p:spTgt spid="2051"/>
                                        </p:tgtEl>
                                      </p:cBhvr>
                                    </p:animEffect>
                                    <p:anim calcmode="lin" valueType="num">
                                      <p:cBhvr>
                                        <p:cTn id="25" dur="1000" fill="hold"/>
                                        <p:tgtEl>
                                          <p:spTgt spid="2051"/>
                                        </p:tgtEl>
                                        <p:attrNameLst>
                                          <p:attrName>ppt_x</p:attrName>
                                        </p:attrNameLst>
                                      </p:cBhvr>
                                      <p:tavLst>
                                        <p:tav tm="0">
                                          <p:val>
                                            <p:strVal val="#ppt_x"/>
                                          </p:val>
                                        </p:tav>
                                        <p:tav tm="100000">
                                          <p:val>
                                            <p:strVal val="#ppt_x"/>
                                          </p:val>
                                        </p:tav>
                                      </p:tavLst>
                                    </p:anim>
                                    <p:anim calcmode="lin" valueType="num">
                                      <p:cBhvr>
                                        <p:cTn id="26"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3375" y="474345"/>
            <a:ext cx="6524625" cy="5078313"/>
          </a:xfrm>
          <a:prstGeom prst="rect">
            <a:avLst/>
          </a:prstGeom>
        </p:spPr>
        <p:txBody>
          <a:bodyPr wrap="square">
            <a:spAutoFit/>
          </a:bodyPr>
          <a:lstStyle/>
          <a:p>
            <a:r>
              <a:rPr lang="ru-RU" u="sng" dirty="0">
                <a:solidFill>
                  <a:schemeClr val="bg1">
                    <a:lumMod val="50000"/>
                  </a:schemeClr>
                </a:solidFill>
                <a:latin typeface="Times New Roman" panose="02020603050405020304" pitchFamily="18" charset="0"/>
                <a:cs typeface="Times New Roman" panose="02020603050405020304" pitchFamily="18" charset="0"/>
              </a:rPr>
              <a:t>Серый</a:t>
            </a:r>
            <a:r>
              <a:rPr lang="ru-RU" dirty="0">
                <a:solidFill>
                  <a:schemeClr val="bg1">
                    <a:lumMod val="50000"/>
                  </a:schemeClr>
                </a:solidFill>
                <a:latin typeface="Times New Roman" panose="02020603050405020304" pitchFamily="18" charset="0"/>
                <a:cs typeface="Times New Roman" panose="02020603050405020304" pitchFamily="18" charset="0"/>
              </a:rPr>
              <a:t> — любимый цвет рассудительных и недоверчивых натур, которые долго думают, прежде чем принять какое-либо решение. Это также нейтральный цвет, который предпочитают те, кто боится слишком громко заявить о себе. Если же этот цвет не нравится, то это показатель импульсивного, легкомысленного характера. Часто серый цвет оказывается также предпочтительным при сильных переутомления как барьер, отгораживающий от раздражителей внешнего мира.</a:t>
            </a:r>
          </a:p>
          <a:p>
            <a:endParaRPr lang="ru-RU" dirty="0">
              <a:latin typeface="Times New Roman" panose="02020603050405020304" pitchFamily="18" charset="0"/>
              <a:cs typeface="Times New Roman" panose="02020603050405020304" pitchFamily="18" charset="0"/>
            </a:endParaRPr>
          </a:p>
          <a:p>
            <a:endParaRPr lang="ru-RU" u="sng" dirty="0">
              <a:solidFill>
                <a:srgbClr val="FF0000"/>
              </a:solidFill>
              <a:latin typeface="Times New Roman" panose="02020603050405020304" pitchFamily="18" charset="0"/>
              <a:cs typeface="Times New Roman" panose="02020603050405020304" pitchFamily="18" charset="0"/>
            </a:endParaRPr>
          </a:p>
          <a:p>
            <a:r>
              <a:rPr lang="ru-RU" u="sng" dirty="0">
                <a:solidFill>
                  <a:srgbClr val="FF0000"/>
                </a:solidFill>
                <a:latin typeface="Times New Roman" panose="02020603050405020304" pitchFamily="18" charset="0"/>
                <a:cs typeface="Times New Roman" panose="02020603050405020304" pitchFamily="18" charset="0"/>
              </a:rPr>
              <a:t>Красный</a:t>
            </a:r>
            <a:r>
              <a:rPr lang="ru-RU" dirty="0">
                <a:solidFill>
                  <a:srgbClr val="FF0000"/>
                </a:solidFill>
                <a:latin typeface="Times New Roman" panose="02020603050405020304" pitchFamily="18" charset="0"/>
                <a:cs typeface="Times New Roman" panose="02020603050405020304" pitchFamily="18" charset="0"/>
              </a:rPr>
              <a:t> — цвет страстей. Если это любимый цвет, то такой человек смел, это волевой, властный тип, вспыльчивый и общительный. К тому же — альтруист. У людей, </a:t>
            </a:r>
            <a:endParaRPr lang="en-US" dirty="0">
              <a:solidFill>
                <a:srgbClr val="FF0000"/>
              </a:solidFill>
              <a:latin typeface="Times New Roman" panose="02020603050405020304" pitchFamily="18" charset="0"/>
              <a:cs typeface="Times New Roman" panose="02020603050405020304" pitchFamily="18" charset="0"/>
            </a:endParaRPr>
          </a:p>
          <a:p>
            <a:r>
              <a:rPr lang="ru-RU" dirty="0">
                <a:solidFill>
                  <a:srgbClr val="FF0000"/>
                </a:solidFill>
                <a:latin typeface="Times New Roman" panose="02020603050405020304" pitchFamily="18" charset="0"/>
                <a:cs typeface="Times New Roman" panose="02020603050405020304" pitchFamily="18" charset="0"/>
              </a:rPr>
              <a:t>которых этот цвет раздражает — комплекс </a:t>
            </a:r>
            <a:endParaRPr lang="en-US" dirty="0">
              <a:solidFill>
                <a:srgbClr val="FF0000"/>
              </a:solidFill>
              <a:latin typeface="Times New Roman" panose="02020603050405020304" pitchFamily="18" charset="0"/>
              <a:cs typeface="Times New Roman" panose="02020603050405020304" pitchFamily="18" charset="0"/>
            </a:endParaRPr>
          </a:p>
          <a:p>
            <a:r>
              <a:rPr lang="ru-RU" dirty="0">
                <a:solidFill>
                  <a:srgbClr val="FF0000"/>
                </a:solidFill>
                <a:latin typeface="Times New Roman" panose="02020603050405020304" pitchFamily="18" charset="0"/>
                <a:cs typeface="Times New Roman" panose="02020603050405020304" pitchFamily="18" charset="0"/>
              </a:rPr>
              <a:t>неполноценности, страх перед ссорами,</a:t>
            </a:r>
            <a:endParaRPr lang="en-US" dirty="0">
              <a:solidFill>
                <a:srgbClr val="FF0000"/>
              </a:solidFill>
              <a:latin typeface="Times New Roman" panose="02020603050405020304" pitchFamily="18" charset="0"/>
              <a:cs typeface="Times New Roman" panose="02020603050405020304" pitchFamily="18" charset="0"/>
            </a:endParaRPr>
          </a:p>
          <a:p>
            <a:r>
              <a:rPr lang="ru-RU" dirty="0">
                <a:solidFill>
                  <a:srgbClr val="FF0000"/>
                </a:solidFill>
                <a:latin typeface="Times New Roman" panose="02020603050405020304" pitchFamily="18" charset="0"/>
                <a:cs typeface="Times New Roman" panose="02020603050405020304" pitchFamily="18" charset="0"/>
              </a:rPr>
              <a:t>склонность к уединению, </a:t>
            </a:r>
            <a:endParaRPr lang="en-US" dirty="0">
              <a:solidFill>
                <a:srgbClr val="FF0000"/>
              </a:solidFill>
              <a:latin typeface="Times New Roman" panose="02020603050405020304" pitchFamily="18" charset="0"/>
              <a:cs typeface="Times New Roman" panose="02020603050405020304" pitchFamily="18" charset="0"/>
            </a:endParaRPr>
          </a:p>
          <a:p>
            <a:r>
              <a:rPr lang="ru-RU" dirty="0">
                <a:solidFill>
                  <a:srgbClr val="FF0000"/>
                </a:solidFill>
                <a:latin typeface="Times New Roman" panose="02020603050405020304" pitchFamily="18" charset="0"/>
                <a:cs typeface="Times New Roman" panose="02020603050405020304" pitchFamily="18" charset="0"/>
              </a:rPr>
              <a:t>стабильности в отношениях. Красный цвет </a:t>
            </a:r>
            <a:endParaRPr lang="en-US" dirty="0">
              <a:solidFill>
                <a:srgbClr val="FF0000"/>
              </a:solidFill>
              <a:latin typeface="Times New Roman" panose="02020603050405020304" pitchFamily="18" charset="0"/>
              <a:cs typeface="Times New Roman" panose="02020603050405020304" pitchFamily="18" charset="0"/>
            </a:endParaRPr>
          </a:p>
          <a:p>
            <a:r>
              <a:rPr lang="ru-RU" dirty="0">
                <a:solidFill>
                  <a:srgbClr val="FF0000"/>
                </a:solidFill>
                <a:latin typeface="Times New Roman" panose="02020603050405020304" pitchFamily="18" charset="0"/>
                <a:cs typeface="Times New Roman" panose="02020603050405020304" pitchFamily="18" charset="0"/>
              </a:rPr>
              <a:t>символизирует возбуждение, энергетизм.</a:t>
            </a: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027" t="10297" r="15647" b="8803"/>
          <a:stretch/>
        </p:blipFill>
        <p:spPr bwMode="auto">
          <a:xfrm>
            <a:off x="7019925" y="0"/>
            <a:ext cx="1943100" cy="37136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834" r="32167"/>
          <a:stretch/>
        </p:blipFill>
        <p:spPr bwMode="auto">
          <a:xfrm>
            <a:off x="5503069" y="3778250"/>
            <a:ext cx="3033712" cy="307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153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5"/>
                                        </p:tgtEl>
                                        <p:attrNameLst>
                                          <p:attrName>style.visibility</p:attrName>
                                        </p:attrNameLst>
                                      </p:cBhvr>
                                      <p:to>
                                        <p:strVal val="visible"/>
                                      </p:to>
                                    </p:set>
                                    <p:animEffect transition="in" filter="fade">
                                      <p:cBhvr>
                                        <p:cTn id="19" dur="1000"/>
                                        <p:tgtEl>
                                          <p:spTgt spid="3075"/>
                                        </p:tgtEl>
                                      </p:cBhvr>
                                    </p:animEffect>
                                    <p:anim calcmode="lin" valueType="num">
                                      <p:cBhvr>
                                        <p:cTn id="20" dur="1000" fill="hold"/>
                                        <p:tgtEl>
                                          <p:spTgt spid="3075"/>
                                        </p:tgtEl>
                                        <p:attrNameLst>
                                          <p:attrName>ppt_x</p:attrName>
                                        </p:attrNameLst>
                                      </p:cBhvr>
                                      <p:tavLst>
                                        <p:tav tm="0">
                                          <p:val>
                                            <p:strVal val="#ppt_x"/>
                                          </p:val>
                                        </p:tav>
                                        <p:tav tm="100000">
                                          <p:val>
                                            <p:strVal val="#ppt_x"/>
                                          </p:val>
                                        </p:tav>
                                      </p:tavLst>
                                    </p:anim>
                                    <p:anim calcmode="lin" valueType="num">
                                      <p:cBhvr>
                                        <p:cTn id="21"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050" y="612845"/>
            <a:ext cx="6819900" cy="4247317"/>
          </a:xfrm>
          <a:prstGeom prst="rect">
            <a:avLst/>
          </a:prstGeom>
        </p:spPr>
        <p:txBody>
          <a:bodyPr wrap="square">
            <a:spAutoFit/>
          </a:bodyPr>
          <a:lstStyle/>
          <a:p>
            <a:r>
              <a:rPr lang="ru-RU" u="sng" dirty="0">
                <a:solidFill>
                  <a:schemeClr val="accent6">
                    <a:lumMod val="50000"/>
                  </a:schemeClr>
                </a:solidFill>
                <a:latin typeface="Times New Roman" panose="02020603050405020304" pitchFamily="18" charset="0"/>
                <a:cs typeface="Times New Roman" panose="02020603050405020304" pitchFamily="18" charset="0"/>
              </a:rPr>
              <a:t>коричневый</a:t>
            </a:r>
            <a:r>
              <a:rPr lang="ru-RU" dirty="0">
                <a:solidFill>
                  <a:schemeClr val="accent6">
                    <a:lumMod val="50000"/>
                  </a:schemeClr>
                </a:solidFill>
                <a:latin typeface="Times New Roman" panose="02020603050405020304" pitchFamily="18" charset="0"/>
                <a:cs typeface="Times New Roman" panose="02020603050405020304" pitchFamily="18" charset="0"/>
              </a:rPr>
              <a:t> — выбирают те, кто твердо и уверенно стал на ноги. Люди, которые имеют слабость к нему, ценят традиции, семью. Предпочтение коричневого отражает, прежде всего, стремление к простым инстинктивным переживаниям, примитивным чувственным радостям.</a:t>
            </a:r>
          </a:p>
          <a:p>
            <a:endParaRPr lang="ru-RU" dirty="0">
              <a:solidFill>
                <a:srgbClr val="FFC000"/>
              </a:solidFill>
              <a:latin typeface="Times New Roman" panose="02020603050405020304" pitchFamily="18" charset="0"/>
              <a:cs typeface="Times New Roman" panose="02020603050405020304" pitchFamily="18" charset="0"/>
            </a:endParaRPr>
          </a:p>
          <a:p>
            <a:r>
              <a:rPr lang="ru-RU" u="sng" dirty="0">
                <a:solidFill>
                  <a:srgbClr val="FFC000"/>
                </a:solidFill>
                <a:latin typeface="Times New Roman" panose="02020603050405020304" pitchFamily="18" charset="0"/>
                <a:cs typeface="Times New Roman" panose="02020603050405020304" pitchFamily="18" charset="0"/>
              </a:rPr>
              <a:t>желтый</a:t>
            </a:r>
            <a:r>
              <a:rPr lang="ru-RU" dirty="0">
                <a:solidFill>
                  <a:srgbClr val="FFC000"/>
                </a:solidFill>
                <a:latin typeface="Times New Roman" panose="02020603050405020304" pitchFamily="18" charset="0"/>
                <a:cs typeface="Times New Roman" panose="02020603050405020304" pitchFamily="18" charset="0"/>
              </a:rPr>
              <a:t> — символизирует спокойствие, непринужденность в отношениях с людьми, интеллигентность. Когда он любим, это означает общительность, любопытство, смелость, легкую приспособляемость и получение удовольствия от возможности нравиться и привлекать к себе людей. Когда же он неприятен, то речь идет о человеке сосредоточенном, пессимистически настроенным, с которым трудно завязать знакомство. </a:t>
            </a:r>
            <a:endParaRPr lang="en-US" dirty="0">
              <a:solidFill>
                <a:srgbClr val="FFC000"/>
              </a:solidFill>
              <a:latin typeface="Times New Roman" panose="02020603050405020304" pitchFamily="18" charset="0"/>
              <a:cs typeface="Times New Roman" panose="02020603050405020304" pitchFamily="18" charset="0"/>
            </a:endParaRPr>
          </a:p>
          <a:p>
            <a:r>
              <a:rPr lang="ru-RU" dirty="0">
                <a:solidFill>
                  <a:srgbClr val="FFC000"/>
                </a:solidFill>
                <a:latin typeface="Times New Roman" panose="02020603050405020304" pitchFamily="18" charset="0"/>
                <a:cs typeface="Times New Roman" panose="02020603050405020304" pitchFamily="18" charset="0"/>
              </a:rPr>
              <a:t>Желтый цвет получается от смешивания зеленого и </a:t>
            </a:r>
            <a:endParaRPr lang="en-US" dirty="0">
              <a:solidFill>
                <a:srgbClr val="FFC000"/>
              </a:solidFill>
              <a:latin typeface="Times New Roman" panose="02020603050405020304" pitchFamily="18" charset="0"/>
              <a:cs typeface="Times New Roman" panose="02020603050405020304" pitchFamily="18" charset="0"/>
            </a:endParaRPr>
          </a:p>
          <a:p>
            <a:r>
              <a:rPr lang="ru-RU" dirty="0">
                <a:solidFill>
                  <a:srgbClr val="FFC000"/>
                </a:solidFill>
                <a:latin typeface="Times New Roman" panose="02020603050405020304" pitchFamily="18" charset="0"/>
                <a:cs typeface="Times New Roman" panose="02020603050405020304" pitchFamily="18" charset="0"/>
              </a:rPr>
              <a:t>красного и является цветом энергетизма.</a:t>
            </a:r>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989"/>
          <a:stretch/>
        </p:blipFill>
        <p:spPr bwMode="auto">
          <a:xfrm>
            <a:off x="6972300" y="228600"/>
            <a:ext cx="2047875" cy="2987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9892"/>
          <a:stretch/>
        </p:blipFill>
        <p:spPr bwMode="auto">
          <a:xfrm>
            <a:off x="6357937" y="3790950"/>
            <a:ext cx="2662238" cy="2952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394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1000"/>
                                        <p:tgtEl>
                                          <p:spTgt spid="4098"/>
                                        </p:tgtEl>
                                      </p:cBhvr>
                                    </p:animEffect>
                                    <p:anim calcmode="lin" valueType="num">
                                      <p:cBhvr>
                                        <p:cTn id="13" dur="1000" fill="hold"/>
                                        <p:tgtEl>
                                          <p:spTgt spid="4098"/>
                                        </p:tgtEl>
                                        <p:attrNameLst>
                                          <p:attrName>ppt_x</p:attrName>
                                        </p:attrNameLst>
                                      </p:cBhvr>
                                      <p:tavLst>
                                        <p:tav tm="0">
                                          <p:val>
                                            <p:strVal val="#ppt_x"/>
                                          </p:val>
                                        </p:tav>
                                        <p:tav tm="100000">
                                          <p:val>
                                            <p:strVal val="#ppt_x"/>
                                          </p:val>
                                        </p:tav>
                                      </p:tavLst>
                                    </p:anim>
                                    <p:anim calcmode="lin" valueType="num">
                                      <p:cBhvr>
                                        <p:cTn id="14"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099"/>
                                        </p:tgtEl>
                                        <p:attrNameLst>
                                          <p:attrName>style.visibility</p:attrName>
                                        </p:attrNameLst>
                                      </p:cBhvr>
                                      <p:to>
                                        <p:strVal val="visible"/>
                                      </p:to>
                                    </p:set>
                                    <p:animEffect transition="in" filter="fade">
                                      <p:cBhvr>
                                        <p:cTn id="19" dur="1000"/>
                                        <p:tgtEl>
                                          <p:spTgt spid="4099"/>
                                        </p:tgtEl>
                                      </p:cBhvr>
                                    </p:animEffect>
                                    <p:anim calcmode="lin" valueType="num">
                                      <p:cBhvr>
                                        <p:cTn id="20" dur="1000" fill="hold"/>
                                        <p:tgtEl>
                                          <p:spTgt spid="4099"/>
                                        </p:tgtEl>
                                        <p:attrNameLst>
                                          <p:attrName>ppt_x</p:attrName>
                                        </p:attrNameLst>
                                      </p:cBhvr>
                                      <p:tavLst>
                                        <p:tav tm="0">
                                          <p:val>
                                            <p:strVal val="#ppt_x"/>
                                          </p:val>
                                        </p:tav>
                                        <p:tav tm="100000">
                                          <p:val>
                                            <p:strVal val="#ppt_x"/>
                                          </p:val>
                                        </p:tav>
                                      </p:tavLst>
                                    </p:anim>
                                    <p:anim calcmode="lin" valueType="num">
                                      <p:cBhvr>
                                        <p:cTn id="21"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850" y="-218152"/>
            <a:ext cx="6886575" cy="5909310"/>
          </a:xfrm>
          <a:prstGeom prst="rect">
            <a:avLst/>
          </a:prstGeom>
        </p:spPr>
        <p:txBody>
          <a:bodyPr wrap="square">
            <a:spAutoFit/>
          </a:bodyPr>
          <a:lstStyle/>
          <a:p>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a:p>
            <a:r>
              <a:rPr lang="ru-RU" u="sng" dirty="0">
                <a:solidFill>
                  <a:schemeClr val="accent4">
                    <a:lumMod val="50000"/>
                  </a:schemeClr>
                </a:solidFill>
                <a:latin typeface="Times New Roman" panose="02020603050405020304" pitchFamily="18" charset="0"/>
                <a:cs typeface="Times New Roman" panose="02020603050405020304" pitchFamily="18" charset="0"/>
              </a:rPr>
              <a:t>Синий</a:t>
            </a:r>
            <a:r>
              <a:rPr lang="ru-RU" dirty="0">
                <a:solidFill>
                  <a:schemeClr val="accent4">
                    <a:lumMod val="50000"/>
                  </a:schemeClr>
                </a:solidFill>
                <a:latin typeface="Times New Roman" panose="02020603050405020304" pitchFamily="18" charset="0"/>
                <a:cs typeface="Times New Roman" panose="02020603050405020304" pitchFamily="18" charset="0"/>
              </a:rPr>
              <a:t> — цвет неба, покоя, расслабления. Если он нравится, то это говорит о скромности ; такому человеку часто нужно отдыхать, он быстро устает, ему крайне важно чувство уверенности, благожелательность окружающих. В неприятии этого цвета раскрывается человек, который хочет произвести впечатление, что может все на свете.</a:t>
            </a:r>
          </a:p>
          <a:p>
            <a:endParaRPr lang="ru-RU" dirty="0">
              <a:latin typeface="Times New Roman" panose="02020603050405020304" pitchFamily="18" charset="0"/>
              <a:cs typeface="Times New Roman" panose="02020603050405020304" pitchFamily="18" charset="0"/>
            </a:endParaRPr>
          </a:p>
          <a:p>
            <a:r>
              <a:rPr lang="ru-RU" u="sng" dirty="0">
                <a:solidFill>
                  <a:srgbClr val="00B050"/>
                </a:solidFill>
                <a:latin typeface="Times New Roman" panose="02020603050405020304" pitchFamily="18" charset="0"/>
                <a:cs typeface="Times New Roman" panose="02020603050405020304" pitchFamily="18" charset="0"/>
              </a:rPr>
              <a:t>Зеленый </a:t>
            </a:r>
            <a:r>
              <a:rPr lang="ru-RU" dirty="0">
                <a:solidFill>
                  <a:srgbClr val="00B050"/>
                </a:solidFill>
                <a:latin typeface="Times New Roman" panose="02020603050405020304" pitchFamily="18" charset="0"/>
                <a:cs typeface="Times New Roman" panose="02020603050405020304" pitchFamily="18" charset="0"/>
              </a:rPr>
              <a:t>— цвет природы, естества, самой жизни, весны. Тот, кто его предпочитает, боится чужого влияния, ищет способ самоутверждения, так как для него это жизненно важно. Тот, кто его не любит, страшится житейских проблем, превратностей судьбы, вообще, всех трудностей. Зеленый цвет содержит в себе скрытую потенциальную энергию, отражает степень волевого напряжения, поэтому люди, предпочитающие зеленый цвет, стремятся к самоуверенности и уверенности вообще.</a:t>
            </a:r>
          </a:p>
          <a:p>
            <a:endParaRPr lang="ru-RU" u="sng" dirty="0">
              <a:solidFill>
                <a:srgbClr val="FFC000"/>
              </a:solidFill>
              <a:latin typeface="Times New Roman" panose="02020603050405020304" pitchFamily="18" charset="0"/>
              <a:cs typeface="Times New Roman" panose="02020603050405020304" pitchFamily="18" charset="0"/>
            </a:endParaRPr>
          </a:p>
          <a:p>
            <a:r>
              <a:rPr lang="ru-RU" u="sng" dirty="0">
                <a:solidFill>
                  <a:srgbClr val="FFC000"/>
                </a:solidFill>
                <a:latin typeface="Times New Roman" panose="02020603050405020304" pitchFamily="18" charset="0"/>
                <a:cs typeface="Times New Roman" panose="02020603050405020304" pitchFamily="18" charset="0"/>
              </a:rPr>
              <a:t>Оранжевый</a:t>
            </a:r>
            <a:r>
              <a:rPr lang="ru-RU" dirty="0">
                <a:solidFill>
                  <a:srgbClr val="FFC000"/>
                </a:solidFill>
                <a:latin typeface="Times New Roman" panose="02020603050405020304" pitchFamily="18" charset="0"/>
                <a:cs typeface="Times New Roman" panose="02020603050405020304" pitchFamily="18" charset="0"/>
              </a:rPr>
              <a:t> — любимый цвет людей, обладающих интуицией,</a:t>
            </a:r>
            <a:endParaRPr lang="en-US" dirty="0">
              <a:solidFill>
                <a:srgbClr val="FFC000"/>
              </a:solidFill>
              <a:latin typeface="Times New Roman" panose="02020603050405020304" pitchFamily="18" charset="0"/>
              <a:cs typeface="Times New Roman" panose="02020603050405020304" pitchFamily="18" charset="0"/>
            </a:endParaRPr>
          </a:p>
          <a:p>
            <a:r>
              <a:rPr lang="ru-RU" dirty="0">
                <a:solidFill>
                  <a:srgbClr val="FFC000"/>
                </a:solidFill>
                <a:latin typeface="Times New Roman" panose="02020603050405020304" pitchFamily="18" charset="0"/>
                <a:cs typeface="Times New Roman" panose="02020603050405020304" pitchFamily="18" charset="0"/>
              </a:rPr>
              <a:t> и страстных мечтателей. В геральдике этот цвет означает также лицемерие и притворство.</a:t>
            </a: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793" t="8765" r="10287"/>
          <a:stretch/>
        </p:blipFill>
        <p:spPr bwMode="auto">
          <a:xfrm>
            <a:off x="7358856" y="-326920"/>
            <a:ext cx="1766158" cy="2765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5846" t="3580" r="29385"/>
          <a:stretch/>
        </p:blipFill>
        <p:spPr bwMode="auto">
          <a:xfrm>
            <a:off x="7361237" y="1432754"/>
            <a:ext cx="1866901" cy="3448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5400" r="20000"/>
          <a:stretch/>
        </p:blipFill>
        <p:spPr bwMode="auto">
          <a:xfrm>
            <a:off x="7018337" y="3609516"/>
            <a:ext cx="1466850" cy="3248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304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1000"/>
                                        <p:tgtEl>
                                          <p:spTgt spid="5122"/>
                                        </p:tgtEl>
                                      </p:cBhvr>
                                    </p:animEffect>
                                    <p:anim calcmode="lin" valueType="num">
                                      <p:cBhvr>
                                        <p:cTn id="13" dur="1000" fill="hold"/>
                                        <p:tgtEl>
                                          <p:spTgt spid="5122"/>
                                        </p:tgtEl>
                                        <p:attrNameLst>
                                          <p:attrName>ppt_x</p:attrName>
                                        </p:attrNameLst>
                                      </p:cBhvr>
                                      <p:tavLst>
                                        <p:tav tm="0">
                                          <p:val>
                                            <p:strVal val="#ppt_x"/>
                                          </p:val>
                                        </p:tav>
                                        <p:tav tm="100000">
                                          <p:val>
                                            <p:strVal val="#ppt_x"/>
                                          </p:val>
                                        </p:tav>
                                      </p:tavLst>
                                    </p:anim>
                                    <p:anim calcmode="lin" valueType="num">
                                      <p:cBhvr>
                                        <p:cTn id="14"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123"/>
                                        </p:tgtEl>
                                        <p:attrNameLst>
                                          <p:attrName>style.visibility</p:attrName>
                                        </p:attrNameLst>
                                      </p:cBhvr>
                                      <p:to>
                                        <p:strVal val="visible"/>
                                      </p:to>
                                    </p:set>
                                    <p:animEffect transition="in" filter="fade">
                                      <p:cBhvr>
                                        <p:cTn id="19" dur="1000"/>
                                        <p:tgtEl>
                                          <p:spTgt spid="5123"/>
                                        </p:tgtEl>
                                      </p:cBhvr>
                                    </p:animEffect>
                                    <p:anim calcmode="lin" valueType="num">
                                      <p:cBhvr>
                                        <p:cTn id="20" dur="1000" fill="hold"/>
                                        <p:tgtEl>
                                          <p:spTgt spid="5123"/>
                                        </p:tgtEl>
                                        <p:attrNameLst>
                                          <p:attrName>ppt_x</p:attrName>
                                        </p:attrNameLst>
                                      </p:cBhvr>
                                      <p:tavLst>
                                        <p:tav tm="0">
                                          <p:val>
                                            <p:strVal val="#ppt_x"/>
                                          </p:val>
                                        </p:tav>
                                        <p:tav tm="100000">
                                          <p:val>
                                            <p:strVal val="#ppt_x"/>
                                          </p:val>
                                        </p:tav>
                                      </p:tavLst>
                                    </p:anim>
                                    <p:anim calcmode="lin" valueType="num">
                                      <p:cBhvr>
                                        <p:cTn id="21"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124"/>
                                        </p:tgtEl>
                                        <p:attrNameLst>
                                          <p:attrName>style.visibility</p:attrName>
                                        </p:attrNameLst>
                                      </p:cBhvr>
                                      <p:to>
                                        <p:strVal val="visible"/>
                                      </p:to>
                                    </p:set>
                                    <p:animEffect transition="in" filter="fade">
                                      <p:cBhvr>
                                        <p:cTn id="26" dur="1000"/>
                                        <p:tgtEl>
                                          <p:spTgt spid="5124"/>
                                        </p:tgtEl>
                                      </p:cBhvr>
                                    </p:animEffect>
                                    <p:anim calcmode="lin" valueType="num">
                                      <p:cBhvr>
                                        <p:cTn id="27" dur="1000" fill="hold"/>
                                        <p:tgtEl>
                                          <p:spTgt spid="5124"/>
                                        </p:tgtEl>
                                        <p:attrNameLst>
                                          <p:attrName>ppt_x</p:attrName>
                                        </p:attrNameLst>
                                      </p:cBhvr>
                                      <p:tavLst>
                                        <p:tav tm="0">
                                          <p:val>
                                            <p:strVal val="#ppt_x"/>
                                          </p:val>
                                        </p:tav>
                                        <p:tav tm="100000">
                                          <p:val>
                                            <p:strVal val="#ppt_x"/>
                                          </p:val>
                                        </p:tav>
                                      </p:tavLst>
                                    </p:anim>
                                    <p:anim calcmode="lin" valueType="num">
                                      <p:cBhvr>
                                        <p:cTn id="28"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0525" y="1410891"/>
            <a:ext cx="6838950" cy="4031873"/>
          </a:xfrm>
          <a:prstGeom prst="rect">
            <a:avLst/>
          </a:prstGeom>
        </p:spPr>
        <p:txBody>
          <a:bodyPr wrap="square">
            <a:spAutoFit/>
          </a:bodyPr>
          <a:lstStyle/>
          <a:p>
            <a:r>
              <a:rPr lang="ru-RU" sz="2000" u="sng" dirty="0">
                <a:solidFill>
                  <a:schemeClr val="accent1">
                    <a:lumMod val="60000"/>
                    <a:lumOff val="40000"/>
                  </a:schemeClr>
                </a:solidFill>
                <a:latin typeface="Times New Roman" panose="02020603050405020304" pitchFamily="18" charset="0"/>
                <a:cs typeface="Times New Roman" panose="02020603050405020304" pitchFamily="18" charset="0"/>
              </a:rPr>
              <a:t>Розовый</a:t>
            </a:r>
            <a:r>
              <a:rPr lang="ru-RU" sz="2000" dirty="0">
                <a:solidFill>
                  <a:schemeClr val="accent1">
                    <a:lumMod val="60000"/>
                    <a:lumOff val="40000"/>
                  </a:schemeClr>
                </a:solidFill>
                <a:latin typeface="Times New Roman" panose="02020603050405020304" pitchFamily="18" charset="0"/>
                <a:cs typeface="Times New Roman" panose="02020603050405020304" pitchFamily="18" charset="0"/>
              </a:rPr>
              <a:t> — это цвет жизни, всего живого. Он говорит о необходимости любить и быть добрее. Те, кому он нравится, </a:t>
            </a:r>
            <a:endParaRPr lang="en-US" sz="2000" dirty="0">
              <a:solidFill>
                <a:schemeClr val="accent1">
                  <a:lumMod val="60000"/>
                  <a:lumOff val="40000"/>
                </a:schemeClr>
              </a:solidFill>
              <a:latin typeface="Times New Roman" panose="02020603050405020304" pitchFamily="18" charset="0"/>
              <a:cs typeface="Times New Roman" panose="02020603050405020304" pitchFamily="18" charset="0"/>
            </a:endParaRPr>
          </a:p>
          <a:p>
            <a:r>
              <a:rPr lang="ru-RU" sz="2000" dirty="0">
                <a:solidFill>
                  <a:schemeClr val="accent1">
                    <a:lumMod val="60000"/>
                    <a:lumOff val="40000"/>
                  </a:schemeClr>
                </a:solidFill>
                <a:latin typeface="Times New Roman" panose="02020603050405020304" pitchFamily="18" charset="0"/>
                <a:cs typeface="Times New Roman" panose="02020603050405020304" pitchFamily="18" charset="0"/>
              </a:rPr>
              <a:t>могут разволноваться по самому незначительному поводу. </a:t>
            </a:r>
            <a:endParaRPr lang="en-US" sz="2000" dirty="0">
              <a:solidFill>
                <a:schemeClr val="accent1">
                  <a:lumMod val="60000"/>
                  <a:lumOff val="40000"/>
                </a:schemeClr>
              </a:solidFill>
              <a:latin typeface="Times New Roman" panose="02020603050405020304" pitchFamily="18" charset="0"/>
              <a:cs typeface="Times New Roman" panose="02020603050405020304" pitchFamily="18" charset="0"/>
            </a:endParaRPr>
          </a:p>
          <a:p>
            <a:r>
              <a:rPr lang="ru-RU" sz="2000" dirty="0">
                <a:solidFill>
                  <a:schemeClr val="accent1">
                    <a:lumMod val="60000"/>
                    <a:lumOff val="40000"/>
                  </a:schemeClr>
                </a:solidFill>
                <a:latin typeface="Times New Roman" panose="02020603050405020304" pitchFamily="18" charset="0"/>
                <a:cs typeface="Times New Roman" panose="02020603050405020304" pitchFamily="18" charset="0"/>
              </a:rPr>
              <a:t>У людей же излишне прагматичных этот цвет вызывает раздражение.</a:t>
            </a:r>
          </a:p>
          <a:p>
            <a:endParaRPr lang="ru-RU" dirty="0">
              <a:solidFill>
                <a:schemeClr val="accent1">
                  <a:lumMod val="60000"/>
                  <a:lumOff val="40000"/>
                </a:schemeClr>
              </a:solidFill>
              <a:latin typeface="Times New Roman" panose="02020603050405020304" pitchFamily="18" charset="0"/>
              <a:cs typeface="Times New Roman" panose="02020603050405020304" pitchFamily="18" charset="0"/>
            </a:endParaRPr>
          </a:p>
          <a:p>
            <a:endParaRPr lang="ru-RU" u="sng" dirty="0">
              <a:solidFill>
                <a:schemeClr val="accent5">
                  <a:lumMod val="75000"/>
                </a:schemeClr>
              </a:solidFill>
              <a:latin typeface="Times New Roman" panose="02020603050405020304" pitchFamily="18" charset="0"/>
              <a:cs typeface="Times New Roman" panose="02020603050405020304" pitchFamily="18" charset="0"/>
            </a:endParaRPr>
          </a:p>
          <a:p>
            <a:r>
              <a:rPr lang="ru-RU" sz="2000" u="sng" dirty="0">
                <a:solidFill>
                  <a:schemeClr val="accent5">
                    <a:lumMod val="75000"/>
                  </a:schemeClr>
                </a:solidFill>
                <a:latin typeface="Times New Roman" panose="02020603050405020304" pitchFamily="18" charset="0"/>
                <a:cs typeface="Times New Roman" panose="02020603050405020304" pitchFamily="18" charset="0"/>
              </a:rPr>
              <a:t>Фиолетовый цвет</a:t>
            </a:r>
            <a:r>
              <a:rPr lang="ru-RU" sz="2000" dirty="0">
                <a:solidFill>
                  <a:schemeClr val="accent5">
                    <a:lumMod val="75000"/>
                  </a:schemeClr>
                </a:solidFill>
                <a:latin typeface="Times New Roman" panose="02020603050405020304" pitchFamily="18" charset="0"/>
                <a:cs typeface="Times New Roman" panose="02020603050405020304" pitchFamily="18" charset="0"/>
              </a:rPr>
              <a:t> символизирует присущую человеку инфантильность и внушаемость, потребность в </a:t>
            </a:r>
          </a:p>
          <a:p>
            <a:r>
              <a:rPr lang="ru-RU" sz="2000" dirty="0">
                <a:solidFill>
                  <a:schemeClr val="accent5">
                    <a:lumMod val="75000"/>
                  </a:schemeClr>
                </a:solidFill>
                <a:latin typeface="Times New Roman" panose="02020603050405020304" pitchFamily="18" charset="0"/>
                <a:cs typeface="Times New Roman" panose="02020603050405020304" pitchFamily="18" charset="0"/>
              </a:rPr>
              <a:t>поддержке, опоре. В этом смысле выбор или</a:t>
            </a:r>
          </a:p>
          <a:p>
            <a:r>
              <a:rPr lang="ru-RU" sz="2000" dirty="0">
                <a:solidFill>
                  <a:schemeClr val="accent5">
                    <a:lumMod val="75000"/>
                  </a:schemeClr>
                </a:solidFill>
                <a:latin typeface="Times New Roman" panose="02020603050405020304" pitchFamily="18" charset="0"/>
                <a:cs typeface="Times New Roman" panose="02020603050405020304" pitchFamily="18" charset="0"/>
              </a:rPr>
              <a:t>отрицание фиолетового цвета выступает</a:t>
            </a:r>
          </a:p>
          <a:p>
            <a:r>
              <a:rPr lang="ru-RU" sz="2000" dirty="0">
                <a:solidFill>
                  <a:schemeClr val="accent5">
                    <a:lumMod val="75000"/>
                  </a:schemeClr>
                </a:solidFill>
                <a:latin typeface="Times New Roman" panose="02020603050405020304" pitchFamily="18" charset="0"/>
                <a:cs typeface="Times New Roman" panose="02020603050405020304" pitchFamily="18" charset="0"/>
              </a:rPr>
              <a:t>своеобразным индикатором психической и половой зрелости</a:t>
            </a:r>
            <a:r>
              <a:rPr lang="en-US" sz="2000" dirty="0">
                <a:solidFill>
                  <a:schemeClr val="accent5">
                    <a:lumMod val="75000"/>
                  </a:schemeClr>
                </a:solidFill>
                <a:latin typeface="Times New Roman" panose="02020603050405020304" pitchFamily="18" charset="0"/>
                <a:cs typeface="Times New Roman" panose="02020603050405020304" pitchFamily="18" charset="0"/>
              </a:rPr>
              <a:t>.</a:t>
            </a:r>
            <a:endParaRPr lang="ru-RU" sz="20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9078" y="357187"/>
            <a:ext cx="2279967" cy="3419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18875" t="4470" r="8774" b="2648"/>
          <a:stretch/>
        </p:blipFill>
        <p:spPr bwMode="auto">
          <a:xfrm>
            <a:off x="6277843" y="3777138"/>
            <a:ext cx="2522381" cy="3238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304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1000"/>
                                        <p:tgtEl>
                                          <p:spTgt spid="1027"/>
                                        </p:tgtEl>
                                      </p:cBhvr>
                                    </p:animEffect>
                                    <p:anim calcmode="lin" valueType="num">
                                      <p:cBhvr>
                                        <p:cTn id="13" dur="1000" fill="hold"/>
                                        <p:tgtEl>
                                          <p:spTgt spid="1027"/>
                                        </p:tgtEl>
                                        <p:attrNameLst>
                                          <p:attrName>ppt_x</p:attrName>
                                        </p:attrNameLst>
                                      </p:cBhvr>
                                      <p:tavLst>
                                        <p:tav tm="0">
                                          <p:val>
                                            <p:strVal val="#ppt_x"/>
                                          </p:val>
                                        </p:tav>
                                        <p:tav tm="100000">
                                          <p:val>
                                            <p:strVal val="#ppt_x"/>
                                          </p:val>
                                        </p:tav>
                                      </p:tavLst>
                                    </p:anim>
                                    <p:anim calcmode="lin" valueType="num">
                                      <p:cBhvr>
                                        <p:cTn id="14"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fade">
                                      <p:cBhvr>
                                        <p:cTn id="19" dur="1000"/>
                                        <p:tgtEl>
                                          <p:spTgt spid="1028"/>
                                        </p:tgtEl>
                                      </p:cBhvr>
                                    </p:animEffect>
                                    <p:anim calcmode="lin" valueType="num">
                                      <p:cBhvr>
                                        <p:cTn id="20" dur="1000" fill="hold"/>
                                        <p:tgtEl>
                                          <p:spTgt spid="1028"/>
                                        </p:tgtEl>
                                        <p:attrNameLst>
                                          <p:attrName>ppt_x</p:attrName>
                                        </p:attrNameLst>
                                      </p:cBhvr>
                                      <p:tavLst>
                                        <p:tav tm="0">
                                          <p:val>
                                            <p:strVal val="#ppt_x"/>
                                          </p:val>
                                        </p:tav>
                                        <p:tav tm="100000">
                                          <p:val>
                                            <p:strVal val="#ppt_x"/>
                                          </p:val>
                                        </p:tav>
                                      </p:tavLst>
                                    </p:anim>
                                    <p:anim calcmode="lin" valueType="num">
                                      <p:cBhvr>
                                        <p:cTn id="21"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7175" y="-187374"/>
            <a:ext cx="6600825" cy="6086794"/>
          </a:xfrm>
          <a:prstGeom prst="rect">
            <a:avLst/>
          </a:prstGeom>
        </p:spPr>
        <p:txBody>
          <a:bodyPr wrap="square">
            <a:spAutoFit/>
          </a:bodyPr>
          <a:lstStyle/>
          <a:p>
            <a:pPr>
              <a:lnSpc>
                <a:spcPct val="115000"/>
              </a:lnSpc>
              <a:spcAft>
                <a:spcPts val="1000"/>
              </a:spcAft>
            </a:pPr>
            <a:endParaRPr lang="ru-RU" dirty="0">
              <a:solidFill>
                <a:srgbClr val="000000"/>
              </a:solidFill>
              <a:latin typeface="Times New Roman"/>
              <a:ea typeface="Times New Roman"/>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Каждый возрастной уровень имеет предпочтение определённого цвета.</a:t>
            </a:r>
            <a:endParaRPr lang="ru-RU" sz="1400" dirty="0">
              <a:ea typeface="Calibri"/>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Чтобы доказать или опровергнуть данную гипотезу - было проведено анкетирование среди 5-7 классов и учителей нашей школы.</a:t>
            </a:r>
            <a:endParaRPr lang="ru-RU" sz="1400" dirty="0">
              <a:ea typeface="Calibri"/>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Вопрос: какой цвет вам нравится?</a:t>
            </a:r>
            <a:endParaRPr lang="ru-RU" sz="1400" dirty="0">
              <a:ea typeface="Calibri"/>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Учащиеся 5-7 классов (опрошено </a:t>
            </a:r>
            <a:r>
              <a:rPr lang="en-US" dirty="0">
                <a:solidFill>
                  <a:srgbClr val="000000"/>
                </a:solidFill>
                <a:latin typeface="Times New Roman"/>
                <a:ea typeface="Times New Roman"/>
                <a:cs typeface="Times New Roman"/>
              </a:rPr>
              <a:t>18</a:t>
            </a:r>
            <a:r>
              <a:rPr lang="ru-RU" dirty="0">
                <a:solidFill>
                  <a:srgbClr val="000000"/>
                </a:solidFill>
                <a:latin typeface="Times New Roman"/>
                <a:ea typeface="Times New Roman"/>
                <a:cs typeface="Times New Roman"/>
              </a:rPr>
              <a:t> чел.) предпочитают красные, розовые и сине - голубые цвета.</a:t>
            </a:r>
            <a:endParaRPr lang="ru-RU" sz="1400" dirty="0">
              <a:ea typeface="Calibri"/>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Красный, синий цвета говорят об активности этого возраста и желании добиться успеха в чем-либо.</a:t>
            </a:r>
            <a:endParaRPr lang="ru-RU" sz="1400" dirty="0">
              <a:ea typeface="Calibri"/>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Педагоги нашей школы (опрошено 15 чел.) предпочитают белый, сине- голубые, фиолетовые цвета.</a:t>
            </a:r>
            <a:endParaRPr lang="ru-RU" sz="1400" dirty="0">
              <a:ea typeface="Calibri"/>
              <a:cs typeface="Times New Roman"/>
            </a:endParaRPr>
          </a:p>
          <a:p>
            <a:pPr>
              <a:lnSpc>
                <a:spcPct val="115000"/>
              </a:lnSpc>
              <a:spcAft>
                <a:spcPts val="1000"/>
              </a:spcAft>
            </a:pPr>
            <a:r>
              <a:rPr lang="ru-RU" dirty="0">
                <a:solidFill>
                  <a:srgbClr val="000000"/>
                </a:solidFill>
                <a:latin typeface="Times New Roman"/>
                <a:ea typeface="Times New Roman"/>
                <a:cs typeface="Times New Roman"/>
              </a:rPr>
              <a:t>Люди, предпочитающие эти цвета, стараются все привести в порядок, систематизировать. Они всегда имеют собственную точку зрения, преданы тому, что делают.</a:t>
            </a:r>
            <a:endParaRPr lang="ru-RU" sz="1400" dirty="0">
              <a:ea typeface="Calibri"/>
              <a:cs typeface="Times New Roman"/>
            </a:endParaRPr>
          </a:p>
        </p:txBody>
      </p:sp>
    </p:spTree>
    <p:extLst>
      <p:ext uri="{BB962C8B-B14F-4D97-AF65-F5344CB8AC3E}">
        <p14:creationId xmlns:p14="http://schemas.microsoft.com/office/powerpoint/2010/main" val="247304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8125" y="752475"/>
            <a:ext cx="7105650" cy="4795159"/>
          </a:xfrm>
          <a:prstGeom prst="rect">
            <a:avLst/>
          </a:prstGeom>
        </p:spPr>
        <p:txBody>
          <a:bodyPr wrap="square">
            <a:spAutoFit/>
          </a:bodyPr>
          <a:lstStyle/>
          <a:p>
            <a:pPr>
              <a:lnSpc>
                <a:spcPct val="115000"/>
              </a:lnSpc>
              <a:spcAft>
                <a:spcPts val="1000"/>
              </a:spcAft>
            </a:pPr>
            <a:r>
              <a:rPr lang="ru-RU" sz="2800" b="1" dirty="0">
                <a:solidFill>
                  <a:srgbClr val="000000"/>
                </a:solidFill>
                <a:latin typeface="Times New Roman"/>
                <a:ea typeface="Times New Roman"/>
                <a:cs typeface="Times New Roman"/>
              </a:rPr>
              <a:t>Выводы</a:t>
            </a:r>
            <a:endParaRPr lang="ru-RU" sz="2800" b="1" dirty="0">
              <a:ea typeface="Calibri"/>
              <a:cs typeface="Times New Roman"/>
            </a:endParaRPr>
          </a:p>
          <a:p>
            <a:pPr marL="342900" lvl="0" indent="-342900">
              <a:lnSpc>
                <a:spcPct val="115000"/>
              </a:lnSpc>
              <a:spcAft>
                <a:spcPts val="1000"/>
              </a:spcAft>
              <a:buSzPts val="1000"/>
              <a:buFont typeface="Symbol"/>
              <a:buChar char=""/>
              <a:tabLst>
                <a:tab pos="457200" algn="l"/>
              </a:tabLst>
            </a:pPr>
            <a:r>
              <a:rPr lang="ru-RU" sz="2400" dirty="0">
                <a:solidFill>
                  <a:srgbClr val="000000"/>
                </a:solidFill>
                <a:latin typeface="Times New Roman"/>
                <a:ea typeface="Times New Roman"/>
                <a:cs typeface="Times New Roman"/>
              </a:rPr>
              <a:t>Каждый цвет имеет свою символику и свои психологические особенности.</a:t>
            </a:r>
            <a:endParaRPr lang="ru-RU" sz="2400" dirty="0">
              <a:solidFill>
                <a:srgbClr val="000000"/>
              </a:solidFill>
              <a:ea typeface="Calibri"/>
              <a:cs typeface="Times New Roman"/>
            </a:endParaRPr>
          </a:p>
          <a:p>
            <a:pPr marL="342900" lvl="0" indent="-342900">
              <a:lnSpc>
                <a:spcPct val="115000"/>
              </a:lnSpc>
              <a:spcAft>
                <a:spcPts val="1000"/>
              </a:spcAft>
              <a:buSzPts val="1000"/>
              <a:buFont typeface="Symbol"/>
              <a:buChar char=""/>
              <a:tabLst>
                <a:tab pos="457200" algn="l"/>
              </a:tabLst>
            </a:pPr>
            <a:r>
              <a:rPr lang="ru-RU" sz="2400" dirty="0">
                <a:solidFill>
                  <a:srgbClr val="000000"/>
                </a:solidFill>
                <a:latin typeface="Times New Roman"/>
                <a:ea typeface="Times New Roman"/>
                <a:cs typeface="Times New Roman"/>
              </a:rPr>
              <a:t>Цвет действительно влияет на поведение, самочувствие и работоспособность человека.</a:t>
            </a:r>
            <a:endParaRPr lang="en-US" sz="2400" dirty="0">
              <a:solidFill>
                <a:srgbClr val="000000"/>
              </a:solidFill>
              <a:latin typeface="Times New Roman"/>
              <a:ea typeface="Times New Roman"/>
              <a:cs typeface="Times New Roman"/>
            </a:endParaRPr>
          </a:p>
          <a:p>
            <a:pPr marL="342900" lvl="0" indent="-342900">
              <a:lnSpc>
                <a:spcPct val="115000"/>
              </a:lnSpc>
              <a:spcAft>
                <a:spcPts val="1000"/>
              </a:spcAft>
              <a:buSzPts val="1000"/>
              <a:buFont typeface="Symbol"/>
              <a:buChar char=""/>
              <a:tabLst>
                <a:tab pos="457200" algn="l"/>
              </a:tabLst>
            </a:pPr>
            <a:r>
              <a:rPr lang="ru-RU" sz="2400" dirty="0">
                <a:latin typeface="Times New Roman" panose="02020603050405020304" pitchFamily="18" charset="0"/>
                <a:cs typeface="Times New Roman" panose="02020603050405020304" pitchFamily="18" charset="0"/>
              </a:rPr>
              <a:t>Большинство цветов ассоциируются у нас больше с позитивными, нежели с негативными фактами. И даже если цвет соответствует чему-то плохому, то обычно он используется только в определенных случаях.</a:t>
            </a:r>
            <a:endParaRPr lang="ru-RU" sz="2400" dirty="0">
              <a:solidFill>
                <a:srgbClr val="000000"/>
              </a:solidFill>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p14="http://schemas.microsoft.com/office/powerpoint/2010/main" val="247304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742950"/>
            <a:ext cx="7724775" cy="4621393"/>
          </a:xfrm>
          <a:prstGeom prst="rect">
            <a:avLst/>
          </a:prstGeom>
        </p:spPr>
        <p:txBody>
          <a:bodyPr wrap="square">
            <a:spAutoFit/>
          </a:bodyPr>
          <a:lstStyle/>
          <a:p>
            <a:r>
              <a:rPr lang="ru-RU" sz="2400" b="1" dirty="0">
                <a:latin typeface="Times New Roman" panose="02020603050405020304" pitchFamily="18" charset="0"/>
                <a:cs typeface="Times New Roman" panose="02020603050405020304" pitchFamily="18" charset="0"/>
              </a:rPr>
              <a:t>СПИСОК ИСПОЛЬЗУЕМЫХ ИСТОЧНИКОВ</a:t>
            </a:r>
          </a:p>
          <a:p>
            <a:pPr lvl="0"/>
            <a:endParaRPr lang="ru-RU" sz="2400" dirty="0">
              <a:latin typeface="Times New Roman" panose="02020603050405020304" pitchFamily="18" charset="0"/>
              <a:cs typeface="Times New Roman" panose="02020603050405020304" pitchFamily="18" charset="0"/>
            </a:endParaRPr>
          </a:p>
          <a:p>
            <a:pPr lvl="0"/>
            <a:r>
              <a:rPr lang="ru-RU" sz="2400" dirty="0">
                <a:latin typeface="Times New Roman" panose="02020603050405020304" pitchFamily="18" charset="0"/>
                <a:cs typeface="Times New Roman" panose="02020603050405020304" pitchFamily="18" charset="0"/>
              </a:rPr>
              <a:t>1.Сборник: «Энциклопедия чародейства.» Красноярск, изд-во 1992г.;</a:t>
            </a:r>
          </a:p>
          <a:p>
            <a:pPr lvl="0"/>
            <a:r>
              <a:rPr lang="ru-RU" sz="2400" dirty="0">
                <a:latin typeface="Times New Roman" panose="02020603050405020304" pitchFamily="18" charset="0"/>
                <a:cs typeface="Times New Roman" panose="02020603050405020304" pitchFamily="18" charset="0"/>
              </a:rPr>
              <a:t>2.Сурина М. О. «Цвет и символ в искусстве, дизайне и архитектуре. Ростов на Дону, </a:t>
            </a:r>
            <a:r>
              <a:rPr lang="ru-RU" sz="2400" dirty="0" err="1">
                <a:latin typeface="Times New Roman" panose="02020603050405020304" pitchFamily="18" charset="0"/>
                <a:cs typeface="Times New Roman" panose="02020603050405020304" pitchFamily="18" charset="0"/>
              </a:rPr>
              <a:t>изд</a:t>
            </a:r>
            <a:r>
              <a:rPr lang="ru-RU" sz="2400" dirty="0">
                <a:latin typeface="Times New Roman" panose="02020603050405020304" pitchFamily="18" charset="0"/>
                <a:cs typeface="Times New Roman" panose="02020603050405020304" pitchFamily="18" charset="0"/>
              </a:rPr>
              <a:t> – во «Феникс», 2005г.;</a:t>
            </a:r>
          </a:p>
          <a:p>
            <a:pPr lvl="0"/>
            <a:r>
              <a:rPr lang="ru-RU" sz="2400" dirty="0">
                <a:latin typeface="Times New Roman" panose="02020603050405020304" pitchFamily="18" charset="0"/>
                <a:cs typeface="Times New Roman" panose="02020603050405020304" pitchFamily="18" charset="0"/>
              </a:rPr>
              <a:t>3. Б. А. </a:t>
            </a:r>
            <a:r>
              <a:rPr lang="ru-RU" sz="2400" dirty="0" err="1">
                <a:latin typeface="Times New Roman" panose="02020603050405020304" pitchFamily="18" charset="0"/>
                <a:cs typeface="Times New Roman" panose="02020603050405020304" pitchFamily="18" charset="0"/>
              </a:rPr>
              <a:t>Базыма</a:t>
            </a:r>
            <a:r>
              <a:rPr lang="ru-RU" sz="2400" dirty="0">
                <a:latin typeface="Times New Roman" panose="02020603050405020304" pitchFamily="18" charset="0"/>
                <a:cs typeface="Times New Roman" panose="02020603050405020304" pitchFamily="18" charset="0"/>
              </a:rPr>
              <a:t> Цвет и психика, 2001.</a:t>
            </a:r>
          </a:p>
          <a:p>
            <a:pPr lvl="0"/>
            <a:r>
              <a:rPr lang="ru-RU" sz="2400" dirty="0">
                <a:latin typeface="Times New Roman" panose="02020603050405020304" pitchFamily="18" charset="0"/>
                <a:cs typeface="Times New Roman" panose="02020603050405020304" pitchFamily="18" charset="0"/>
              </a:rPr>
              <a:t>4. http://mirrosta.ru/psichologiya-obscheniya/tsvet-odezhdi-vliyaet-na-vospriyatiya-vas-drugimiliudmi.html</a:t>
            </a:r>
          </a:p>
          <a:p>
            <a:pPr lvl="0"/>
            <a:r>
              <a:rPr lang="ru-RU" sz="2400" dirty="0">
                <a:latin typeface="Times New Roman" panose="02020603050405020304" pitchFamily="18" charset="0"/>
                <a:cs typeface="Times New Roman" panose="02020603050405020304" pitchFamily="18" charset="0"/>
              </a:rPr>
              <a:t>5. http://kid-info.ru/kaleydoskop/o-chem-govorit-lyubimyj-cvet-rebyonka.html#ixzz2</a:t>
            </a:r>
          </a:p>
          <a:p>
            <a:pPr>
              <a:lnSpc>
                <a:spcPct val="115000"/>
              </a:lnSpc>
              <a:spcAft>
                <a:spcPts val="1000"/>
              </a:spcAft>
            </a:pPr>
            <a:endParaRPr lang="ru-RU" sz="2800" dirty="0">
              <a:solidFill>
                <a:srgbClr val="000000"/>
              </a:solidFill>
              <a:ea typeface="Calibri"/>
              <a:cs typeface="Times New Roman"/>
            </a:endParaRPr>
          </a:p>
        </p:txBody>
      </p:sp>
    </p:spTree>
    <p:extLst>
      <p:ext uri="{BB962C8B-B14F-4D97-AF65-F5344CB8AC3E}">
        <p14:creationId xmlns:p14="http://schemas.microsoft.com/office/powerpoint/2010/main" val="498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Тема Office">
  <a:themeElements>
    <a:clrScheme name="Другая 6">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351D8B"/>
      </a:hlink>
      <a:folHlink>
        <a:srgbClr val="AD2751"/>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устая тень">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244</TotalTime>
  <Words>1320</Words>
  <Application>Microsoft Office PowerPoint</Application>
  <PresentationFormat>Экран (4:3)</PresentationFormat>
  <Paragraphs>98</Paragraphs>
  <Slides>16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16</vt:i4>
      </vt:variant>
    </vt:vector>
  </HeadingPairs>
  <TitlesOfParts>
    <vt:vector size="22" baseType="lpstr">
      <vt:lpstr>Arial</vt:lpstr>
      <vt:lpstr>Calibri</vt:lpstr>
      <vt:lpstr>Cambria</vt:lpstr>
      <vt:lpstr>Symbol</vt:lpstr>
      <vt:lpstr>Times New Roman</vt:lpstr>
      <vt:lpstr>Тема Office</vt:lpstr>
      <vt:lpstr>Муниципальное  учреждение «Методический центр»  Романовского муниципального района Саратовской области   РАЙОННЫЙ ТВОРЧЕСКИЙ КОНКУРС ДЛЯ ПЕДАГОГОВ «МЕТОДИЧЕСКАЯ ШКАТУЛКА»     Творческий исследовательский проект  по изобразительному искусству                 «Магия цвета»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Артём Кулаков</dc:creator>
  <cp:lastModifiedBy>User</cp:lastModifiedBy>
  <cp:revision>26</cp:revision>
  <dcterms:created xsi:type="dcterms:W3CDTF">2014-07-03T15:12:48Z</dcterms:created>
  <dcterms:modified xsi:type="dcterms:W3CDTF">2021-06-07T08:47:35Z</dcterms:modified>
</cp:coreProperties>
</file>