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0" r:id="rId3"/>
    <p:sldId id="261" r:id="rId4"/>
    <p:sldId id="266" r:id="rId5"/>
    <p:sldId id="275" r:id="rId6"/>
    <p:sldId id="276" r:id="rId7"/>
    <p:sldId id="277" r:id="rId8"/>
  </p:sldIdLst>
  <p:sldSz cx="7556500" cy="7562850"/>
  <p:notesSz cx="7556500" cy="7562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246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2344483"/>
            <a:ext cx="6428422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4235196"/>
            <a:ext cx="5293995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EE312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EE312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1739455"/>
            <a:ext cx="328983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1739455"/>
            <a:ext cx="328983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EE312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3548" y="104365"/>
            <a:ext cx="6092825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EE3124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15976" y="3093021"/>
            <a:ext cx="7162165" cy="4359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7033450"/>
            <a:ext cx="242011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7033450"/>
            <a:ext cx="1739455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7033450"/>
            <a:ext cx="1739455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0.png"/><Relationship Id="rId7" Type="http://schemas.openxmlformats.org/officeDocument/2006/relationships/image" Target="../media/image2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4.png"/><Relationship Id="rId4" Type="http://schemas.openxmlformats.org/officeDocument/2006/relationships/image" Target="../media/image20.jpeg"/><Relationship Id="rId9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31.jpeg"/><Relationship Id="rId5" Type="http://schemas.openxmlformats.org/officeDocument/2006/relationships/image" Target="../media/image4.png"/><Relationship Id="rId10" Type="http://schemas.openxmlformats.org/officeDocument/2006/relationships/image" Target="../media/image30.jpeg"/><Relationship Id="rId4" Type="http://schemas.openxmlformats.org/officeDocument/2006/relationships/image" Target="../media/image26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4.png"/><Relationship Id="rId7" Type="http://schemas.openxmlformats.org/officeDocument/2006/relationships/image" Target="../media/image3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10.png"/><Relationship Id="rId9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01015" y="2547950"/>
            <a:ext cx="2341199" cy="223150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810" y="471262"/>
            <a:ext cx="327367" cy="68060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8" y="2790825"/>
            <a:ext cx="2385377" cy="2922885"/>
          </a:xfrm>
          <a:prstGeom prst="rect">
            <a:avLst/>
          </a:prstGeom>
        </p:spPr>
      </p:pic>
      <p:pic>
        <p:nvPicPr>
          <p:cNvPr id="1026" name="Picture 2" descr="лого Доли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09" y="581332"/>
            <a:ext cx="224948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747" y="5078013"/>
            <a:ext cx="2870153" cy="1801083"/>
          </a:xfrm>
          <a:prstGeom prst="rect">
            <a:avLst/>
          </a:prstGeom>
        </p:spPr>
      </p:pic>
      <p:sp>
        <p:nvSpPr>
          <p:cNvPr id="17" name="object 9"/>
          <p:cNvSpPr/>
          <p:nvPr/>
        </p:nvSpPr>
        <p:spPr>
          <a:xfrm>
            <a:off x="611810" y="88544"/>
            <a:ext cx="6199319" cy="371475"/>
          </a:xfrm>
          <a:custGeom>
            <a:avLst/>
            <a:gdLst/>
            <a:ahLst/>
            <a:cxnLst/>
            <a:rect l="l" t="t" r="r" b="b"/>
            <a:pathLst>
              <a:path w="6925945" h="371475">
                <a:moveTo>
                  <a:pt x="6925818" y="0"/>
                </a:moveTo>
                <a:lnTo>
                  <a:pt x="0" y="0"/>
                </a:lnTo>
                <a:lnTo>
                  <a:pt x="0" y="371411"/>
                </a:lnTo>
                <a:lnTo>
                  <a:pt x="6925818" y="371411"/>
                </a:lnTo>
                <a:lnTo>
                  <a:pt x="6925818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4938" y="624135"/>
            <a:ext cx="3712962" cy="1611823"/>
          </a:xfrm>
          <a:prstGeom prst="rect">
            <a:avLst/>
          </a:prstGeom>
        </p:spPr>
      </p:pic>
      <p:pic>
        <p:nvPicPr>
          <p:cNvPr id="19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483774" y="471263"/>
            <a:ext cx="327355" cy="6806060"/>
          </a:xfrm>
          <a:prstGeom prst="rect">
            <a:avLst/>
          </a:prstGeom>
        </p:spPr>
      </p:pic>
      <p:sp>
        <p:nvSpPr>
          <p:cNvPr id="20" name="object 9"/>
          <p:cNvSpPr/>
          <p:nvPr/>
        </p:nvSpPr>
        <p:spPr>
          <a:xfrm>
            <a:off x="611810" y="6939226"/>
            <a:ext cx="6199319" cy="371475"/>
          </a:xfrm>
          <a:custGeom>
            <a:avLst/>
            <a:gdLst/>
            <a:ahLst/>
            <a:cxnLst/>
            <a:rect l="l" t="t" r="r" b="b"/>
            <a:pathLst>
              <a:path w="6925945" h="371475">
                <a:moveTo>
                  <a:pt x="6925818" y="0"/>
                </a:moveTo>
                <a:lnTo>
                  <a:pt x="0" y="0"/>
                </a:lnTo>
                <a:lnTo>
                  <a:pt x="0" y="371411"/>
                </a:lnTo>
                <a:lnTo>
                  <a:pt x="6925818" y="371411"/>
                </a:lnTo>
                <a:lnTo>
                  <a:pt x="6925818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87967" y="362407"/>
            <a:ext cx="5242841" cy="17286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150" dirty="0">
              <a:latin typeface="Calibri"/>
              <a:cs typeface="Calibri"/>
            </a:endParaRPr>
          </a:p>
          <a:p>
            <a:pPr marR="5080" indent="-635" algn="just">
              <a:lnSpc>
                <a:spcPct val="100000"/>
              </a:lnSpc>
            </a:pPr>
            <a:r>
              <a:rPr sz="2000" b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Отряд </a:t>
            </a:r>
            <a:r>
              <a:rPr sz="2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ЮИД</a:t>
            </a:r>
            <a:r>
              <a:rPr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детское 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объединение, </a:t>
            </a:r>
            <a:r>
              <a:rPr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которого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дорожно-транспортного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травматизма 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(ДТТ) </a:t>
            </a:r>
            <a:r>
              <a:rPr sz="2000" spc="-26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пропаганда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дорожного</a:t>
            </a:r>
            <a:r>
              <a:rPr sz="2000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</a:t>
            </a:r>
            <a:r>
              <a:rPr lang="ru-RU" sz="2000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(ПДД).</a:t>
            </a:r>
          </a:p>
          <a:p>
            <a:pPr marL="12700" marR="5080" indent="-635">
              <a:lnSpc>
                <a:spcPct val="100000"/>
              </a:lnSpc>
            </a:pPr>
            <a:endParaRPr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450" y="2316967"/>
            <a:ext cx="1484378" cy="304800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08000" y="0"/>
            <a:ext cx="7452359" cy="7560309"/>
            <a:chOff x="108000" y="0"/>
            <a:chExt cx="7452359" cy="7560309"/>
          </a:xfrm>
        </p:grpSpPr>
        <p:sp>
          <p:nvSpPr>
            <p:cNvPr id="9" name="object 9"/>
            <p:cNvSpPr/>
            <p:nvPr/>
          </p:nvSpPr>
          <p:spPr>
            <a:xfrm>
              <a:off x="108000" y="108000"/>
              <a:ext cx="6925945" cy="371475"/>
            </a:xfrm>
            <a:custGeom>
              <a:avLst/>
              <a:gdLst/>
              <a:ahLst/>
              <a:cxnLst/>
              <a:rect l="l" t="t" r="r" b="b"/>
              <a:pathLst>
                <a:path w="6925945" h="371475">
                  <a:moveTo>
                    <a:pt x="6925818" y="0"/>
                  </a:moveTo>
                  <a:lnTo>
                    <a:pt x="0" y="0"/>
                  </a:lnTo>
                  <a:lnTo>
                    <a:pt x="0" y="371411"/>
                  </a:lnTo>
                  <a:lnTo>
                    <a:pt x="6925818" y="371411"/>
                  </a:lnTo>
                  <a:lnTo>
                    <a:pt x="6925818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16100" y="225182"/>
              <a:ext cx="3117717" cy="13722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030936" y="0"/>
              <a:ext cx="529590" cy="7560309"/>
            </a:xfrm>
            <a:custGeom>
              <a:avLst/>
              <a:gdLst/>
              <a:ahLst/>
              <a:cxnLst/>
              <a:rect l="l" t="t" r="r" b="b"/>
              <a:pathLst>
                <a:path w="529590" h="7560309">
                  <a:moveTo>
                    <a:pt x="529068" y="0"/>
                  </a:moveTo>
                  <a:lnTo>
                    <a:pt x="0" y="0"/>
                  </a:lnTo>
                  <a:lnTo>
                    <a:pt x="6049" y="7560005"/>
                  </a:lnTo>
                  <a:lnTo>
                    <a:pt x="529068" y="7560005"/>
                  </a:lnTo>
                  <a:lnTo>
                    <a:pt x="529068" y="0"/>
                  </a:lnTo>
                  <a:close/>
                </a:path>
              </a:pathLst>
            </a:custGeom>
            <a:solidFill>
              <a:srgbClr val="F1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28131" y="1915901"/>
            <a:ext cx="6902677" cy="5581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4245">
              <a:lnSpc>
                <a:spcPts val="1430"/>
              </a:lnSpc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Ведущие мотивы </a:t>
            </a:r>
            <a:r>
              <a:rPr lang="ru-RU" sz="1600" b="1" spc="-1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в движении ЮИД:</a:t>
            </a:r>
          </a:p>
          <a:p>
            <a:pPr marL="2214245" algn="just">
              <a:lnSpc>
                <a:spcPts val="1430"/>
              </a:lnSpc>
            </a:pPr>
            <a:endParaRPr lang="ru-RU" sz="1600" b="1" spc="-15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80000" algn="just"/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интересы</a:t>
            </a:r>
            <a:r>
              <a:rPr sz="1600" b="1" i="1" spc="-1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желание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проявить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свои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лидерские</a:t>
            </a:r>
            <a:r>
              <a:rPr lang="ru-RU"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</a:t>
            </a:r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980000" algn="just"/>
            <a:endParaRPr lang="ru-RU" sz="1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80000" algn="just"/>
            <a:r>
              <a:rPr lang="ru-RU" sz="1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1600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</a:t>
            </a:r>
            <a:r>
              <a:rPr sz="1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мероприятиях, выступлениях перед </a:t>
            </a:r>
            <a:r>
              <a:rPr sz="1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взрослыми и </a:t>
            </a:r>
            <a:r>
              <a:rPr sz="1600" b="1" i="1" spc="-26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1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r>
              <a:rPr lang="ru-RU"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980000" algn="just"/>
            <a:endParaRPr lang="ru-RU" sz="1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80000" algn="just"/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осознание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важности профилактической 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sz="1600" b="1" i="1" spc="-26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снижению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ДТТ</a:t>
            </a:r>
            <a:r>
              <a:rPr lang="ru-RU"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980000" algn="just"/>
            <a:endParaRPr lang="ru-RU" sz="1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80000" algn="just"/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</a:t>
            </a:r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способностей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частия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26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1600" b="1" i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слетах,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смотрах</a:t>
            </a:r>
            <a:r>
              <a:rPr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i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соревнованиях</a:t>
            </a:r>
            <a:r>
              <a:rPr lang="ru-RU" sz="1600" b="1" i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sz="1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00000"/>
              </a:lnSpc>
              <a:spcBef>
                <a:spcPts val="1340"/>
              </a:spcBef>
            </a:pPr>
            <a:r>
              <a:rPr lang="ru-RU" sz="1600" b="1" spc="10" dirty="0">
                <a:solidFill>
                  <a:srgbClr val="005A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</a:p>
          <a:p>
            <a:pPr marL="12700" algn="just">
              <a:lnSpc>
                <a:spcPct val="100000"/>
              </a:lnSpc>
              <a:spcBef>
                <a:spcPts val="1340"/>
              </a:spcBef>
            </a:pPr>
            <a:r>
              <a:rPr lang="ru-RU" sz="1600" b="1" spc="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1600" b="1" spc="1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пособы</a:t>
            </a:r>
            <a:r>
              <a:rPr sz="1600" b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</a:t>
            </a:r>
            <a:r>
              <a:rPr sz="1600" b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</a:t>
            </a:r>
            <a:r>
              <a:rPr sz="1600" b="1" spc="-1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sz="1600" b="1" spc="-5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отрядов</a:t>
            </a:r>
            <a:r>
              <a:rPr sz="1600" b="1" spc="-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5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1600" b="1" spc="5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</a:t>
            </a:r>
            <a:r>
              <a:rPr sz="1600" b="1" spc="55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новых участников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отрядов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</a:t>
            </a: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мероприятия, проводимые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</a:t>
            </a: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 </a:t>
            </a:r>
            <a:r>
              <a:rPr sz="1600" spc="1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ЮИД, </a:t>
            </a: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отрядов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и </a:t>
            </a:r>
            <a:r>
              <a:rPr sz="1600" spc="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других членов семьи, </a:t>
            </a:r>
            <a:r>
              <a:rPr sz="1600" spc="1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обновление материально-технической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базы, 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sz="1600" spc="-1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количества 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sz="1600" spc="-5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пропагандист</a:t>
            </a:r>
            <a:r>
              <a:rPr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ских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мероприятий, 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использование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новых 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игровых 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sz="1600" spc="-1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подго- 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товке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</a:t>
            </a:r>
            <a:r>
              <a:rPr sz="1600" spc="-5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мероприятий.</a:t>
            </a:r>
            <a:endParaRPr sz="16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  <a:tabLst>
                <a:tab pos="372745" algn="l"/>
              </a:tabLst>
            </a:pP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9619" y="499950"/>
            <a:ext cx="1313204" cy="1282497"/>
          </a:xfrm>
          <a:prstGeom prst="rect">
            <a:avLst/>
          </a:prstGeom>
        </p:spPr>
      </p:pic>
      <p:pic>
        <p:nvPicPr>
          <p:cNvPr id="12" name="object 12">
            <a:extLst>
              <a:ext uri="{FF2B5EF4-FFF2-40B4-BE49-F238E27FC236}">
                <a16:creationId xmlns:a16="http://schemas.microsoft.com/office/drawing/2014/main" id="{B8E7642A-0915-496D-ABCF-7F87A3BC66C0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82618" y="108000"/>
            <a:ext cx="426226" cy="745230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0025" y="3453631"/>
            <a:ext cx="6642025" cy="1292662"/>
          </a:xfrm>
          <a:prstGeom prst="rect">
            <a:avLst/>
          </a:prstGeom>
          <a:solidFill>
            <a:srgbClr val="E6E7E8"/>
          </a:solidFill>
        </p:spPr>
        <p:txBody>
          <a:bodyPr vert="horz" wrap="square" lIns="0" tIns="121920" rIns="0" bIns="0" rtlCol="0">
            <a:spAutoFit/>
          </a:bodyPr>
          <a:lstStyle/>
          <a:p>
            <a:pPr marL="107314" marR="474980">
              <a:lnSpc>
                <a:spcPct val="100000"/>
              </a:lnSpc>
              <a:spcBef>
                <a:spcPts val="960"/>
              </a:spcBef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создание условий для выработки навыков безопасного поведения на дороге, формирование и развитие познавательной деятельности, ориентированной на понимание опасности и безопасности, предупреждение детского дорожно-транспортного травматизма, воспитание убежденных, образцовых участников дорожного движения.</a:t>
            </a:r>
            <a:endParaRPr sz="14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06434" y="3699595"/>
            <a:ext cx="530604" cy="3289290"/>
            <a:chOff x="509208" y="3671392"/>
            <a:chExt cx="530604" cy="32892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103" y="5421045"/>
              <a:ext cx="497141" cy="3435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2658" y="3671392"/>
              <a:ext cx="497154" cy="34357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9208" y="6617113"/>
              <a:ext cx="497141" cy="343569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023983" y="5377261"/>
            <a:ext cx="6532517" cy="345286"/>
          </a:xfrm>
          <a:prstGeom prst="rect">
            <a:avLst/>
          </a:prstGeom>
          <a:solidFill>
            <a:srgbClr val="E6E7E8"/>
          </a:solidFill>
        </p:spPr>
        <p:txBody>
          <a:bodyPr vert="horz" wrap="square" lIns="0" tIns="104139" rIns="0" bIns="0" rtlCol="0">
            <a:spAutoFit/>
          </a:bodyPr>
          <a:lstStyle/>
          <a:p>
            <a:pPr marL="214629" marR="558165">
              <a:lnSpc>
                <a:spcPct val="120300"/>
              </a:lnSpc>
              <a:spcBef>
                <a:spcPts val="819"/>
              </a:spcBef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повысить у учащихся уровень знаний по Правилам дорожного движения; </a:t>
            </a:r>
            <a:endParaRPr sz="1400" dirty="0">
              <a:solidFill>
                <a:schemeClr val="tx2">
                  <a:lumMod val="7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10505" y="4740857"/>
            <a:ext cx="467274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229" dirty="0">
                <a:solidFill>
                  <a:srgbClr val="EE3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объединения ЮИД: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0703" y="3009887"/>
            <a:ext cx="327367" cy="4345330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010505" y="3062472"/>
            <a:ext cx="39903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pc="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объединения ЮИД:</a:t>
            </a:r>
            <a:endParaRPr spc="200" dirty="0">
              <a:solidFill>
                <a:srgbClr val="0061A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329" y="5920659"/>
            <a:ext cx="499915" cy="341406"/>
          </a:xfrm>
          <a:prstGeom prst="rect">
            <a:avLst/>
          </a:prstGeom>
        </p:spPr>
      </p:pic>
      <p:sp>
        <p:nvSpPr>
          <p:cNvPr id="16" name="object 8"/>
          <p:cNvSpPr txBox="1"/>
          <p:nvPr/>
        </p:nvSpPr>
        <p:spPr>
          <a:xfrm>
            <a:off x="1037039" y="5784783"/>
            <a:ext cx="6519462" cy="603819"/>
          </a:xfrm>
          <a:prstGeom prst="rect">
            <a:avLst/>
          </a:prstGeom>
          <a:solidFill>
            <a:srgbClr val="E6E7E8"/>
          </a:solidFill>
        </p:spPr>
        <p:txBody>
          <a:bodyPr vert="horz" wrap="square" lIns="0" tIns="104139" rIns="0" bIns="0" rtlCol="0">
            <a:spAutoFit/>
          </a:bodyPr>
          <a:lstStyle/>
          <a:p>
            <a:pPr marL="214629" marR="558165">
              <a:lnSpc>
                <a:spcPct val="120300"/>
              </a:lnSpc>
              <a:spcBef>
                <a:spcPts val="819"/>
              </a:spcBef>
            </a:pPr>
            <a:r>
              <a:rPr lang="ru-RU" sz="1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помочь учащимся усвоить требования разделов Правил дорожного движения Я для пешеходов и велосипедов;</a:t>
            </a:r>
            <a:endParaRPr sz="14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18" name="object 8"/>
          <p:cNvSpPr txBox="1"/>
          <p:nvPr/>
        </p:nvSpPr>
        <p:spPr>
          <a:xfrm>
            <a:off x="1037038" y="6505991"/>
            <a:ext cx="6519462" cy="622221"/>
          </a:xfrm>
          <a:prstGeom prst="rect">
            <a:avLst/>
          </a:prstGeom>
          <a:solidFill>
            <a:srgbClr val="E6E7E8"/>
          </a:solidFill>
        </p:spPr>
        <p:txBody>
          <a:bodyPr vert="horz" wrap="square" lIns="0" tIns="104139" rIns="0" bIns="0" rtlCol="0">
            <a:spAutoFit/>
          </a:bodyPr>
          <a:lstStyle/>
          <a:p>
            <a:pPr marL="214629" marR="558165">
              <a:lnSpc>
                <a:spcPct val="120300"/>
              </a:lnSpc>
              <a:spcBef>
                <a:spcPts val="819"/>
              </a:spcBef>
            </a:pPr>
            <a:r>
              <a:rPr lang="ru-RU" sz="1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оказать содействие учащимся в выработке навыков по оказанию первой медицинской помощи.</a:t>
            </a:r>
            <a:endParaRPr sz="14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pic>
        <p:nvPicPr>
          <p:cNvPr id="17" name="Picture 2" descr="лого Доли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878" y="-26213"/>
            <a:ext cx="224948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0" name="object 1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011963" y="124050"/>
            <a:ext cx="1500087" cy="1447800"/>
          </a:xfrm>
          <a:prstGeom prst="rect">
            <a:avLst/>
          </a:prstGeom>
        </p:spPr>
      </p:pic>
      <p:pic>
        <p:nvPicPr>
          <p:cNvPr id="19" name="Рисунок 18" descr="C:\Users\admin\Desktop\ОТЧЕТЫ прошлых лет\ДЛЯ КАЗАНИ 2021\3 квартал 2021\26.08.21 Мероприятие внимание дети августовка\IMG_3161.jpg">
            <a:extLst>
              <a:ext uri="{FF2B5EF4-FFF2-40B4-BE49-F238E27FC236}">
                <a16:creationId xmlns:a16="http://schemas.microsoft.com/office/drawing/2014/main" id="{9F57B23D-2A61-4467-8370-208827ED0153}"/>
              </a:ext>
            </a:extLst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7050" y="262140"/>
            <a:ext cx="4083919" cy="25775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6086" y="3256042"/>
            <a:ext cx="2721610" cy="1490980"/>
          </a:xfrm>
          <a:custGeom>
            <a:avLst/>
            <a:gdLst/>
            <a:ahLst/>
            <a:cxnLst/>
            <a:rect l="l" t="t" r="r" b="b"/>
            <a:pathLst>
              <a:path w="2721610" h="1490979">
                <a:moveTo>
                  <a:pt x="2721483" y="0"/>
                </a:moveTo>
                <a:lnTo>
                  <a:pt x="0" y="0"/>
                </a:lnTo>
                <a:lnTo>
                  <a:pt x="0" y="1490573"/>
                </a:lnTo>
                <a:lnTo>
                  <a:pt x="2721483" y="1490573"/>
                </a:lnTo>
                <a:lnTo>
                  <a:pt x="2721483" y="0"/>
                </a:lnTo>
                <a:close/>
              </a:path>
            </a:pathLst>
          </a:custGeom>
          <a:solidFill>
            <a:srgbClr val="F1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3622" y="3451057"/>
            <a:ext cx="210185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Фирменный стиль оформления </a:t>
            </a:r>
            <a:r>
              <a:rPr sz="1200" spc="-2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-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информационно-пропагандист- </a:t>
            </a:r>
            <a:r>
              <a:rPr sz="1200" spc="-2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ских </a:t>
            </a:r>
            <a:r>
              <a:rPr sz="1200" spc="1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материалов,</a:t>
            </a:r>
            <a:r>
              <a:rPr sz="1200" spc="28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атрибутики </a:t>
            </a:r>
            <a:r>
              <a:rPr sz="1200" spc="-26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1200" spc="-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-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форменного</a:t>
            </a:r>
            <a:r>
              <a:rPr sz="1200" spc="-5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-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обмундирования </a:t>
            </a:r>
            <a:r>
              <a:rPr sz="1200" spc="-2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200" spc="-1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отрядов </a:t>
            </a:r>
            <a:r>
              <a:rPr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ЮИД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4055" y="5109593"/>
            <a:ext cx="1843933" cy="1843933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958850" y="12565"/>
            <a:ext cx="6597650" cy="6496709"/>
            <a:chOff x="0" y="0"/>
            <a:chExt cx="7020559" cy="657479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7019975" cy="264261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39725" y="2126245"/>
              <a:ext cx="2046525" cy="444851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33686" y="3295175"/>
              <a:ext cx="1848034" cy="2197100"/>
            </a:xfrm>
            <a:prstGeom prst="rect">
              <a:avLst/>
            </a:prstGeom>
          </p:spPr>
        </p:pic>
      </p:grpSp>
      <p:pic>
        <p:nvPicPr>
          <p:cNvPr id="12" name="object 10">
            <a:extLst>
              <a:ext uri="{FF2B5EF4-FFF2-40B4-BE49-F238E27FC236}">
                <a16:creationId xmlns:a16="http://schemas.microsoft.com/office/drawing/2014/main" id="{F15FD95B-77D4-4F17-BD32-A3FB74F55745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2403" y="7093"/>
            <a:ext cx="327367" cy="7355732"/>
          </a:xfrm>
          <a:prstGeom prst="rect">
            <a:avLst/>
          </a:prstGeom>
        </p:spPr>
      </p:pic>
      <p:pic>
        <p:nvPicPr>
          <p:cNvPr id="13" name="Picture 2" descr="лого Долина">
            <a:extLst>
              <a:ext uri="{FF2B5EF4-FFF2-40B4-BE49-F238E27FC236}">
                <a16:creationId xmlns:a16="http://schemas.microsoft.com/office/drawing/2014/main" id="{F14461F3-9EBD-4730-A11D-0107F8528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807"/>
            <a:ext cx="2164404" cy="1674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482" y="1754282"/>
            <a:ext cx="327367" cy="5456143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427153" y="337867"/>
            <a:ext cx="4800601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000" spc="8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Принимаем участие в городских </a:t>
            </a:r>
            <a:br>
              <a:rPr lang="ru-RU" sz="2000" spc="8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spc="8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районных мероприятиях</a:t>
            </a:r>
            <a:endParaRPr sz="2000" spc="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29347" y="76200"/>
            <a:ext cx="1347687" cy="1341285"/>
          </a:xfrm>
          <a:prstGeom prst="rect">
            <a:avLst/>
          </a:prstGeom>
        </p:spPr>
      </p:pic>
      <p:sp>
        <p:nvSpPr>
          <p:cNvPr id="17" name="object 9"/>
          <p:cNvSpPr/>
          <p:nvPr/>
        </p:nvSpPr>
        <p:spPr>
          <a:xfrm>
            <a:off x="364482" y="7115175"/>
            <a:ext cx="6925945" cy="371475"/>
          </a:xfrm>
          <a:custGeom>
            <a:avLst/>
            <a:gdLst/>
            <a:ahLst/>
            <a:cxnLst/>
            <a:rect l="l" t="t" r="r" b="b"/>
            <a:pathLst>
              <a:path w="6925945" h="371475">
                <a:moveTo>
                  <a:pt x="6925818" y="0"/>
                </a:moveTo>
                <a:lnTo>
                  <a:pt x="0" y="0"/>
                </a:lnTo>
                <a:lnTo>
                  <a:pt x="0" y="371411"/>
                </a:lnTo>
                <a:lnTo>
                  <a:pt x="6925818" y="371411"/>
                </a:lnTo>
                <a:lnTo>
                  <a:pt x="6925818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35" y="1457165"/>
            <a:ext cx="3494571" cy="2381757"/>
          </a:xfrm>
          <a:prstGeom prst="rect">
            <a:avLst/>
          </a:prstGeom>
        </p:spPr>
      </p:pic>
      <p:pic>
        <p:nvPicPr>
          <p:cNvPr id="14" name="Picture 2" descr="лого Доли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350" y="-104775"/>
            <a:ext cx="224948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FA1D8CA-6D16-4E5C-BB6D-BC104A42E8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4843" y="1457166"/>
            <a:ext cx="3412019" cy="238175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43C950F-EF26-4051-8AA6-26443C6334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068" y="4958372"/>
            <a:ext cx="3358139" cy="231855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8B965E1-AE9A-43F7-8F06-5E1DAE93F6F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42" y="4958371"/>
            <a:ext cx="3578225" cy="22882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EE30BE-256E-4720-908A-D2C4B72E5A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774" y="3362754"/>
            <a:ext cx="3358139" cy="223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95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482" y="1754282"/>
            <a:ext cx="327367" cy="5694699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832524" y="152760"/>
            <a:ext cx="5486401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Проводим и участвуем в городских </a:t>
            </a:r>
            <a:b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акциях совместно с ГИБДД и  ГБУ «БДД» </a:t>
            </a:r>
            <a:endParaRPr sz="2000" spc="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bject 9"/>
          <p:cNvSpPr/>
          <p:nvPr/>
        </p:nvSpPr>
        <p:spPr>
          <a:xfrm>
            <a:off x="368400" y="7094748"/>
            <a:ext cx="6925945" cy="371475"/>
          </a:xfrm>
          <a:custGeom>
            <a:avLst/>
            <a:gdLst/>
            <a:ahLst/>
            <a:cxnLst/>
            <a:rect l="l" t="t" r="r" b="b"/>
            <a:pathLst>
              <a:path w="6925945" h="371475">
                <a:moveTo>
                  <a:pt x="6925818" y="0"/>
                </a:moveTo>
                <a:lnTo>
                  <a:pt x="0" y="0"/>
                </a:lnTo>
                <a:lnTo>
                  <a:pt x="0" y="371411"/>
                </a:lnTo>
                <a:lnTo>
                  <a:pt x="6925818" y="371411"/>
                </a:lnTo>
                <a:lnTo>
                  <a:pt x="6925818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137" y="3187328"/>
            <a:ext cx="2736019" cy="19874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569" y="3760956"/>
            <a:ext cx="1588760" cy="2360194"/>
          </a:xfrm>
          <a:prstGeom prst="rect">
            <a:avLst/>
          </a:prstGeom>
        </p:spPr>
      </p:pic>
      <p:pic>
        <p:nvPicPr>
          <p:cNvPr id="11" name="Picture 2" descr="лого Доли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895" y="-88813"/>
            <a:ext cx="224948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3" name="object 17">
            <a:extLst>
              <a:ext uri="{FF2B5EF4-FFF2-40B4-BE49-F238E27FC236}">
                <a16:creationId xmlns:a16="http://schemas.microsoft.com/office/drawing/2014/main" id="{412702C4-5DD7-49A1-AA20-4DFD56821709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064250" y="150606"/>
            <a:ext cx="1347687" cy="13412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2DF4B4-FAB2-417B-8D3E-A92D3893704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6" y="3122766"/>
            <a:ext cx="2736018" cy="205201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B8C5135-A525-49F2-8775-304DF779C4F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970" y="839109"/>
            <a:ext cx="4089280" cy="272671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B15A657-77EB-44F9-8E9F-C57BC84711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065" y="5390031"/>
            <a:ext cx="2691873" cy="198622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A3C61FE-3276-4655-8007-EFD164CE95A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247" y="1705040"/>
            <a:ext cx="1473472" cy="110510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9FEC527-163C-4CC1-8EA5-6DCCE063D69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53" y="5376048"/>
            <a:ext cx="2665785" cy="198622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CD07C6BE-8CAD-4D19-B825-FF9F6E4095C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1" y="1705039"/>
            <a:ext cx="1414970" cy="1061228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FB8123D9-79A1-4A61-9019-2DC0399DA89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635" y="6230798"/>
            <a:ext cx="1564694" cy="113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58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482" y="1754282"/>
            <a:ext cx="327367" cy="5694699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873006" y="423335"/>
            <a:ext cx="548640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Призы, раздаточные материалы, СВЭ</a:t>
            </a:r>
            <a:b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>
                <a:latin typeface="Cambria" pitchFamily="18" charset="0"/>
              </a:rPr>
              <a:t/>
            </a:r>
            <a:br>
              <a:rPr lang="ru-RU" sz="2000" dirty="0">
                <a:latin typeface="Cambria" pitchFamily="18" charset="0"/>
              </a:rPr>
            </a:br>
            <a:endParaRPr sz="2000" spc="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bject 9"/>
          <p:cNvSpPr/>
          <p:nvPr/>
        </p:nvSpPr>
        <p:spPr>
          <a:xfrm>
            <a:off x="368400" y="7094748"/>
            <a:ext cx="6925945" cy="371475"/>
          </a:xfrm>
          <a:custGeom>
            <a:avLst/>
            <a:gdLst/>
            <a:ahLst/>
            <a:cxnLst/>
            <a:rect l="l" t="t" r="r" b="b"/>
            <a:pathLst>
              <a:path w="6925945" h="371475">
                <a:moveTo>
                  <a:pt x="6925818" y="0"/>
                </a:moveTo>
                <a:lnTo>
                  <a:pt x="0" y="0"/>
                </a:lnTo>
                <a:lnTo>
                  <a:pt x="0" y="371411"/>
                </a:lnTo>
                <a:lnTo>
                  <a:pt x="6925818" y="371411"/>
                </a:lnTo>
                <a:lnTo>
                  <a:pt x="6925818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2" descr="лого Доли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895" y="-88813"/>
            <a:ext cx="224948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3" name="object 17">
            <a:extLst>
              <a:ext uri="{FF2B5EF4-FFF2-40B4-BE49-F238E27FC236}">
                <a16:creationId xmlns:a16="http://schemas.microsoft.com/office/drawing/2014/main" id="{412702C4-5DD7-49A1-AA20-4DFD5682170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64250" y="150606"/>
            <a:ext cx="1347687" cy="1341285"/>
          </a:xfrm>
          <a:prstGeom prst="rect">
            <a:avLst/>
          </a:prstGeom>
        </p:spPr>
      </p:pic>
      <p:pic>
        <p:nvPicPr>
          <p:cNvPr id="18" name="object 4">
            <a:extLst>
              <a:ext uri="{FF2B5EF4-FFF2-40B4-BE49-F238E27FC236}">
                <a16:creationId xmlns:a16="http://schemas.microsoft.com/office/drawing/2014/main" id="{EE05AB7E-1B99-4F6E-876F-06DE52249E48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49250" y="4601631"/>
            <a:ext cx="3200400" cy="2364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2" descr="15">
            <a:extLst>
              <a:ext uri="{FF2B5EF4-FFF2-40B4-BE49-F238E27FC236}">
                <a16:creationId xmlns:a16="http://schemas.microsoft.com/office/drawing/2014/main" id="{B0DA7D73-5020-4786-9978-E4726F07F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8582" y="1651086"/>
            <a:ext cx="3267625" cy="2029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3" descr="7">
            <a:extLst>
              <a:ext uri="{FF2B5EF4-FFF2-40B4-BE49-F238E27FC236}">
                <a16:creationId xmlns:a16="http://schemas.microsoft.com/office/drawing/2014/main" id="{A14EF02E-03EA-405D-A2D5-5E15EFC2B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06852" y="4702688"/>
            <a:ext cx="3185166" cy="2221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C:\Users\admin\Desktop\призы фото\IMG_4284.jpg">
            <a:extLst>
              <a:ext uri="{FF2B5EF4-FFF2-40B4-BE49-F238E27FC236}">
                <a16:creationId xmlns:a16="http://schemas.microsoft.com/office/drawing/2014/main" id="{A57BD10C-8AC2-4A17-8512-8835BE93B0A1}"/>
              </a:ext>
            </a:extLst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49495" y="1592587"/>
            <a:ext cx="3244850" cy="2029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 descr="C:\Users\admin\Desktop\призы фото\IMG_4285.jpg">
            <a:extLst>
              <a:ext uri="{FF2B5EF4-FFF2-40B4-BE49-F238E27FC236}">
                <a16:creationId xmlns:a16="http://schemas.microsoft.com/office/drawing/2014/main" id="{39365686-EB97-43B2-97B8-D963478C35DE}"/>
              </a:ext>
            </a:extLst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74772" y="3095625"/>
            <a:ext cx="2046478" cy="2221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1221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5AAA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Words>244</Words>
  <Application>Microsoft Office PowerPoint</Application>
  <PresentationFormat>Произвольный</PresentationFormat>
  <Paragraphs>24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Calibri</vt:lpstr>
      <vt:lpstr>Cambria</vt:lpstr>
      <vt:lpstr>Times New Roman</vt:lpstr>
      <vt:lpstr>Office Theme</vt:lpstr>
      <vt:lpstr>Презентация PowerPoint</vt:lpstr>
      <vt:lpstr>Презентация PowerPoint</vt:lpstr>
      <vt:lpstr>Цель объединения ЮИД:</vt:lpstr>
      <vt:lpstr>Презентация PowerPoint</vt:lpstr>
      <vt:lpstr>Принимаем участие в городских  и районных мероприятиях</vt:lpstr>
      <vt:lpstr>Проводим и участвуем в городских  акциях совместно с ГИБДД и  ГБУ «БДД» </vt:lpstr>
      <vt:lpstr>Призы, раздаточные материалы, СВЭ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squarde 210x210</dc:title>
  <dc:creator>Mendeleevsk-OP</dc:creator>
  <cp:lastModifiedBy>AdminLab3</cp:lastModifiedBy>
  <cp:revision>30</cp:revision>
  <dcterms:created xsi:type="dcterms:W3CDTF">2024-05-14T07:08:55Z</dcterms:created>
  <dcterms:modified xsi:type="dcterms:W3CDTF">2025-06-11T10:24:19Z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QuarkXPress(R) 12.2</vt:lpwstr>
  </property>
  <property fmtid="{D5CDD505-2E9C-101B-9397-08002B2CF9AE}" pid="4" name="LastSaved">
    <vt:filetime>2024-05-14T00:00:00Z</vt:filetime>
  </property>
</Properties>
</file>