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3" r:id="rId4"/>
    <p:sldId id="259" r:id="rId5"/>
    <p:sldId id="260" r:id="rId6"/>
    <p:sldId id="261" r:id="rId7"/>
    <p:sldId id="264" r:id="rId8"/>
    <p:sldId id="262" r:id="rId9"/>
    <p:sldId id="266" r:id="rId10"/>
    <p:sldId id="268" r:id="rId11"/>
    <p:sldId id="269" r:id="rId12"/>
    <p:sldId id="270" r:id="rId13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3" d="100"/>
          <a:sy n="63" d="100"/>
        </p:scale>
        <p:origin x="1596" y="7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4F230E-F5D7-4522-952C-849DCAAFB361}" type="datetimeFigureOut">
              <a:rPr lang="ru-RU" smtClean="0"/>
              <a:pPr/>
              <a:t>21.03.2026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0322F1-33D5-488B-9CD9-694F1E121B09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2297067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4F230E-F5D7-4522-952C-849DCAAFB361}" type="datetimeFigureOut">
              <a:rPr lang="ru-RU" smtClean="0"/>
              <a:pPr/>
              <a:t>21.03.2026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0322F1-33D5-488B-9CD9-694F1E121B09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1457861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4F230E-F5D7-4522-952C-849DCAAFB361}" type="datetimeFigureOut">
              <a:rPr lang="ru-RU" smtClean="0"/>
              <a:pPr/>
              <a:t>21.03.2026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0322F1-33D5-488B-9CD9-694F1E121B09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8168262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4F230E-F5D7-4522-952C-849DCAAFB361}" type="datetimeFigureOut">
              <a:rPr lang="ru-RU" smtClean="0"/>
              <a:pPr/>
              <a:t>21.03.2026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0322F1-33D5-488B-9CD9-694F1E121B09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2595116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4F230E-F5D7-4522-952C-849DCAAFB361}" type="datetimeFigureOut">
              <a:rPr lang="ru-RU" smtClean="0"/>
              <a:pPr/>
              <a:t>21.03.2026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0322F1-33D5-488B-9CD9-694F1E121B09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7993487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4F230E-F5D7-4522-952C-849DCAAFB361}" type="datetimeFigureOut">
              <a:rPr lang="ru-RU" smtClean="0"/>
              <a:pPr/>
              <a:t>21.03.2026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0322F1-33D5-488B-9CD9-694F1E121B09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4107068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4F230E-F5D7-4522-952C-849DCAAFB361}" type="datetimeFigureOut">
              <a:rPr lang="ru-RU" smtClean="0"/>
              <a:pPr/>
              <a:t>21.03.2026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0322F1-33D5-488B-9CD9-694F1E121B09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7139253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4F230E-F5D7-4522-952C-849DCAAFB361}" type="datetimeFigureOut">
              <a:rPr lang="ru-RU" smtClean="0"/>
              <a:pPr/>
              <a:t>21.03.2026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0322F1-33D5-488B-9CD9-694F1E121B09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7059769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4F230E-F5D7-4522-952C-849DCAAFB361}" type="datetimeFigureOut">
              <a:rPr lang="ru-RU" smtClean="0"/>
              <a:pPr/>
              <a:t>21.03.2026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0322F1-33D5-488B-9CD9-694F1E121B09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9647623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4F230E-F5D7-4522-952C-849DCAAFB361}" type="datetimeFigureOut">
              <a:rPr lang="ru-RU" smtClean="0"/>
              <a:pPr/>
              <a:t>21.03.2026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0322F1-33D5-488B-9CD9-694F1E121B09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3810992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4F230E-F5D7-4522-952C-849DCAAFB361}" type="datetimeFigureOut">
              <a:rPr lang="ru-RU" smtClean="0"/>
              <a:pPr/>
              <a:t>21.03.2026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0322F1-33D5-488B-9CD9-694F1E121B09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6171154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74F230E-F5D7-4522-952C-849DCAAFB361}" type="datetimeFigureOut">
              <a:rPr lang="ru-RU" smtClean="0"/>
              <a:pPr/>
              <a:t>21.03.2026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40322F1-33D5-488B-9CD9-694F1E121B09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323883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2000" r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514600"/>
            <a:ext cx="6629400" cy="2438400"/>
          </a:xfrm>
        </p:spPr>
        <p:txBody>
          <a:bodyPr>
            <a:normAutofit fontScale="90000"/>
          </a:bodyPr>
          <a:lstStyle/>
          <a:p>
            <a:br>
              <a:rPr lang="ru-RU" sz="3600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</a:br>
            <a:br>
              <a:rPr lang="ru-RU" sz="3600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</a:br>
            <a:br>
              <a:rPr lang="ru-RU" sz="3600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</a:br>
            <a:br>
              <a:rPr lang="ru-RU" sz="3600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</a:br>
            <a:br>
              <a:rPr lang="ru-RU" sz="3600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</a:br>
            <a:br>
              <a:rPr lang="ru-RU" sz="3600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</a:br>
            <a:br>
              <a:rPr lang="ru-RU" sz="3600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</a:br>
            <a:br>
              <a:rPr lang="ru-RU" sz="3600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</a:br>
            <a:br>
              <a:rPr lang="ru-RU" sz="3600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</a:br>
            <a:r>
              <a:rPr lang="ru-RU" sz="3600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Изготовление</a:t>
            </a:r>
            <a:br>
              <a:rPr lang="ru-RU" sz="3600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</a:br>
            <a:r>
              <a:rPr lang="ru-RU" sz="3600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тактильных  игр.</a:t>
            </a:r>
            <a:br>
              <a:rPr lang="ru-RU" sz="3600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</a:br>
            <a:r>
              <a:rPr lang="ru-RU" sz="3600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         </a:t>
            </a:r>
            <a:br>
              <a:rPr lang="ru-RU" sz="3600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</a:br>
            <a:r>
              <a:rPr lang="ru-RU" sz="3600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                         </a:t>
            </a:r>
            <a:r>
              <a:rPr lang="ru-RU" sz="2000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Выполнила: </a:t>
            </a:r>
            <a:br>
              <a:rPr lang="ru-RU" sz="2000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</a:br>
            <a:r>
              <a:rPr lang="ru-RU" sz="2000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                                            </a:t>
            </a:r>
            <a:r>
              <a:rPr lang="ru-RU" sz="2000" dirty="0" err="1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Ротова</a:t>
            </a:r>
            <a:r>
              <a:rPr lang="ru-RU" sz="2000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 Н.Н</a:t>
            </a:r>
            <a:br>
              <a:rPr lang="ru-RU" sz="2000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</a:br>
            <a:r>
              <a:rPr lang="ru-RU" sz="2000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                                                 </a:t>
            </a:r>
            <a:br>
              <a:rPr lang="ru-RU" sz="2000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</a:br>
            <a:r>
              <a:rPr lang="ru-RU" sz="2000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                                     </a:t>
            </a:r>
            <a:br>
              <a:rPr lang="ru-RU" sz="3600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</a:br>
            <a:r>
              <a:rPr lang="ru-RU" sz="3600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 </a:t>
            </a:r>
            <a:br>
              <a:rPr lang="ru-RU" sz="2000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</a:br>
            <a:br>
              <a:rPr lang="ru-RU" sz="3600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</a:br>
            <a:r>
              <a:rPr lang="ru-RU" sz="3600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                        </a:t>
            </a:r>
            <a:br>
              <a:rPr lang="ru-RU" sz="2000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</a:br>
            <a:r>
              <a:rPr lang="ru-RU" sz="2000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                                              Беспятова Т.А</a:t>
            </a:r>
            <a:br>
              <a:rPr lang="ru-RU" sz="2000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</a:br>
            <a:r>
              <a:rPr lang="ru-RU" sz="2000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                                         </a:t>
            </a:r>
            <a:r>
              <a:rPr lang="ru-RU" sz="2000" dirty="0" err="1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Ротова</a:t>
            </a:r>
            <a:r>
              <a:rPr lang="ru-RU" sz="2000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 Н.Н</a:t>
            </a:r>
            <a:br>
              <a:rPr lang="ru-RU" sz="2000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</a:br>
            <a:br>
              <a:rPr lang="ru-RU" sz="2000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</a:br>
            <a:br>
              <a:rPr lang="ru-RU" sz="3600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</a:br>
            <a:br>
              <a:rPr lang="ru-RU" sz="3600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</a:br>
            <a:br>
              <a:rPr lang="ru-RU" sz="3600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</a:br>
            <a:endParaRPr lang="ru-RU" sz="3600" dirty="0"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403648" y="4953000"/>
            <a:ext cx="6400800" cy="804664"/>
          </a:xfrm>
        </p:spPr>
        <p:txBody>
          <a:bodyPr>
            <a:normAutofit/>
          </a:bodyPr>
          <a:lstStyle/>
          <a:p>
            <a:r>
              <a:rPr lang="ru-RU" sz="1800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   </a:t>
            </a:r>
          </a:p>
          <a:p>
            <a:r>
              <a:rPr lang="ru-RU" sz="1800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28038738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477962"/>
          </a:xfrm>
        </p:spPr>
        <p:txBody>
          <a:bodyPr>
            <a:normAutofit/>
          </a:bodyPr>
          <a:lstStyle/>
          <a:p>
            <a:r>
              <a:rPr lang="ru-RU" sz="3200" b="1" i="0" dirty="0">
                <a:solidFill>
                  <a:schemeClr val="accent3">
                    <a:lumMod val="75000"/>
                  </a:schemeClr>
                </a:solidFill>
                <a:effectLst/>
                <a:latin typeface="Comic Sans MS" panose="030F0702030302020204" pitchFamily="66" charset="0"/>
              </a:rPr>
              <a:t>Значение тактильных ощущений в развитии ребенка</a:t>
            </a:r>
            <a:endParaRPr lang="ru-RU" sz="3200" dirty="0">
              <a:solidFill>
                <a:schemeClr val="accent3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752600"/>
            <a:ext cx="8229600" cy="437356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2000" b="0" i="0" dirty="0">
                <a:solidFill>
                  <a:srgbClr val="002060"/>
                </a:solidFill>
                <a:effectLst/>
                <a:latin typeface="Comic Sans MS" panose="030F0702030302020204" pitchFamily="66" charset="0"/>
              </a:rPr>
              <a:t>    Тактильные ощущения играют решающую роль в формировании детей на ранних этапах жизни. </a:t>
            </a:r>
          </a:p>
          <a:p>
            <a:pPr marL="0" indent="0">
              <a:buNone/>
            </a:pPr>
            <a:r>
              <a:rPr lang="ru-RU" sz="2000" b="0" i="0" dirty="0">
                <a:solidFill>
                  <a:srgbClr val="002060"/>
                </a:solidFill>
                <a:effectLst/>
                <a:latin typeface="Comic Sans MS" panose="030F0702030302020204" pitchFamily="66" charset="0"/>
              </a:rPr>
              <a:t>    Они обеспечивают первый контакт ребенка с окружающим миром и выступают основой для развития когнитивных, социальных и эмоциональных процессов. </a:t>
            </a:r>
          </a:p>
          <a:p>
            <a:pPr marL="0" indent="0">
              <a:buNone/>
            </a:pPr>
            <a:r>
              <a:rPr lang="ru-RU" sz="2000" b="0" i="0" dirty="0">
                <a:solidFill>
                  <a:srgbClr val="002060"/>
                </a:solidFill>
                <a:effectLst/>
                <a:latin typeface="Comic Sans MS" panose="030F0702030302020204" pitchFamily="66" charset="0"/>
              </a:rPr>
              <a:t>    Это не просто тренировка мелкой моторики; это система, взаимосвязанная с развитием речи, памяти, </a:t>
            </a:r>
          </a:p>
          <a:p>
            <a:pPr marL="0" indent="0">
              <a:buNone/>
            </a:pPr>
            <a:r>
              <a:rPr lang="ru-RU" sz="2000" b="0" i="0" dirty="0">
                <a:solidFill>
                  <a:srgbClr val="002060"/>
                </a:solidFill>
                <a:effectLst/>
                <a:latin typeface="Comic Sans MS" panose="030F0702030302020204" pitchFamily="66" charset="0"/>
              </a:rPr>
              <a:t>концентрации и креативного мышления.</a:t>
            </a:r>
          </a:p>
          <a:p>
            <a:pPr marL="0" indent="0" algn="just">
              <a:buNone/>
            </a:pPr>
            <a:endParaRPr lang="ru-RU" sz="2800" dirty="0">
              <a:solidFill>
                <a:schemeClr val="tx2">
                  <a:lumMod val="75000"/>
                </a:schemeClr>
              </a:solidFill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6471620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417639"/>
            <a:ext cx="8229600" cy="4144962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ru-RU" dirty="0">
                <a:solidFill>
                  <a:schemeClr val="tx2">
                    <a:lumMod val="75000"/>
                  </a:schemeClr>
                </a:solidFill>
              </a:rPr>
              <a:t>      </a:t>
            </a:r>
            <a:r>
              <a:rPr lang="ru-RU" sz="2200" dirty="0">
                <a:solidFill>
                  <a:srgbClr val="002060"/>
                </a:solidFill>
                <a:latin typeface="Comic Sans MS" panose="030F0702030302020204" pitchFamily="66" charset="0"/>
              </a:rPr>
              <a:t>Т</a:t>
            </a:r>
            <a:r>
              <a:rPr lang="ru-RU" sz="2200" b="0" i="0" dirty="0">
                <a:solidFill>
                  <a:srgbClr val="002060"/>
                </a:solidFill>
                <a:effectLst/>
                <a:latin typeface="Comic Sans MS" panose="030F0702030302020204" pitchFamily="66" charset="0"/>
              </a:rPr>
              <a:t>актильные игры — это возможность для детей исследовать мир с помощью осязания. Эти игры развивают сенсорное восприятие, внося значительный вклад в развитие детского интеллекта и креативности. </a:t>
            </a:r>
            <a:r>
              <a:rPr lang="ru-RU" sz="2200" b="0" i="0" dirty="0">
                <a:solidFill>
                  <a:srgbClr val="002060"/>
                </a:solidFill>
                <a:latin typeface="Comic Sans MS" panose="030F0702030302020204" pitchFamily="66" charset="0"/>
                <a:cs typeface="Times New Roman" panose="02020603050405020304" pitchFamily="18" charset="0"/>
              </a:rPr>
              <a:t>Н</a:t>
            </a:r>
            <a:r>
              <a:rPr lang="ru-RU" sz="2200" dirty="0">
                <a:solidFill>
                  <a:srgbClr val="002060"/>
                </a:solidFill>
                <a:effectLst/>
                <a:latin typeface="Comic Sans MS" panose="030F0702030302020204" pitchFamily="66" charset="0"/>
                <a:ea typeface="Times New Roman" panose="02020603050405020304" pitchFamily="18" charset="0"/>
                <a:cs typeface="Times New Roman" panose="02020603050405020304" pitchFamily="18" charset="0"/>
              </a:rPr>
              <a:t>есут терапевтический эффект – успокаивают, положительно влияют на эмоциональное состояние ребенка; учат концентрации внимания, способности сосредотачиваться. </a:t>
            </a:r>
            <a:endParaRPr lang="ru-RU" sz="2200" dirty="0">
              <a:solidFill>
                <a:srgbClr val="002060"/>
              </a:solidFill>
              <a:effectLst/>
              <a:latin typeface="Comic Sans MS" panose="030F07020303020202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 algn="l">
              <a:spcBef>
                <a:spcPts val="0"/>
              </a:spcBef>
              <a:buNone/>
            </a:pPr>
            <a:r>
              <a:rPr lang="ru-RU" sz="2200" b="0" i="0" dirty="0">
                <a:solidFill>
                  <a:srgbClr val="002060"/>
                </a:solidFill>
                <a:effectLst/>
                <a:latin typeface="Comic Sans MS" panose="030F0702030302020204" pitchFamily="66" charset="0"/>
              </a:rPr>
              <a:t>      Практическое воздействие таких игр невозможно недооценить. Они способствуют развитию следующих навыков:</a:t>
            </a:r>
          </a:p>
          <a:p>
            <a:pPr algn="l"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ru-RU" sz="2200" b="0" i="0" dirty="0">
                <a:solidFill>
                  <a:srgbClr val="002060"/>
                </a:solidFill>
                <a:effectLst/>
                <a:latin typeface="Comic Sans MS" panose="030F0702030302020204" pitchFamily="66" charset="0"/>
              </a:rPr>
              <a:t>Координация движения и моторика</a:t>
            </a:r>
          </a:p>
          <a:p>
            <a:pPr algn="l"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ru-RU" sz="2200" b="0" i="0" dirty="0">
                <a:solidFill>
                  <a:srgbClr val="002060"/>
                </a:solidFill>
                <a:effectLst/>
                <a:latin typeface="Comic Sans MS" panose="030F0702030302020204" pitchFamily="66" charset="0"/>
              </a:rPr>
              <a:t>Развитие памяти и концентрации внимания</a:t>
            </a:r>
          </a:p>
          <a:p>
            <a:pPr algn="l"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ru-RU" sz="2200" b="0" i="0" dirty="0">
                <a:solidFill>
                  <a:srgbClr val="002060"/>
                </a:solidFill>
                <a:effectLst/>
                <a:latin typeface="Comic Sans MS" panose="030F0702030302020204" pitchFamily="66" charset="0"/>
              </a:rPr>
              <a:t>Улучшение креативного мышления и способности</a:t>
            </a:r>
          </a:p>
          <a:p>
            <a:pPr marL="0" indent="0" algn="l">
              <a:spcBef>
                <a:spcPts val="0"/>
              </a:spcBef>
              <a:buNone/>
            </a:pPr>
            <a:r>
              <a:rPr lang="ru-RU" sz="2200" b="0" i="0" dirty="0">
                <a:solidFill>
                  <a:srgbClr val="002060"/>
                </a:solidFill>
                <a:effectLst/>
                <a:latin typeface="Comic Sans MS" panose="030F0702030302020204" pitchFamily="66" charset="0"/>
              </a:rPr>
              <a:t>    решать проблемы</a:t>
            </a:r>
          </a:p>
        </p:txBody>
      </p:sp>
      <p:sp>
        <p:nvSpPr>
          <p:cNvPr id="5" name="Заголовок 4">
            <a:extLst>
              <a:ext uri="{FF2B5EF4-FFF2-40B4-BE49-F238E27FC236}">
                <a16:creationId xmlns:a16="http://schemas.microsoft.com/office/drawing/2014/main" id="{FC8A404A-E2FA-4D39-A872-463A7E21A3F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200" b="1" dirty="0">
                <a:solidFill>
                  <a:schemeClr val="accent3">
                    <a:lumMod val="75000"/>
                  </a:schemeClr>
                </a:solidFill>
                <a:latin typeface="Comic Sans MS" panose="030F0702030302020204" pitchFamily="66" charset="0"/>
              </a:rPr>
              <a:t>Тактильные игры и их влияние на развитие ребенка</a:t>
            </a:r>
          </a:p>
        </p:txBody>
      </p:sp>
    </p:spTree>
    <p:extLst>
      <p:ext uri="{BB962C8B-B14F-4D97-AF65-F5344CB8AC3E}">
        <p14:creationId xmlns:p14="http://schemas.microsoft.com/office/powerpoint/2010/main" val="121229772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04800"/>
            <a:ext cx="8229600" cy="1295400"/>
          </a:xfrm>
        </p:spPr>
        <p:txBody>
          <a:bodyPr>
            <a:normAutofit/>
          </a:bodyPr>
          <a:lstStyle/>
          <a:p>
            <a:r>
              <a:rPr lang="ru-RU" sz="3200" b="1" i="0" dirty="0">
                <a:solidFill>
                  <a:schemeClr val="accent3">
                    <a:lumMod val="75000"/>
                  </a:schemeClr>
                </a:solidFill>
                <a:effectLst/>
                <a:latin typeface="Comic Sans MS" panose="030F0702030302020204" pitchFamily="66" charset="0"/>
              </a:rPr>
              <a:t>Тактильные игры для детей 1-3 лет</a:t>
            </a:r>
            <a:endParaRPr lang="ru-RU" sz="3200" dirty="0">
              <a:solidFill>
                <a:schemeClr val="accent3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371600"/>
            <a:ext cx="8229600" cy="4754563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sz="2000" b="1" i="0" u="sng" dirty="0">
                <a:solidFill>
                  <a:srgbClr val="002060"/>
                </a:solidFill>
                <a:effectLst/>
                <a:latin typeface="Comic Sans MS" panose="030F0702030302020204" pitchFamily="66" charset="0"/>
              </a:rPr>
              <a:t>«Сенсорные коробки»</a:t>
            </a:r>
          </a:p>
          <a:p>
            <a:pPr marL="0" indent="0" algn="l">
              <a:spcBef>
                <a:spcPts val="0"/>
              </a:spcBef>
              <a:buNone/>
            </a:pPr>
            <a:r>
              <a:rPr lang="ru-RU" sz="2000" b="0" i="0" dirty="0">
                <a:solidFill>
                  <a:srgbClr val="002060"/>
                </a:solidFill>
                <a:effectLst/>
                <a:latin typeface="Comic Sans MS" panose="030F0702030302020204" pitchFamily="66" charset="0"/>
              </a:rPr>
              <a:t>Это серия игр, для которой нужны емкости: коробки, банки, ведерки, контейнеры. </a:t>
            </a:r>
          </a:p>
          <a:p>
            <a:pPr marL="0" indent="0" algn="l">
              <a:spcBef>
                <a:spcPts val="0"/>
              </a:spcBef>
              <a:buNone/>
            </a:pPr>
            <a:r>
              <a:rPr lang="ru-RU" sz="2000" b="0" i="0" dirty="0">
                <a:solidFill>
                  <a:srgbClr val="002060"/>
                </a:solidFill>
                <a:effectLst/>
                <a:latin typeface="Comic Sans MS" panose="030F0702030302020204" pitchFamily="66" charset="0"/>
              </a:rPr>
              <a:t>Главное, чтобы в эту емкость входила рука ребенка. В емкость насыпаются крупы, цветной рис, сухая фасоль, нарезанная бумага, мелкие бусины, макароны. </a:t>
            </a:r>
          </a:p>
          <a:p>
            <a:pPr marL="0" indent="0" algn="l">
              <a:spcBef>
                <a:spcPts val="0"/>
              </a:spcBef>
              <a:buNone/>
            </a:pPr>
            <a:r>
              <a:rPr lang="ru-RU" sz="2000" b="0" i="0" dirty="0">
                <a:solidFill>
                  <a:srgbClr val="002060"/>
                </a:solidFill>
                <a:effectLst/>
                <a:latin typeface="Comic Sans MS" panose="030F0702030302020204" pitchFamily="66" charset="0"/>
              </a:rPr>
              <a:t>Малышам разрешается копошиться руками, закапывать внутри мелкие игрушки, находить и доставать их.</a:t>
            </a:r>
          </a:p>
          <a:p>
            <a:pPr marL="0" indent="0" algn="just">
              <a:spcBef>
                <a:spcPts val="0"/>
              </a:spcBef>
              <a:buNone/>
            </a:pPr>
            <a:r>
              <a:rPr lang="ru-RU" sz="2000" b="0" i="0" dirty="0">
                <a:solidFill>
                  <a:srgbClr val="002060"/>
                </a:solidFill>
                <a:effectLst/>
                <a:latin typeface="Comic Sans MS" panose="030F0702030302020204" pitchFamily="66" charset="0"/>
              </a:rPr>
              <a:t> Когда ребенок освоит движения в коробке, можно дать сразу две</a:t>
            </a:r>
          </a:p>
          <a:p>
            <a:pPr marL="0" indent="0" algn="just">
              <a:spcBef>
                <a:spcPts val="0"/>
              </a:spcBef>
              <a:buNone/>
            </a:pPr>
            <a:r>
              <a:rPr lang="ru-RU" sz="2000" dirty="0">
                <a:solidFill>
                  <a:srgbClr val="002060"/>
                </a:solidFill>
                <a:latin typeface="Comic Sans MS" panose="030F0702030302020204" pitchFamily="66" charset="0"/>
              </a:rPr>
              <a:t>и </a:t>
            </a:r>
            <a:r>
              <a:rPr lang="ru-RU" sz="2000" b="0" i="0" dirty="0">
                <a:solidFill>
                  <a:srgbClr val="002060"/>
                </a:solidFill>
                <a:effectLst/>
                <a:latin typeface="Comic Sans MS" panose="030F0702030302020204" pitchFamily="66" charset="0"/>
              </a:rPr>
              <a:t>попросить пересыпать содержимое из одной емкости в другую. Сначала это можно делать руками, пальчиками, </a:t>
            </a:r>
          </a:p>
          <a:p>
            <a:pPr marL="0" indent="0" algn="just">
              <a:spcBef>
                <a:spcPts val="0"/>
              </a:spcBef>
              <a:buNone/>
            </a:pPr>
            <a:r>
              <a:rPr lang="ru-RU" sz="2000" b="0" i="0" dirty="0">
                <a:solidFill>
                  <a:srgbClr val="002060"/>
                </a:solidFill>
                <a:effectLst/>
                <a:latin typeface="Comic Sans MS" panose="030F0702030302020204" pitchFamily="66" charset="0"/>
              </a:rPr>
              <a:t>а потом взять мерную ложку или стаканчик.</a:t>
            </a:r>
            <a:endParaRPr lang="ru-RU" sz="2000" dirty="0">
              <a:solidFill>
                <a:srgbClr val="002060"/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9819832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381000"/>
            <a:ext cx="8229600" cy="5745163"/>
          </a:xfrm>
        </p:spPr>
        <p:txBody>
          <a:bodyPr/>
          <a:lstStyle/>
          <a:p>
            <a:pPr marL="0" indent="0" algn="ctr">
              <a:buNone/>
            </a:pPr>
            <a:r>
              <a:rPr lang="ru-RU" dirty="0">
                <a:solidFill>
                  <a:schemeClr val="tx2">
                    <a:lumMod val="75000"/>
                  </a:schemeClr>
                </a:solidFill>
              </a:rPr>
              <a:t>   «</a:t>
            </a:r>
            <a:r>
              <a:rPr lang="ru-RU" sz="2000" b="1" u="sng" dirty="0">
                <a:solidFill>
                  <a:srgbClr val="002060"/>
                </a:solidFill>
                <a:latin typeface="Comic Sans MS" panose="030F0702030302020204" pitchFamily="66" charset="0"/>
              </a:rPr>
              <a:t>М</a:t>
            </a:r>
            <a:r>
              <a:rPr lang="ru-RU" sz="2000" b="1" i="0" u="sng" dirty="0">
                <a:solidFill>
                  <a:srgbClr val="002060"/>
                </a:solidFill>
                <a:effectLst/>
                <a:latin typeface="Comic Sans MS" panose="030F0702030302020204" pitchFamily="66" charset="0"/>
              </a:rPr>
              <a:t>анный поднос»</a:t>
            </a:r>
          </a:p>
          <a:p>
            <a:pPr marL="0" indent="0" algn="l">
              <a:spcBef>
                <a:spcPts val="0"/>
              </a:spcBef>
              <a:buNone/>
            </a:pPr>
            <a:r>
              <a:rPr lang="ru-RU" sz="2000" b="0" i="0" dirty="0">
                <a:solidFill>
                  <a:srgbClr val="002060"/>
                </a:solidFill>
                <a:effectLst/>
                <a:latin typeface="Comic Sans MS" panose="030F0702030302020204" pitchFamily="66" charset="0"/>
              </a:rPr>
              <a:t>Для игры понадобится поднос с бортиками или большое плоское блюдо, куда насыпана манная крупа. </a:t>
            </a:r>
          </a:p>
          <a:p>
            <a:pPr marL="0" indent="0" algn="l">
              <a:spcBef>
                <a:spcPts val="0"/>
              </a:spcBef>
              <a:buNone/>
            </a:pPr>
            <a:r>
              <a:rPr lang="ru-RU" sz="2000" b="0" i="0" dirty="0">
                <a:solidFill>
                  <a:srgbClr val="002060"/>
                </a:solidFill>
                <a:effectLst/>
                <a:latin typeface="Comic Sans MS" panose="030F0702030302020204" pitchFamily="66" charset="0"/>
              </a:rPr>
              <a:t>Ребенок может водить пальчиком, оставляя бороздки, строить (насыпать) горки.</a:t>
            </a:r>
          </a:p>
          <a:p>
            <a:pPr marL="0" indent="0" algn="l">
              <a:spcBef>
                <a:spcPts val="0"/>
              </a:spcBef>
              <a:buNone/>
            </a:pPr>
            <a:r>
              <a:rPr lang="ru-RU" sz="2000" b="0" i="0" dirty="0">
                <a:solidFill>
                  <a:srgbClr val="002060"/>
                </a:solidFill>
                <a:effectLst/>
                <a:latin typeface="Comic Sans MS" panose="030F0702030302020204" pitchFamily="66" charset="0"/>
              </a:rPr>
              <a:t>Дайте малышу мелкие фигурки животных и попросите поселить животных за горами. </a:t>
            </a:r>
          </a:p>
          <a:p>
            <a:pPr marL="0" indent="0" algn="l">
              <a:spcBef>
                <a:spcPts val="0"/>
              </a:spcBef>
              <a:buNone/>
            </a:pPr>
            <a:r>
              <a:rPr lang="ru-RU" sz="2000" b="0" i="0" dirty="0">
                <a:solidFill>
                  <a:srgbClr val="002060"/>
                </a:solidFill>
                <a:effectLst/>
                <a:latin typeface="Comic Sans MS" panose="030F0702030302020204" pitchFamily="66" charset="0"/>
              </a:rPr>
              <a:t>Мальчикам интересна игра с машинкой на подносе, которая справляется с большими заносами, буксует, пробирается по неровностям. Трассу можно усложнить, сделав горы еще выше.</a:t>
            </a:r>
          </a:p>
          <a:p>
            <a:pPr marL="0" indent="0" algn="l">
              <a:spcBef>
                <a:spcPts val="0"/>
              </a:spcBef>
              <a:buNone/>
            </a:pPr>
            <a:r>
              <a:rPr lang="ru-RU" sz="2000" b="0" i="0" dirty="0">
                <a:solidFill>
                  <a:srgbClr val="002060"/>
                </a:solidFill>
                <a:effectLst/>
                <a:latin typeface="Comic Sans MS" panose="030F0702030302020204" pitchFamily="66" charset="0"/>
              </a:rPr>
              <a:t>На поднос можно добавить фасоль или макароны. Играть станет еще интереснее.</a:t>
            </a:r>
          </a:p>
          <a:p>
            <a:pPr algn="l"/>
            <a:endParaRPr lang="ru-RU" sz="1600" b="0" i="0" dirty="0">
              <a:solidFill>
                <a:srgbClr val="000000"/>
              </a:solidFill>
              <a:effectLst/>
              <a:latin typeface="Tahoma" panose="020B0604030504040204" pitchFamily="34" charset="0"/>
            </a:endParaRPr>
          </a:p>
          <a:p>
            <a:pPr marL="0" indent="0" algn="just">
              <a:buNone/>
            </a:pPr>
            <a:endParaRPr lang="ru-RU" sz="2800" dirty="0">
              <a:solidFill>
                <a:schemeClr val="tx2">
                  <a:lumMod val="75000"/>
                </a:schemeClr>
              </a:solidFill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2557841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457200"/>
            <a:ext cx="8229600" cy="5668963"/>
          </a:xfrm>
        </p:spPr>
        <p:txBody>
          <a:bodyPr/>
          <a:lstStyle/>
          <a:p>
            <a:pPr marL="0" indent="0" algn="ctr">
              <a:buNone/>
            </a:pPr>
            <a:r>
              <a:rPr lang="ru-RU" sz="2000" b="1" u="sng" dirty="0">
                <a:solidFill>
                  <a:schemeClr val="tx2">
                    <a:lumMod val="75000"/>
                  </a:schemeClr>
                </a:solidFill>
                <a:latin typeface="Comic Sans MS" panose="030F0702030302020204" pitchFamily="66" charset="0"/>
              </a:rPr>
              <a:t>«Тактильный (чудесный мешочек)»     </a:t>
            </a:r>
          </a:p>
          <a:p>
            <a:pPr marL="0" indent="0" algn="l">
              <a:spcBef>
                <a:spcPts val="0"/>
              </a:spcBef>
              <a:buNone/>
            </a:pPr>
            <a:r>
              <a:rPr lang="ru-RU" sz="2000" b="0" i="0" dirty="0">
                <a:solidFill>
                  <a:srgbClr val="002060"/>
                </a:solidFill>
                <a:effectLst/>
                <a:latin typeface="Comic Sans MS" panose="030F0702030302020204" pitchFamily="66" charset="0"/>
              </a:rPr>
              <a:t>Как играть?</a:t>
            </a:r>
          </a:p>
          <a:p>
            <a:pPr marL="0" indent="0" algn="l">
              <a:spcBef>
                <a:spcPts val="0"/>
              </a:spcBef>
              <a:buNone/>
            </a:pPr>
            <a:r>
              <a:rPr lang="ru-RU" sz="2000" b="0" i="0" dirty="0">
                <a:solidFill>
                  <a:srgbClr val="002060"/>
                </a:solidFill>
                <a:effectLst/>
                <a:latin typeface="Comic Sans MS" panose="030F0702030302020204" pitchFamily="66" charset="0"/>
              </a:rPr>
              <a:t>Достать нужный предмет: мягкий или твердый, пушистый или гладкий, большой или маленький.</a:t>
            </a:r>
          </a:p>
          <a:p>
            <a:pPr marL="0" indent="0" algn="l">
              <a:spcBef>
                <a:spcPts val="0"/>
              </a:spcBef>
              <a:buNone/>
            </a:pPr>
            <a:r>
              <a:rPr lang="ru-RU" sz="2000" b="0" i="0" dirty="0">
                <a:solidFill>
                  <a:srgbClr val="002060"/>
                </a:solidFill>
                <a:effectLst/>
                <a:latin typeface="Comic Sans MS" panose="030F0702030302020204" pitchFamily="66" charset="0"/>
              </a:rPr>
              <a:t>Нащупать в мешочке предмет и сказать, какой он. </a:t>
            </a:r>
          </a:p>
          <a:p>
            <a:pPr marL="0" indent="0" algn="l">
              <a:spcBef>
                <a:spcPts val="0"/>
              </a:spcBef>
              <a:buNone/>
            </a:pPr>
            <a:r>
              <a:rPr lang="ru-RU" sz="2000" b="0" i="0" dirty="0">
                <a:solidFill>
                  <a:srgbClr val="002060"/>
                </a:solidFill>
                <a:effectLst/>
                <a:latin typeface="Comic Sans MS" panose="030F0702030302020204" pitchFamily="66" charset="0"/>
              </a:rPr>
              <a:t>Затем предмет достается, и вместе определяем, правильно ли его назвал ребенок.</a:t>
            </a:r>
          </a:p>
          <a:p>
            <a:pPr marL="0" indent="0" algn="ctr">
              <a:spcBef>
                <a:spcPts val="0"/>
              </a:spcBef>
              <a:buNone/>
            </a:pPr>
            <a:endParaRPr lang="ru-RU" sz="2000" b="1" i="0" u="sng" dirty="0">
              <a:solidFill>
                <a:srgbClr val="002060"/>
              </a:solidFill>
              <a:effectLst/>
              <a:latin typeface="Comic Sans MS" panose="030F0702030302020204" pitchFamily="66" charset="0"/>
            </a:endParaRPr>
          </a:p>
          <a:p>
            <a:pPr marL="0" indent="0" algn="ctr">
              <a:spcBef>
                <a:spcPts val="0"/>
              </a:spcBef>
              <a:buNone/>
            </a:pPr>
            <a:r>
              <a:rPr lang="ru-RU" sz="2000" b="1" i="0" u="sng" dirty="0">
                <a:solidFill>
                  <a:srgbClr val="002060"/>
                </a:solidFill>
                <a:effectLst/>
                <a:latin typeface="Comic Sans MS" panose="030F0702030302020204" pitchFamily="66" charset="0"/>
              </a:rPr>
              <a:t>Рельефные игрушки-пищалки</a:t>
            </a:r>
          </a:p>
          <a:p>
            <a:pPr marL="0" indent="0" algn="l">
              <a:spcBef>
                <a:spcPts val="0"/>
              </a:spcBef>
              <a:buNone/>
            </a:pPr>
            <a:r>
              <a:rPr lang="ru-RU" sz="2000" b="0" i="0" dirty="0">
                <a:solidFill>
                  <a:srgbClr val="002060"/>
                </a:solidFill>
                <a:effectLst/>
                <a:latin typeface="Comic Sans MS" panose="030F0702030302020204" pitchFamily="66" charset="0"/>
              </a:rPr>
              <a:t>Можно сжимать игрушки в руках, наступать на них. При правильном нажатии слышится писк. Можно придумать</a:t>
            </a:r>
          </a:p>
          <a:p>
            <a:pPr marL="0" indent="0" algn="l">
              <a:spcBef>
                <a:spcPts val="0"/>
              </a:spcBef>
              <a:buNone/>
            </a:pPr>
            <a:r>
              <a:rPr lang="ru-RU" sz="2000" b="0" i="0" dirty="0">
                <a:solidFill>
                  <a:srgbClr val="002060"/>
                </a:solidFill>
                <a:effectLst/>
                <a:latin typeface="Comic Sans MS" panose="030F0702030302020204" pitchFamily="66" charset="0"/>
              </a:rPr>
              <a:t> игру: что пищит громче.</a:t>
            </a:r>
          </a:p>
          <a:p>
            <a:pPr marL="0" indent="0" algn="l">
              <a:spcBef>
                <a:spcPts val="0"/>
              </a:spcBef>
              <a:buNone/>
            </a:pPr>
            <a:endParaRPr lang="ru-RU" sz="2000" b="0" i="0" dirty="0">
              <a:solidFill>
                <a:srgbClr val="002060"/>
              </a:solidFill>
              <a:effectLst/>
              <a:latin typeface="Comic Sans MS" panose="030F0702030302020204" pitchFamily="66" charset="0"/>
            </a:endParaRPr>
          </a:p>
          <a:p>
            <a:pPr marL="0" indent="0" algn="l">
              <a:buNone/>
            </a:pPr>
            <a:endParaRPr lang="ru-RU" sz="1600" b="0" i="0" dirty="0">
              <a:solidFill>
                <a:srgbClr val="000000"/>
              </a:solidFill>
              <a:effectLst/>
              <a:latin typeface="Tahom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7146051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533400"/>
            <a:ext cx="8229600" cy="5592763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dirty="0">
                <a:solidFill>
                  <a:schemeClr val="tx2">
                    <a:lumMod val="75000"/>
                  </a:schemeClr>
                </a:solidFill>
              </a:rPr>
              <a:t>    </a:t>
            </a:r>
            <a:r>
              <a:rPr lang="ru-RU" sz="2200" b="1" i="0" u="sng" dirty="0">
                <a:solidFill>
                  <a:srgbClr val="002060"/>
                </a:solidFill>
                <a:effectLst/>
                <a:latin typeface="Comic Sans MS" panose="030F0702030302020204" pitchFamily="66" charset="0"/>
              </a:rPr>
              <a:t>Мешочки и игрушки с тактильным наполнителем</a:t>
            </a:r>
          </a:p>
          <a:p>
            <a:pPr marL="0" indent="0" algn="l">
              <a:spcBef>
                <a:spcPts val="0"/>
              </a:spcBef>
              <a:buNone/>
            </a:pPr>
            <a:r>
              <a:rPr lang="ru-RU" sz="2200" b="0" i="0" dirty="0">
                <a:solidFill>
                  <a:srgbClr val="002060"/>
                </a:solidFill>
                <a:effectLst/>
                <a:latin typeface="Comic Sans MS" panose="030F0702030302020204" pitchFamily="66" charset="0"/>
              </a:rPr>
              <a:t>    Игрушки-мякиши можно гладить, прижимать и прятать. Внутри сюрприз: настоящие вишневые косточки, нужно только расстегнуть липучку. Косточки лежат в специальном мешочке. Его можно перебирать в руках, топтаться ножками. Его можно нагревать и понимать, что косточки стали теплыми и даже горячими, а потом они остывают. Игрушка может греть.</a:t>
            </a:r>
          </a:p>
          <a:p>
            <a:pPr marL="0" indent="0" algn="l">
              <a:spcBef>
                <a:spcPts val="0"/>
              </a:spcBef>
              <a:buNone/>
            </a:pPr>
            <a:r>
              <a:rPr lang="ru-RU" sz="2200" b="0" i="0" dirty="0">
                <a:solidFill>
                  <a:srgbClr val="002060"/>
                </a:solidFill>
                <a:effectLst/>
                <a:latin typeface="Comic Sans MS" panose="030F0702030302020204" pitchFamily="66" charset="0"/>
              </a:rPr>
              <a:t>Можно сшить мешочки и наполнить их разными на ощупь наполнителями: рисом, фасолью, тыквенными семечками...</a:t>
            </a:r>
          </a:p>
          <a:p>
            <a:pPr marL="0" indent="0" algn="just">
              <a:buNone/>
            </a:pPr>
            <a:endParaRPr lang="ru-RU" sz="2800" dirty="0">
              <a:solidFill>
                <a:schemeClr val="tx2">
                  <a:lumMod val="75000"/>
                </a:schemeClr>
              </a:solidFill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70702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381000"/>
            <a:ext cx="8229600" cy="5745163"/>
          </a:xfrm>
        </p:spPr>
        <p:txBody>
          <a:bodyPr>
            <a:normAutofit fontScale="92500" lnSpcReduction="20000"/>
          </a:bodyPr>
          <a:lstStyle/>
          <a:p>
            <a:pPr marL="0" indent="0" algn="ctr">
              <a:buNone/>
            </a:pPr>
            <a:r>
              <a:rPr lang="ru-RU" sz="2400" b="1" u="sng" dirty="0">
                <a:solidFill>
                  <a:srgbClr val="002060"/>
                </a:solidFill>
                <a:latin typeface="Comic Sans MS" panose="030F0702030302020204" pitchFamily="66" charset="0"/>
              </a:rPr>
              <a:t>И</a:t>
            </a:r>
            <a:r>
              <a:rPr lang="ru-RU" sz="2400" b="1" i="0" u="sng" dirty="0">
                <a:solidFill>
                  <a:srgbClr val="002060"/>
                </a:solidFill>
                <a:effectLst/>
                <a:latin typeface="Comic Sans MS" panose="030F0702030302020204" pitchFamily="66" charset="0"/>
              </a:rPr>
              <a:t>гры на прикосновение.</a:t>
            </a:r>
          </a:p>
          <a:p>
            <a:pPr marL="0" indent="0">
              <a:buNone/>
            </a:pPr>
            <a:r>
              <a:rPr lang="ru-RU" sz="2400" b="1" dirty="0">
                <a:solidFill>
                  <a:srgbClr val="002060"/>
                </a:solidFill>
                <a:latin typeface="Comic Sans MS" panose="030F0702030302020204" pitchFamily="66" charset="0"/>
              </a:rPr>
              <a:t>   </a:t>
            </a:r>
            <a:r>
              <a:rPr lang="ru-RU" sz="2400" b="0" i="0" dirty="0">
                <a:solidFill>
                  <a:srgbClr val="002060"/>
                </a:solidFill>
                <a:effectLst/>
                <a:latin typeface="Comic Sans MS" panose="030F0702030302020204" pitchFamily="66" charset="0"/>
              </a:rPr>
              <a:t>Для них не нужно специальное оборудование. Эти игры знакомы всем с детства.</a:t>
            </a:r>
          </a:p>
          <a:p>
            <a:pPr marL="0" indent="0" algn="l">
              <a:spcBef>
                <a:spcPts val="0"/>
              </a:spcBef>
              <a:buNone/>
            </a:pPr>
            <a:r>
              <a:rPr lang="ru-RU" sz="2400" dirty="0">
                <a:solidFill>
                  <a:srgbClr val="002060"/>
                </a:solidFill>
                <a:latin typeface="Comic Sans MS" panose="030F0702030302020204" pitchFamily="66" charset="0"/>
              </a:rPr>
              <a:t>                                  «</a:t>
            </a:r>
            <a:r>
              <a:rPr lang="ru-RU" sz="2400" b="0" i="0" dirty="0">
                <a:solidFill>
                  <a:srgbClr val="002060"/>
                </a:solidFill>
                <a:effectLst/>
                <a:latin typeface="Comic Sans MS" panose="030F0702030302020204" pitchFamily="66" charset="0"/>
              </a:rPr>
              <a:t>Месим-лепим»</a:t>
            </a:r>
            <a:br>
              <a:rPr lang="ru-RU" sz="2400" b="0" i="0" dirty="0">
                <a:solidFill>
                  <a:srgbClr val="002060"/>
                </a:solidFill>
                <a:effectLst/>
                <a:latin typeface="Comic Sans MS" panose="030F0702030302020204" pitchFamily="66" charset="0"/>
              </a:rPr>
            </a:br>
            <a:r>
              <a:rPr lang="ru-RU" sz="2400" b="0" i="0" dirty="0">
                <a:solidFill>
                  <a:srgbClr val="002060"/>
                </a:solidFill>
                <a:effectLst/>
                <a:latin typeface="Comic Sans MS" panose="030F0702030302020204" pitchFamily="66" charset="0"/>
              </a:rPr>
              <a:t>Взрослый делает массаж ребенку, проговаривая, будто месит тесто и лепит колобок.</a:t>
            </a:r>
          </a:p>
          <a:p>
            <a:pPr marL="0" indent="0" algn="l">
              <a:spcBef>
                <a:spcPts val="0"/>
              </a:spcBef>
              <a:buNone/>
            </a:pPr>
            <a:r>
              <a:rPr lang="ru-RU" sz="2400" b="0" i="0" dirty="0">
                <a:solidFill>
                  <a:srgbClr val="002060"/>
                </a:solidFill>
                <a:effectLst/>
                <a:latin typeface="Comic Sans MS" panose="030F0702030302020204" pitchFamily="66" charset="0"/>
              </a:rPr>
              <a:t>                                  «Секретные знаки»</a:t>
            </a:r>
            <a:br>
              <a:rPr lang="ru-RU" sz="2400" b="0" i="0" dirty="0">
                <a:solidFill>
                  <a:srgbClr val="002060"/>
                </a:solidFill>
                <a:effectLst/>
                <a:latin typeface="Comic Sans MS" panose="030F0702030302020204" pitchFamily="66" charset="0"/>
              </a:rPr>
            </a:br>
            <a:r>
              <a:rPr lang="ru-RU" sz="2400" b="0" i="0" dirty="0">
                <a:solidFill>
                  <a:srgbClr val="002060"/>
                </a:solidFill>
                <a:effectLst/>
                <a:latin typeface="Comic Sans MS" panose="030F0702030302020204" pitchFamily="66" charset="0"/>
              </a:rPr>
              <a:t>Взрослый и ребенок разрабатывают свой секретный язык: приветствие пальчиками или ладошкой, перебирание пальчиками могут означать приглашение гулять и т.</a:t>
            </a:r>
            <a:r>
              <a:rPr lang="ru-RU" sz="2400" b="0" i="0" dirty="0">
                <a:solidFill>
                  <a:srgbClr val="000000"/>
                </a:solidFill>
                <a:effectLst/>
                <a:latin typeface="Tahoma" panose="020B0604030504040204" pitchFamily="34" charset="0"/>
              </a:rPr>
              <a:t>д.</a:t>
            </a:r>
          </a:p>
          <a:p>
            <a:pPr marL="0" indent="0">
              <a:spcBef>
                <a:spcPts val="0"/>
              </a:spcBef>
              <a:buNone/>
            </a:pPr>
            <a:r>
              <a:rPr lang="ru-RU" sz="2400" dirty="0">
                <a:solidFill>
                  <a:srgbClr val="002060"/>
                </a:solidFill>
                <a:latin typeface="Comic Sans MS" panose="030F0702030302020204" pitchFamily="66" charset="0"/>
              </a:rPr>
              <a:t>                                   «Рельсы, рельсы…»</a:t>
            </a:r>
            <a:br>
              <a:rPr lang="ru-RU" sz="2400" b="0" i="0" dirty="0">
                <a:solidFill>
                  <a:srgbClr val="002060"/>
                </a:solidFill>
                <a:effectLst/>
                <a:latin typeface="Comic Sans MS" panose="030F0702030302020204" pitchFamily="66" charset="0"/>
              </a:rPr>
            </a:br>
            <a:r>
              <a:rPr lang="ru-RU" sz="2400" b="0" i="0" dirty="0">
                <a:solidFill>
                  <a:srgbClr val="002060"/>
                </a:solidFill>
                <a:effectLst/>
                <a:latin typeface="Comic Sans MS" panose="030F0702030302020204" pitchFamily="66" charset="0"/>
              </a:rPr>
              <a:t>Взрослый изображает на спине (руке) ребенка слова стихотворения:</a:t>
            </a:r>
            <a:br>
              <a:rPr lang="ru-RU" sz="2400" b="0" i="0" dirty="0">
                <a:solidFill>
                  <a:srgbClr val="002060"/>
                </a:solidFill>
                <a:effectLst/>
                <a:latin typeface="Comic Sans MS" panose="030F0702030302020204" pitchFamily="66" charset="0"/>
              </a:rPr>
            </a:br>
            <a:r>
              <a:rPr lang="ru-RU" sz="2400" b="0" i="0" dirty="0">
                <a:solidFill>
                  <a:srgbClr val="002060"/>
                </a:solidFill>
                <a:effectLst/>
                <a:latin typeface="Comic Sans MS" panose="030F0702030302020204" pitchFamily="66" charset="0"/>
              </a:rPr>
              <a:t>Рельсы-рельсы, шпалы-шпалы,</a:t>
            </a:r>
            <a:br>
              <a:rPr lang="ru-RU" sz="2400" b="0" i="0" dirty="0">
                <a:solidFill>
                  <a:srgbClr val="002060"/>
                </a:solidFill>
                <a:effectLst/>
                <a:latin typeface="Comic Sans MS" panose="030F0702030302020204" pitchFamily="66" charset="0"/>
              </a:rPr>
            </a:br>
            <a:r>
              <a:rPr lang="ru-RU" sz="2400" b="0" i="0" dirty="0">
                <a:solidFill>
                  <a:srgbClr val="002060"/>
                </a:solidFill>
                <a:effectLst/>
                <a:latin typeface="Comic Sans MS" panose="030F0702030302020204" pitchFamily="66" charset="0"/>
              </a:rPr>
              <a:t>Ехал поезд запоздалый.</a:t>
            </a:r>
            <a:br>
              <a:rPr lang="ru-RU" sz="2400" b="0" i="0" dirty="0">
                <a:solidFill>
                  <a:srgbClr val="002060"/>
                </a:solidFill>
                <a:effectLst/>
                <a:latin typeface="Comic Sans MS" panose="030F0702030302020204" pitchFamily="66" charset="0"/>
              </a:rPr>
            </a:br>
            <a:r>
              <a:rPr lang="ru-RU" sz="2400" b="0" i="0" dirty="0">
                <a:solidFill>
                  <a:srgbClr val="002060"/>
                </a:solidFill>
                <a:effectLst/>
                <a:latin typeface="Comic Sans MS" panose="030F0702030302020204" pitchFamily="66" charset="0"/>
              </a:rPr>
              <a:t>Из последнего окошка</a:t>
            </a:r>
            <a:br>
              <a:rPr lang="ru-RU" sz="2400" b="0" i="0" dirty="0">
                <a:solidFill>
                  <a:srgbClr val="002060"/>
                </a:solidFill>
                <a:effectLst/>
                <a:latin typeface="Comic Sans MS" panose="030F0702030302020204" pitchFamily="66" charset="0"/>
              </a:rPr>
            </a:br>
            <a:r>
              <a:rPr lang="ru-RU" sz="2400" b="0" i="0" dirty="0">
                <a:solidFill>
                  <a:srgbClr val="002060"/>
                </a:solidFill>
                <a:effectLst/>
                <a:latin typeface="Comic Sans MS" panose="030F0702030302020204" pitchFamily="66" charset="0"/>
              </a:rPr>
              <a:t>Вдруг посыпались горошки…</a:t>
            </a:r>
            <a:br>
              <a:rPr lang="ru-RU" sz="2400" b="0" i="0" dirty="0">
                <a:solidFill>
                  <a:srgbClr val="002060"/>
                </a:solidFill>
                <a:effectLst/>
                <a:latin typeface="Comic Sans MS" panose="030F0702030302020204" pitchFamily="66" charset="0"/>
              </a:rPr>
            </a:br>
            <a:r>
              <a:rPr lang="ru-RU" sz="2400" b="0" i="0" dirty="0">
                <a:solidFill>
                  <a:srgbClr val="002060"/>
                </a:solidFill>
                <a:effectLst/>
                <a:latin typeface="Comic Sans MS" panose="030F0702030302020204" pitchFamily="66" charset="0"/>
              </a:rPr>
              <a:t>Продолжений много.</a:t>
            </a:r>
          </a:p>
          <a:p>
            <a:pPr marL="0" indent="0" algn="l">
              <a:spcBef>
                <a:spcPts val="0"/>
              </a:spcBef>
              <a:buNone/>
            </a:pPr>
            <a:r>
              <a:rPr lang="ru-RU" sz="2400" dirty="0">
                <a:solidFill>
                  <a:srgbClr val="002060"/>
                </a:solidFill>
                <a:latin typeface="Comic Sans MS" panose="030F0702030302020204" pitchFamily="66" charset="0"/>
              </a:rPr>
              <a:t>                                      </a:t>
            </a:r>
            <a:endParaRPr lang="ru-RU" sz="2400" dirty="0">
              <a:solidFill>
                <a:schemeClr val="tx2">
                  <a:lumMod val="75000"/>
                </a:schemeClr>
              </a:solidFill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450592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Объект 5">
            <a:extLst>
              <a:ext uri="{FF2B5EF4-FFF2-40B4-BE49-F238E27FC236}">
                <a16:creationId xmlns:a16="http://schemas.microsoft.com/office/drawing/2014/main" id="{1DEBFD77-BC3B-40BD-B79B-7C5DD563AB17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5800" y="1066800"/>
            <a:ext cx="3078480" cy="4023360"/>
          </a:xfrm>
        </p:spPr>
      </p:pic>
      <p:pic>
        <p:nvPicPr>
          <p:cNvPr id="5" name="Объект 4">
            <a:extLst>
              <a:ext uri="{FF2B5EF4-FFF2-40B4-BE49-F238E27FC236}">
                <a16:creationId xmlns:a16="http://schemas.microsoft.com/office/drawing/2014/main" id="{EA64E955-4927-4ED9-B77C-1A29F2A30572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43401" y="457201"/>
            <a:ext cx="3078480" cy="3810000"/>
          </a:xfrm>
        </p:spPr>
      </p:pic>
    </p:spTree>
    <p:extLst>
      <p:ext uri="{BB962C8B-B14F-4D97-AF65-F5344CB8AC3E}">
        <p14:creationId xmlns:p14="http://schemas.microsoft.com/office/powerpoint/2010/main" val="245561284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Объект 5">
            <a:extLst>
              <a:ext uri="{FF2B5EF4-FFF2-40B4-BE49-F238E27FC236}">
                <a16:creationId xmlns:a16="http://schemas.microsoft.com/office/drawing/2014/main" id="{8016E0AA-3815-48BE-85F8-19FA9942A542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28800" y="533400"/>
            <a:ext cx="5257800" cy="3886200"/>
          </a:xfrm>
        </p:spPr>
      </p:pic>
    </p:spTree>
    <p:extLst>
      <p:ext uri="{BB962C8B-B14F-4D97-AF65-F5344CB8AC3E}">
        <p14:creationId xmlns:p14="http://schemas.microsoft.com/office/powerpoint/2010/main" val="12964526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Объект 5">
            <a:extLst>
              <a:ext uri="{FF2B5EF4-FFF2-40B4-BE49-F238E27FC236}">
                <a16:creationId xmlns:a16="http://schemas.microsoft.com/office/drawing/2014/main" id="{B884D563-DE4C-4153-BD92-6DABB3D36890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" y="1295400"/>
            <a:ext cx="3505200" cy="3886200"/>
          </a:xfrm>
        </p:spPr>
      </p:pic>
      <p:pic>
        <p:nvPicPr>
          <p:cNvPr id="8" name="Объект 7">
            <a:extLst>
              <a:ext uri="{FF2B5EF4-FFF2-40B4-BE49-F238E27FC236}">
                <a16:creationId xmlns:a16="http://schemas.microsoft.com/office/drawing/2014/main" id="{9CA7F5F1-8F70-4104-A89B-41463DECCE51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43400" y="381000"/>
            <a:ext cx="3688080" cy="3886200"/>
          </a:xfrm>
        </p:spPr>
      </p:pic>
    </p:spTree>
    <p:extLst>
      <p:ext uri="{BB962C8B-B14F-4D97-AF65-F5344CB8AC3E}">
        <p14:creationId xmlns:p14="http://schemas.microsoft.com/office/powerpoint/2010/main" val="291733359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id="{1A494F5C-BABE-4B0A-B7D4-DFFCBCD108D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sz="4800" b="1" dirty="0">
                <a:solidFill>
                  <a:srgbClr val="002060"/>
                </a:solidFill>
                <a:latin typeface="Comic Sans MS" panose="030F0702030302020204" pitchFamily="66" charset="0"/>
              </a:rPr>
              <a:t>Спасибо за внимание!</a:t>
            </a:r>
          </a:p>
        </p:txBody>
      </p:sp>
    </p:spTree>
    <p:extLst>
      <p:ext uri="{BB962C8B-B14F-4D97-AF65-F5344CB8AC3E}">
        <p14:creationId xmlns:p14="http://schemas.microsoft.com/office/powerpoint/2010/main" val="3588891172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227</TotalTime>
  <Words>679</Words>
  <Application>Microsoft Office PowerPoint</Application>
  <PresentationFormat>Экран (4:3)</PresentationFormat>
  <Paragraphs>48</Paragraphs>
  <Slides>12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7" baseType="lpstr">
      <vt:lpstr>Arial</vt:lpstr>
      <vt:lpstr>Calibri</vt:lpstr>
      <vt:lpstr>Comic Sans MS</vt:lpstr>
      <vt:lpstr>Tahoma</vt:lpstr>
      <vt:lpstr>Тема Office</vt:lpstr>
      <vt:lpstr>         Изготовление тактильных  игр.                                    Выполнила:                                              Ротова Н.Н                                                                                                                                                                   Беспятова Т.А                                          Ротова Н.Н     </vt:lpstr>
      <vt:lpstr>Значение тактильных ощущений в развитии ребенка</vt:lpstr>
      <vt:lpstr>Тактильные игры и их влияние на развитие ребенка</vt:lpstr>
      <vt:lpstr>Тактильные игры для детей 1-3 лет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Игры  на развитие тактильных ощущений</dc:title>
  <dc:creator>Пользователь</dc:creator>
  <cp:lastModifiedBy>Пользователь</cp:lastModifiedBy>
  <cp:revision>8</cp:revision>
  <dcterms:created xsi:type="dcterms:W3CDTF">2015-10-19T06:23:24Z</dcterms:created>
  <dcterms:modified xsi:type="dcterms:W3CDTF">2026-03-21T12:58:07Z</dcterms:modified>
</cp:coreProperties>
</file>