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diagrams/drawing1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83" r:id="rId4"/>
    <p:sldId id="259" r:id="rId5"/>
    <p:sldId id="260" r:id="rId6"/>
    <p:sldId id="261" r:id="rId7"/>
    <p:sldId id="286" r:id="rId8"/>
    <p:sldId id="262" r:id="rId9"/>
    <p:sldId id="284" r:id="rId10"/>
    <p:sldId id="263" r:id="rId11"/>
    <p:sldId id="264" r:id="rId12"/>
    <p:sldId id="265" r:id="rId13"/>
    <p:sldId id="290" r:id="rId14"/>
    <p:sldId id="266" r:id="rId15"/>
    <p:sldId id="291" r:id="rId16"/>
    <p:sldId id="267" r:id="rId17"/>
    <p:sldId id="268" r:id="rId18"/>
    <p:sldId id="292" r:id="rId19"/>
    <p:sldId id="282" r:id="rId20"/>
    <p:sldId id="271" r:id="rId21"/>
    <p:sldId id="272" r:id="rId22"/>
    <p:sldId id="273" r:id="rId23"/>
    <p:sldId id="274" r:id="rId24"/>
    <p:sldId id="275" r:id="rId25"/>
    <p:sldId id="281" r:id="rId26"/>
    <p:sldId id="278" r:id="rId27"/>
    <p:sldId id="279" r:id="rId2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820000"/>
    <a:srgbClr val="60000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588" autoAdjust="0"/>
    <p:restoredTop sz="94624" autoAdjust="0"/>
  </p:normalViewPr>
  <p:slideViewPr>
    <p:cSldViewPr>
      <p:cViewPr>
        <p:scale>
          <a:sx n="80" d="100"/>
          <a:sy n="80" d="100"/>
        </p:scale>
        <p:origin x="-1086" y="15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FF3703-5009-4D33-BFCC-3E97A3783416}" type="doc">
      <dgm:prSet loTypeId="urn:microsoft.com/office/officeart/2005/8/layout/pyramid4" loCatId="pyramid" qsTypeId="urn:microsoft.com/office/officeart/2005/8/quickstyle/3d4" qsCatId="3D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4293EA0A-2D99-42CC-B3DB-F3F01E5DB07F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УЧЕБНИКИ</a:t>
          </a:r>
          <a:endParaRPr lang="ru-RU" sz="14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F1A727AD-2EE8-4A0D-A276-4D47AC824CA5}" type="parTrans" cxnId="{B7A2116A-BA2B-49C1-BBEB-AC9233D55906}">
      <dgm:prSet/>
      <dgm:spPr/>
      <dgm:t>
        <a:bodyPr/>
        <a:lstStyle/>
        <a:p>
          <a:endParaRPr lang="ru-RU"/>
        </a:p>
      </dgm:t>
    </dgm:pt>
    <dgm:pt modelId="{E665E0BB-4FE5-439E-901D-D1FC5E40388E}" type="sibTrans" cxnId="{B7A2116A-BA2B-49C1-BBEB-AC9233D55906}">
      <dgm:prSet/>
      <dgm:spPr/>
      <dgm:t>
        <a:bodyPr/>
        <a:lstStyle/>
        <a:p>
          <a:endParaRPr lang="ru-RU"/>
        </a:p>
      </dgm:t>
    </dgm:pt>
    <dgm:pt modelId="{C61D8602-6610-4E39-881E-99D7F103CDE4}">
      <dgm:prSet phldrT="[Текст]" custT="1"/>
      <dgm:spPr/>
      <dgm:t>
        <a:bodyPr/>
        <a:lstStyle/>
        <a:p>
          <a:r>
            <a:rPr lang="ru-RU" sz="16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Образовательные системы </a:t>
          </a:r>
          <a:endParaRPr lang="ru-RU" sz="16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A838253D-61B8-40B7-8204-0A1BFE67C3E7}" type="parTrans" cxnId="{BA12F54A-D5EB-4195-95D3-0A33CAF5A613}">
      <dgm:prSet/>
      <dgm:spPr/>
      <dgm:t>
        <a:bodyPr/>
        <a:lstStyle/>
        <a:p>
          <a:endParaRPr lang="ru-RU"/>
        </a:p>
      </dgm:t>
    </dgm:pt>
    <dgm:pt modelId="{916D21AA-B166-45C7-8CDA-986FC38D05A3}" type="sibTrans" cxnId="{BA12F54A-D5EB-4195-95D3-0A33CAF5A613}">
      <dgm:prSet/>
      <dgm:spPr/>
      <dgm:t>
        <a:bodyPr/>
        <a:lstStyle/>
        <a:p>
          <a:endParaRPr lang="ru-RU"/>
        </a:p>
      </dgm:t>
    </dgm:pt>
    <dgm:pt modelId="{3B5E33DA-653E-43D7-86F7-6FBECD14ADDB}">
      <dgm:prSet phldrT="[Текст]" custT="1"/>
      <dgm:spPr/>
      <dgm:t>
        <a:bodyPr/>
        <a:lstStyle/>
        <a:p>
          <a:r>
            <a:rPr lang="ru-RU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ЕГЭ</a:t>
          </a:r>
          <a:endParaRPr lang="ru-RU" sz="20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63515844-0E5C-41CC-B1F2-FBDFAA7F52D2}" type="parTrans" cxnId="{8B74AFF3-BDD7-41A0-B86B-28BC8D488E36}">
      <dgm:prSet/>
      <dgm:spPr/>
      <dgm:t>
        <a:bodyPr/>
        <a:lstStyle/>
        <a:p>
          <a:endParaRPr lang="ru-RU"/>
        </a:p>
      </dgm:t>
    </dgm:pt>
    <dgm:pt modelId="{25D8B2EB-B260-4885-9717-847DA5CBD7CD}" type="sibTrans" cxnId="{8B74AFF3-BDD7-41A0-B86B-28BC8D488E36}">
      <dgm:prSet/>
      <dgm:spPr/>
      <dgm:t>
        <a:bodyPr/>
        <a:lstStyle/>
        <a:p>
          <a:endParaRPr lang="ru-RU"/>
        </a:p>
      </dgm:t>
    </dgm:pt>
    <dgm:pt modelId="{8338E6D7-9C99-4ABE-8D65-220D627F06D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Образовательные стандарты</a:t>
          </a:r>
          <a:endParaRPr lang="ru-RU" sz="1400" b="1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gm:t>
    </dgm:pt>
    <dgm:pt modelId="{13EA3FAD-FD49-4956-81A8-FBEA7E01850B}" type="sibTrans" cxnId="{1A110388-95BC-4AFE-9C87-697495CB68BC}">
      <dgm:prSet/>
      <dgm:spPr/>
      <dgm:t>
        <a:bodyPr/>
        <a:lstStyle/>
        <a:p>
          <a:endParaRPr lang="ru-RU"/>
        </a:p>
      </dgm:t>
    </dgm:pt>
    <dgm:pt modelId="{354FBB9A-35BE-493E-BEE5-C2312F1746BE}" type="parTrans" cxnId="{1A110388-95BC-4AFE-9C87-697495CB68BC}">
      <dgm:prSet/>
      <dgm:spPr/>
      <dgm:t>
        <a:bodyPr/>
        <a:lstStyle/>
        <a:p>
          <a:endParaRPr lang="ru-RU"/>
        </a:p>
      </dgm:t>
    </dgm:pt>
    <dgm:pt modelId="{7D8F6946-1123-432D-8FCE-BFF95A748AA8}" type="pres">
      <dgm:prSet presAssocID="{54FF3703-5009-4D33-BFCC-3E97A3783416}" presName="compositeShape" presStyleCnt="0">
        <dgm:presLayoutVars>
          <dgm:chMax val="9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28761F3-7524-4EA8-86A9-7C35A42D0432}" type="pres">
      <dgm:prSet presAssocID="{54FF3703-5009-4D33-BFCC-3E97A3783416}" presName="triangle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DCD8ACC-30DF-4E63-BC1C-63B8066A60FF}" type="pres">
      <dgm:prSet presAssocID="{54FF3703-5009-4D33-BFCC-3E97A3783416}" presName="triangle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37D0AF5-2492-4B74-A745-20F93082A58F}" type="pres">
      <dgm:prSet presAssocID="{54FF3703-5009-4D33-BFCC-3E97A3783416}" presName="triangle3" presStyleLbl="node1" presStyleIdx="2" presStyleCnt="4" custLinFactNeighborX="-305" custLinFactNeighborY="-24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53CF23C-EC67-4970-90B6-30BA103EA9B3}" type="pres">
      <dgm:prSet presAssocID="{54FF3703-5009-4D33-BFCC-3E97A3783416}" presName="triangle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7A2116A-BA2B-49C1-BBEB-AC9233D55906}" srcId="{54FF3703-5009-4D33-BFCC-3E97A3783416}" destId="{4293EA0A-2D99-42CC-B3DB-F3F01E5DB07F}" srcOrd="0" destOrd="0" parTransId="{F1A727AD-2EE8-4A0D-A276-4D47AC824CA5}" sibTransId="{E665E0BB-4FE5-439E-901D-D1FC5E40388E}"/>
    <dgm:cxn modelId="{0B550073-8F2E-45CE-9B4A-298B95E81505}" type="presOf" srcId="{C61D8602-6610-4E39-881E-99D7F103CDE4}" destId="{5DCD8ACC-30DF-4E63-BC1C-63B8066A60FF}" srcOrd="0" destOrd="0" presId="urn:microsoft.com/office/officeart/2005/8/layout/pyramid4"/>
    <dgm:cxn modelId="{A6E7F55E-FEF2-4CF6-A4A3-4EFF4E8BCC7B}" type="presOf" srcId="{3B5E33DA-653E-43D7-86F7-6FBECD14ADDB}" destId="{937D0AF5-2492-4B74-A745-20F93082A58F}" srcOrd="0" destOrd="0" presId="urn:microsoft.com/office/officeart/2005/8/layout/pyramid4"/>
    <dgm:cxn modelId="{1A110388-95BC-4AFE-9C87-697495CB68BC}" srcId="{54FF3703-5009-4D33-BFCC-3E97A3783416}" destId="{8338E6D7-9C99-4ABE-8D65-220D627F06D9}" srcOrd="3" destOrd="0" parTransId="{354FBB9A-35BE-493E-BEE5-C2312F1746BE}" sibTransId="{13EA3FAD-FD49-4956-81A8-FBEA7E01850B}"/>
    <dgm:cxn modelId="{BA12F54A-D5EB-4195-95D3-0A33CAF5A613}" srcId="{54FF3703-5009-4D33-BFCC-3E97A3783416}" destId="{C61D8602-6610-4E39-881E-99D7F103CDE4}" srcOrd="1" destOrd="0" parTransId="{A838253D-61B8-40B7-8204-0A1BFE67C3E7}" sibTransId="{916D21AA-B166-45C7-8CDA-986FC38D05A3}"/>
    <dgm:cxn modelId="{04A7495D-3761-4BAA-ABCB-929E372C32BC}" type="presOf" srcId="{8338E6D7-9C99-4ABE-8D65-220D627F06D9}" destId="{953CF23C-EC67-4970-90B6-30BA103EA9B3}" srcOrd="0" destOrd="0" presId="urn:microsoft.com/office/officeart/2005/8/layout/pyramid4"/>
    <dgm:cxn modelId="{D54C6D27-B02B-49E3-A2E3-50B7902BBAFC}" type="presOf" srcId="{4293EA0A-2D99-42CC-B3DB-F3F01E5DB07F}" destId="{F28761F3-7524-4EA8-86A9-7C35A42D0432}" srcOrd="0" destOrd="0" presId="urn:microsoft.com/office/officeart/2005/8/layout/pyramid4"/>
    <dgm:cxn modelId="{2FC591DE-A06D-4F81-BA8D-33F6A2A44EFF}" type="presOf" srcId="{54FF3703-5009-4D33-BFCC-3E97A3783416}" destId="{7D8F6946-1123-432D-8FCE-BFF95A748AA8}" srcOrd="0" destOrd="0" presId="urn:microsoft.com/office/officeart/2005/8/layout/pyramid4"/>
    <dgm:cxn modelId="{8B74AFF3-BDD7-41A0-B86B-28BC8D488E36}" srcId="{54FF3703-5009-4D33-BFCC-3E97A3783416}" destId="{3B5E33DA-653E-43D7-86F7-6FBECD14ADDB}" srcOrd="2" destOrd="0" parTransId="{63515844-0E5C-41CC-B1F2-FBDFAA7F52D2}" sibTransId="{25D8B2EB-B260-4885-9717-847DA5CBD7CD}"/>
    <dgm:cxn modelId="{596B07A9-84BD-48AD-889A-C92C3FAF789C}" type="presParOf" srcId="{7D8F6946-1123-432D-8FCE-BFF95A748AA8}" destId="{F28761F3-7524-4EA8-86A9-7C35A42D0432}" srcOrd="0" destOrd="0" presId="urn:microsoft.com/office/officeart/2005/8/layout/pyramid4"/>
    <dgm:cxn modelId="{9F0DDD53-2697-41FD-836A-A37D847CC780}" type="presParOf" srcId="{7D8F6946-1123-432D-8FCE-BFF95A748AA8}" destId="{5DCD8ACC-30DF-4E63-BC1C-63B8066A60FF}" srcOrd="1" destOrd="0" presId="urn:microsoft.com/office/officeart/2005/8/layout/pyramid4"/>
    <dgm:cxn modelId="{E33722F9-B377-4A13-9512-866FBC25B015}" type="presParOf" srcId="{7D8F6946-1123-432D-8FCE-BFF95A748AA8}" destId="{937D0AF5-2492-4B74-A745-20F93082A58F}" srcOrd="2" destOrd="0" presId="urn:microsoft.com/office/officeart/2005/8/layout/pyramid4"/>
    <dgm:cxn modelId="{5EF09CC0-DF81-4AA7-A90F-52D7D0874969}" type="presParOf" srcId="{7D8F6946-1123-432D-8FCE-BFF95A748AA8}" destId="{953CF23C-EC67-4970-90B6-30BA103EA9B3}" srcOrd="3" destOrd="0" presId="urn:microsoft.com/office/officeart/2005/8/layout/pyramid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8761F3-7524-4EA8-86A9-7C35A42D0432}">
      <dsp:nvSpPr>
        <dsp:cNvPr id="0" name=""/>
        <dsp:cNvSpPr/>
      </dsp:nvSpPr>
      <dsp:spPr>
        <a:xfrm>
          <a:off x="2436038" y="0"/>
          <a:ext cx="2343161" cy="2343161"/>
        </a:xfrm>
        <a:prstGeom prst="triangl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УЧЕБНИКИ</a:t>
          </a:r>
          <a:endParaRPr lang="ru-RU" sz="14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3021828" y="1171581"/>
        <a:ext cx="1171581" cy="1171580"/>
      </dsp:txXfrm>
    </dsp:sp>
    <dsp:sp modelId="{5DCD8ACC-30DF-4E63-BC1C-63B8066A60FF}">
      <dsp:nvSpPr>
        <dsp:cNvPr id="0" name=""/>
        <dsp:cNvSpPr/>
      </dsp:nvSpPr>
      <dsp:spPr>
        <a:xfrm>
          <a:off x="1264457" y="2343161"/>
          <a:ext cx="2343161" cy="2343161"/>
        </a:xfrm>
        <a:prstGeom prst="triangl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6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Образовательные системы </a:t>
          </a:r>
          <a:endParaRPr lang="ru-RU" sz="16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1850247" y="3514742"/>
        <a:ext cx="1171581" cy="1171580"/>
      </dsp:txXfrm>
    </dsp:sp>
    <dsp:sp modelId="{937D0AF5-2492-4B74-A745-20F93082A58F}">
      <dsp:nvSpPr>
        <dsp:cNvPr id="0" name=""/>
        <dsp:cNvSpPr/>
      </dsp:nvSpPr>
      <dsp:spPr>
        <a:xfrm rot="10800000">
          <a:off x="2428891" y="2286011"/>
          <a:ext cx="2343161" cy="2343161"/>
        </a:xfrm>
        <a:prstGeom prst="triangl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ЕГЭ</a:t>
          </a:r>
          <a:endParaRPr lang="ru-RU" sz="20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 rot="10800000">
        <a:off x="3014681" y="2286011"/>
        <a:ext cx="1171581" cy="1171580"/>
      </dsp:txXfrm>
    </dsp:sp>
    <dsp:sp modelId="{953CF23C-EC67-4970-90B6-30BA103EA9B3}">
      <dsp:nvSpPr>
        <dsp:cNvPr id="0" name=""/>
        <dsp:cNvSpPr/>
      </dsp:nvSpPr>
      <dsp:spPr>
        <a:xfrm>
          <a:off x="3607619" y="2343161"/>
          <a:ext cx="2343161" cy="2343161"/>
        </a:xfrm>
        <a:prstGeom prst="triangl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rPr>
            <a:t>Образовательные стандарты</a:t>
          </a:r>
          <a:endParaRPr lang="ru-RU" sz="1400" b="1" kern="1200" dirty="0">
            <a:solidFill>
              <a:srgbClr val="002060"/>
            </a:solidFill>
            <a:latin typeface="Arial" pitchFamily="34" charset="0"/>
            <a:cs typeface="Arial" pitchFamily="34" charset="0"/>
          </a:endParaRPr>
        </a:p>
      </dsp:txBody>
      <dsp:txXfrm>
        <a:off x="4193409" y="3514742"/>
        <a:ext cx="1171581" cy="1171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4">
  <dgm:title val=""/>
  <dgm:desc val=""/>
  <dgm:catLst>
    <dgm:cat type="pyramid" pri="4000"/>
    <dgm:cat type="relationship" pri="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varLst>
      <dgm:chMax val="9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lte" val="4">
        <dgm:choose name="Name2">
          <dgm:if name="Name3" axis="ch" ptType="node" func="cnt" op="equ" val="1">
            <dgm:constrLst>
              <dgm:constr type="primFontSz" for="ch" ptType="node" op="equ" val="65"/>
              <dgm:constr type="t" for="ch" forName="triangle1"/>
              <dgm:constr type="l" for="ch" forName="triangle1"/>
              <dgm:constr type="h" for="ch" forName="triangle1" refType="h"/>
              <dgm:constr type="w" for="ch" forName="triangle1" refType="h"/>
            </dgm:constrLst>
          </dgm:if>
          <dgm:else name="Name4">
            <dgm:constrLst>
              <dgm:constr type="primFontSz" for="ch" ptType="node" op="equ" val="65"/>
              <dgm:constr type="t" for="ch" forName="triangle1"/>
              <dgm:constr type="l" for="ch" forName="triangle1" refType="h" fact="0.25"/>
              <dgm:constr type="h" for="ch" forName="triangle1" refType="h" fact="0.5"/>
              <dgm:constr type="w" for="ch" forName="triangle1" refType="h" fact="0.5"/>
              <dgm:constr type="t" for="ch" forName="triangle2" refType="h" fact="0.5"/>
              <dgm:constr type="l" for="ch" forName="triangle2"/>
              <dgm:constr type="h" for="ch" forName="triangle2" refType="h" fact="0.5"/>
              <dgm:constr type="w" for="ch" forName="triangle2" refType="h" fact="0.5"/>
              <dgm:constr type="t" for="ch" forName="triangle3" refType="h" fact="0.5"/>
              <dgm:constr type="l" for="ch" forName="triangle3" refType="h" fact="0.25"/>
              <dgm:constr type="h" for="ch" forName="triangle3" refType="h" fact="0.5"/>
              <dgm:constr type="w" for="ch" forName="triangle3" refType="h" fact="0.5"/>
              <dgm:constr type="t" for="ch" forName="triangle4" refType="h" fact="0.5"/>
              <dgm:constr type="l" for="ch" forName="triangle4" refType="h" fact="0.5"/>
              <dgm:constr type="h" for="ch" forName="triangle4" refType="h" fact="0.5"/>
              <dgm:constr type="w" for="ch" forName="triangle4" refType="h" fact="0.5"/>
            </dgm:constrLst>
          </dgm:else>
        </dgm:choose>
      </dgm:if>
      <dgm:else name="Name5">
        <dgm:constrLst>
          <dgm:constr type="primFontSz" for="ch" ptType="node" op="equ" val="65"/>
          <dgm:constr type="t" for="ch" forName="triangle1"/>
          <dgm:constr type="l" for="ch" forName="triangle1" refType="h" fact="0.33"/>
          <dgm:constr type="h" for="ch" forName="triangle1" refType="h" fact="0.33"/>
          <dgm:constr type="w" for="ch" forName="triangle1" refType="h" fact="0.33"/>
          <dgm:constr type="t" for="ch" forName="triangle2" refType="h" fact="0.33"/>
          <dgm:constr type="l" for="ch" forName="triangle2" refType="h" fact="0.165"/>
          <dgm:constr type="h" for="ch" forName="triangle2" refType="h" fact="0.33"/>
          <dgm:constr type="w" for="ch" forName="triangle2" refType="h" fact="0.33"/>
          <dgm:constr type="t" for="ch" forName="triangle3" refType="h" fact="0.33"/>
          <dgm:constr type="l" for="ch" forName="triangle3" refType="h" fact="0.33"/>
          <dgm:constr type="h" for="ch" forName="triangle3" refType="h" fact="0.33"/>
          <dgm:constr type="w" for="ch" forName="triangle3" refType="h" fact="0.33"/>
          <dgm:constr type="t" for="ch" forName="triangle4" refType="h" fact="0.33"/>
          <dgm:constr type="l" for="ch" forName="triangle4" refType="h" fact="0.495"/>
          <dgm:constr type="h" for="ch" forName="triangle4" refType="h" fact="0.33"/>
          <dgm:constr type="w" for="ch" forName="triangle4" refType="h" fact="0.33"/>
          <dgm:constr type="t" for="ch" forName="triangle5" refType="h" fact="0.66"/>
          <dgm:constr type="l" for="ch" forName="triangle5"/>
          <dgm:constr type="h" for="ch" forName="triangle5" refType="h" fact="0.33"/>
          <dgm:constr type="w" for="ch" forName="triangle5" refType="h" fact="0.33"/>
          <dgm:constr type="t" for="ch" forName="triangle6" refType="h" fact="0.66"/>
          <dgm:constr type="l" for="ch" forName="triangle6" refType="h" fact="0.165"/>
          <dgm:constr type="h" for="ch" forName="triangle6" refType="h" fact="0.33"/>
          <dgm:constr type="w" for="ch" forName="triangle6" refType="h" fact="0.33"/>
          <dgm:constr type="t" for="ch" forName="triangle7" refType="h" fact="0.66"/>
          <dgm:constr type="l" for="ch" forName="triangle7" refType="h" fact="0.33"/>
          <dgm:constr type="h" for="ch" forName="triangle7" refType="h" fact="0.33"/>
          <dgm:constr type="w" for="ch" forName="triangle7" refType="h" fact="0.33"/>
          <dgm:constr type="t" for="ch" forName="triangle8" refType="h" fact="0.66"/>
          <dgm:constr type="l" for="ch" forName="triangle8" refType="h" fact="0.495"/>
          <dgm:constr type="h" for="ch" forName="triangle8" refType="h" fact="0.33"/>
          <dgm:constr type="w" for="ch" forName="triangle8" refType="h" fact="0.33"/>
          <dgm:constr type="t" for="ch" forName="triangle9" refType="h" fact="0.66"/>
          <dgm:constr type="l" for="ch" forName="triangle9" refType="h" fact="0.66"/>
          <dgm:constr type="h" for="ch" forName="triangle9" refType="h" fact="0.33"/>
          <dgm:constr type="w" for="ch" forName="triangle9" refType="h" fact="0.33"/>
        </dgm:constrLst>
      </dgm:else>
    </dgm:choose>
    <dgm:ruleLst/>
    <dgm:choose name="Name6">
      <dgm:if name="Name7" axis="ch" ptType="node" func="cnt" op="gte" val="1">
        <dgm:layoutNode name="triangle1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8"/>
    </dgm:choose>
    <dgm:choose name="Name9">
      <dgm:if name="Name10" axis="ch" ptType="node" func="cnt" op="gte" val="2">
        <dgm:layoutNode name="triangle2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1">
            <dgm:if name="Name12" func="var" arg="dir" op="equ" val="norm">
              <dgm:presOf axis="ch desOrSelf" ptType="node node" st="2 1" cnt="1 0"/>
            </dgm:if>
            <dgm:else name="Name13">
              <dgm:presOf axis="ch desOrSelf" ptType="node node" st="4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3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presOf axis="ch desOrSelf" ptType="node node" st="3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4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14">
            <dgm:if name="Name15" func="var" arg="dir" op="equ" val="norm">
              <dgm:presOf axis="ch desOrSelf" ptType="node node" st="4 1" cnt="1 0"/>
            </dgm:if>
            <dgm:else name="Name16">
              <dgm:presOf axis="ch desOrSelf" ptType="node node" st="2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17"/>
    </dgm:choose>
    <dgm:choose name="Name18">
      <dgm:if name="Name19" axis="ch" ptType="node" func="cnt" op="gte" val="5">
        <dgm:layoutNode name="triangle5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0">
            <dgm:if name="Name21" func="var" arg="dir" op="equ" val="norm">
              <dgm:presOf axis="ch desOrSelf" ptType="node node" st="5 1" cnt="1 0"/>
            </dgm:if>
            <dgm:else name="Name22">
              <dgm:presOf axis="ch desOrSelf" ptType="node node" st="9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6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3">
            <dgm:if name="Name24" func="var" arg="dir" op="equ" val="norm">
              <dgm:presOf axis="ch desOrSelf" ptType="node node" st="6 1" cnt="1 0"/>
            </dgm:if>
            <dgm:else name="Name25">
              <dgm:presOf axis="ch desOrSelf" ptType="node node" st="8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7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presOf axis="ch desOrSelf" ptType="node node" st="7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8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rot="180" type="triangle" r:blip="">
            <dgm:adjLst/>
          </dgm:shape>
          <dgm:choose name="Name26">
            <dgm:if name="Name27" func="var" arg="dir" op="equ" val="norm">
              <dgm:presOf axis="ch desOrSelf" ptType="node node" st="8 1" cnt="1 0"/>
            </dgm:if>
            <dgm:else name="Name28">
              <dgm:presOf axis="ch desOrSelf" ptType="node node" st="6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triangle9" styleLbl="node1">
          <dgm:varLst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triangle" r:blip="">
            <dgm:adjLst/>
          </dgm:shape>
          <dgm:choose name="Name29">
            <dgm:if name="Name30" func="var" arg="dir" op="equ" val="norm">
              <dgm:presOf axis="ch desOrSelf" ptType="node node" st="9 1" cnt="1 0"/>
            </dgm:if>
            <dgm:else name="Name31">
              <dgm:presOf axis="ch desOrSelf" ptType="node node" st="5 1" cnt="1 0"/>
            </dgm:else>
          </dgm:choose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32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85A75A-0215-47C8-8D61-AEB886898430}" type="datetimeFigureOut">
              <a:rPr lang="ru-RU" smtClean="0"/>
              <a:pPr/>
              <a:t>05.04.2021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349629-1D17-4446-95B4-44FD49F018E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Особенности  личностного и профессионального развития учителя в современной школе</a:t>
            </a:r>
            <a:br>
              <a:rPr lang="ru-RU" sz="32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sz="32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>
            <a:normAutofit fontScale="70000" lnSpcReduction="20000"/>
          </a:bodyPr>
          <a:lstStyle/>
          <a:p>
            <a:pPr algn="r">
              <a:lnSpc>
                <a:spcPct val="170000"/>
              </a:lnSpc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Подготовила </a:t>
            </a:r>
          </a:p>
          <a:p>
            <a:pPr algn="r">
              <a:lnSpc>
                <a:spcPct val="170000"/>
              </a:lnSpc>
            </a:pP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педагог-организатор:</a:t>
            </a:r>
          </a:p>
          <a:p>
            <a:pPr algn="r">
              <a:lnSpc>
                <a:spcPct val="170000"/>
              </a:lnSpc>
            </a:pPr>
            <a:r>
              <a:rPr lang="ru-RU" dirty="0" err="1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Копцова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u-RU" dirty="0" smtClean="0">
                <a:solidFill>
                  <a:schemeClr val="tx2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Н.В.</a:t>
            </a:r>
            <a:endParaRPr lang="ru-RU" dirty="0">
              <a:solidFill>
                <a:schemeClr val="tx2">
                  <a:lumMod val="50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3428992" y="2786058"/>
            <a:ext cx="535785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R="0" lvl="0" indent="3600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Профессия педагога – одна из важнейших в современном мире. От наших с вами усилий зависит будущее человеческой цивилизации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H="1">
            <a:off x="285720" y="571480"/>
            <a:ext cx="3134940" cy="20429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2786058"/>
            <a:ext cx="3084698" cy="20002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Рисунок 6"/>
          <p:cNvGraphicFramePr>
            <a:graphicFrameLocks noGrp="1"/>
          </p:cNvGraphicFramePr>
          <p:nvPr>
            <p:ph type="pic" idx="1"/>
          </p:nvPr>
        </p:nvGraphicFramePr>
        <p:xfrm>
          <a:off x="928662" y="500042"/>
          <a:ext cx="7215238" cy="468632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071670" y="5357826"/>
            <a:ext cx="5486400" cy="804862"/>
          </a:xfrm>
        </p:spPr>
        <p:txBody>
          <a:bodyPr>
            <a:normAutofit/>
          </a:bodyPr>
          <a:lstStyle/>
          <a:p>
            <a:r>
              <a:rPr lang="ru-RU" sz="1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Реформы должны идти снизу. Настоящая реформа рождается в душе учителя</a:t>
            </a:r>
            <a:endParaRPr lang="ru-RU" sz="18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1"/>
          <p:cNvSpPr>
            <a:spLocks noChangeArrowheads="1"/>
          </p:cNvSpPr>
          <p:nvPr/>
        </p:nvSpPr>
        <p:spPr bwMode="auto">
          <a:xfrm>
            <a:off x="1000100" y="1643050"/>
            <a:ext cx="7715304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1 сентября 2011 года в России начали действовать образовательные стандарты нового образца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п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ервыми "обновку" примерили ученики начальной школы</a:t>
            </a: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с</a:t>
            </a: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егодня в российских школах преподают 1 миллион 264 тысячи человек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у российской школы женское лицо: 87% всех педагогов- представительницы слабого пола - 1 миллион 99 тысяч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примерно шестая часть из педагогов – 213 тысяч- пенсионного возраста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учительская профессия остается мало популярной и практически непрестижной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lang="ru-RU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sz="20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57422" cy="14287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857224" y="1214422"/>
            <a:ext cx="7643866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КТО СЕГОДНЯ РАБОТАЕТ В ШКОЛЕ: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lang="ru-RU" sz="2400" b="1" dirty="0" smtClean="0">
              <a:solidFill>
                <a:srgbClr val="00206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в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большинстве своем - очень талантливые фанатики, чудаки, которые все-таки могут «наступить на горло» своей творческой песне и почти вовремя заполнить все необходимые журналы, проверить все тетради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ж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енщины, с ненормальным материнским инстинктом, который распределяется на нечеловеческое количество детей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х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ронически больные школой</a:t>
            </a:r>
            <a:endParaRPr lang="ru-RU" sz="2400" b="1" dirty="0" smtClean="0">
              <a:solidFill>
                <a:srgbClr val="00206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88" y="5143512"/>
            <a:ext cx="2503495" cy="15001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3042" y="2786058"/>
            <a:ext cx="60007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Мудрость приходит с возрастом, но иногда возраст приходит один…</a:t>
            </a:r>
          </a:p>
          <a:p>
            <a:endParaRPr lang="ru-RU" sz="2800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</a:t>
            </a:r>
            <a:endParaRPr lang="ru-RU" sz="28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0"/>
            <a:ext cx="2214578" cy="221457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человек воспитывает себя сам... С научной точки зрения невозможно, чтобы один человек воспитывал другого                                                                         </a:t>
            </a:r>
          </a:p>
          <a:p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педагог не может сделать воспитуемого ни хуже, ни лучше - он может лишь до некоторой степени создать условия, чтобы ребенок сам захотел стать таким, каким это видится педагогу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00100" y="500042"/>
            <a:ext cx="7643866" cy="37240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Основная парадигма в работе учителя</a:t>
            </a:r>
          </a:p>
          <a:p>
            <a:endParaRPr lang="ru-RU" sz="3200" dirty="0" smtClean="0"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дать каждому ребёнку возможность проявить себя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ученик - это не кувшин, который мы должны заполнить, а искорка, которую мы должны зажечь </a:t>
            </a:r>
            <a:br>
              <a:rPr lang="ru-RU" sz="2800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</a:br>
            <a:endParaRPr lang="ru-RU" sz="2800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318512" y="3500438"/>
            <a:ext cx="4313918" cy="27860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</a:rPr>
              <a:t>ВЫ- УЧИТЕЛЬ</a:t>
            </a:r>
            <a:endParaRPr lang="ru-RU" dirty="0">
              <a:solidFill>
                <a:srgbClr val="00206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учитель - это человек, который стоит между наукой и маленькой личностью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учитель  эрудирован и образован, знает свой предмет, знает, что только большой багаж знаний дает право учить других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учитель– это человек преданный своему делу и своим ученикам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учитель – это профессионал, владеющий комплексом качеств, которые способствуют успешной передаче знаний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учитель, когда надо, артист, художник, потребуется – писатель, певец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учитель - помощник, советчик, воспитатель ещё неокрепших юных сердец, защитник, стремящийся уберечь своих воспитанников в водовороте жизни </a:t>
            </a:r>
          </a:p>
          <a:p>
            <a:r>
              <a:rPr lang="ru-RU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он не архитектор, не инженер, не начальник человеческих душ. Если педагог хочет, чтобы его воспитанники стали хорошими людьми, ему необходимо делать всё, чтобы  дети хотели стать такими, чтобы они находили удовольствие в хороших, нравственных поступках</a:t>
            </a:r>
          </a:p>
          <a:p>
            <a:endParaRPr lang="ru-RU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357290" y="2428868"/>
            <a:ext cx="6000792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Воспитать человека интеллектуально, не воспитав его нравственно, — значит вырастить угрозу для общества</a:t>
            </a:r>
            <a:endParaRPr lang="ru-RU" sz="2800" b="1" i="1" dirty="0" smtClean="0">
              <a:solidFill>
                <a:srgbClr val="00206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i="1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               </a:t>
            </a:r>
            <a:r>
              <a:rPr kumimoji="0" lang="ru-RU" sz="28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Рузвельт</a:t>
            </a:r>
          </a:p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D:\Фото\forever_friends\Детеныши\(R)грусть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286512" y="214290"/>
            <a:ext cx="2643206" cy="242886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28662" y="2500306"/>
            <a:ext cx="71438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Давать знания не облагороженному человеку - то же самое, что давать саблю сумасшедшему </a:t>
            </a:r>
          </a:p>
          <a:p>
            <a:r>
              <a:rPr lang="ru-RU" sz="2800" b="1" i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                                    Д.И. Менделеев </a:t>
            </a:r>
            <a:endParaRPr lang="ru-RU" sz="2800" b="1" i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1571604" y="1214422"/>
            <a:ext cx="5857916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«Уважаемый учитель, я пережил концлагерь. Мои глаза видели то, чего не должен видеть ни один человек: газовые камеры, построенные учёными-инженерами; детей, отравленных учёными-врачами; младенцев, убитых квалифицированными медсестрами; женщин и детей, расстрелянных и сожжённых выпускниками высшей школы. Поэтому я не доверяю образованию. Я прошу Вас: помогите своим ученикам стать человечными. Ваши усилия не должны привести к появлению учёных чудовищ, умелых психопатов.    Чтение,    письмо, арифметика важны, только если они служат человечности».</a:t>
            </a:r>
            <a:endParaRPr kumimoji="0" lang="ru-RU" sz="20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УЧИТЕЛЬ ДОЛЖЕН: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14480" y="1214422"/>
            <a:ext cx="5572164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верить в ребёнка</a:t>
            </a:r>
          </a:p>
          <a:p>
            <a:endParaRPr lang="ru-RU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верить, что любой ребёнок есть безграничная сущность</a:t>
            </a:r>
          </a:p>
          <a:p>
            <a:endParaRPr lang="ru-RU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верить и помнить- в классе нет лентяев и бестолковых учеников</a:t>
            </a:r>
          </a:p>
          <a:p>
            <a:endParaRPr lang="ru-RU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уважать ребенка и помнить- у каждого ребенка свои качества, потребности, цели, желания, поэтому учитель должен относиться к ученику как человек к человеку</a:t>
            </a:r>
          </a:p>
          <a:p>
            <a:pPr>
              <a:buFont typeface="Arial" pitchFamily="34" charset="0"/>
              <a:buChar char="•"/>
            </a:pPr>
            <a:endParaRPr lang="ru-RU" sz="20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>
              <a:buFont typeface="Arial" pitchFamily="34" charset="0"/>
              <a:buChar char="•"/>
            </a:pPr>
            <a:r>
              <a:rPr lang="ru-RU" sz="2000" b="1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понять его сегодняшнего, такого, какой он есть: с его трудностями в учебе, переживаниями</a:t>
            </a:r>
            <a:endParaRPr lang="ru-RU" sz="20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57158" y="1357298"/>
            <a:ext cx="7858180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</a:t>
            </a:r>
            <a:r>
              <a:rPr kumimoji="0" lang="ru-RU" sz="1600" b="0" i="1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</a:t>
            </a: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Спросил Молоток у Моря: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«Отчего камни на твоём берегу такие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гладкие? А я свои, сколько ни бью, -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всё острые и колючие...»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«А я их ласкаю!» - ответило </a:t>
            </a: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Море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Притча</a:t>
            </a:r>
            <a:endParaRPr lang="ru-RU" sz="2400" b="1" dirty="0" smtClean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i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lang="ru-RU" sz="2400" b="1" i="1" dirty="0" smtClean="0">
              <a:solidFill>
                <a:srgbClr val="000000"/>
              </a:solidFill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                    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УЧИТЕЛЬ ДОЛЖЕН: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верить в свою искру Божию</a:t>
            </a:r>
          </a:p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принимать ребенка таким, каков он есть</a:t>
            </a:r>
          </a:p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искать в ребенке задатки, развивать способности, демонстрировать его таланты</a:t>
            </a:r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/>
          <p:cNvSpPr>
            <a:spLocks noChangeArrowheads="1"/>
          </p:cNvSpPr>
          <p:nvPr/>
        </p:nvSpPr>
        <p:spPr bwMode="auto">
          <a:xfrm>
            <a:off x="785786" y="2357430"/>
            <a:ext cx="7358114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Человек перестаёт чего-то хотеть, когда думает, что он не может ничего добиться и ни на что не способен. Только добро порождает добро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643702" y="4143380"/>
            <a:ext cx="2209488" cy="2503495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928662" y="2500306"/>
            <a:ext cx="4857784" cy="1815882"/>
          </a:xfrm>
          <a:prstGeom prst="rect">
            <a:avLst/>
          </a:prstGeom>
          <a:noFill/>
          <a:ln>
            <a:noFill/>
            <a:headEnd/>
            <a:tailEnd/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wrap="square" lIns="91440" tIns="45720" rIns="53958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Давайте жить во всём 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Друг другу помогая, </a:t>
            </a:r>
            <a:endParaRPr kumimoji="0" lang="ru-RU" sz="28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Тем более что жизнь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Короткая такая…</a:t>
            </a:r>
            <a:r>
              <a:rPr kumimoji="0" lang="ru-RU" sz="28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3" name="Рисунок 2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 rot="21101246">
            <a:off x="5835588" y="2977436"/>
            <a:ext cx="2855595" cy="286385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chemeClr val="accent5">
                <a:lumMod val="40000"/>
                <a:lumOff val="60000"/>
              </a:schemeClr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Arial" pitchFamily="34" charset="0"/>
                <a:cs typeface="Arial" pitchFamily="34" charset="0"/>
              </a:rPr>
              <a:t>УЧИТЕЛЬ ДОЛЖЕН: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верить в силу гуманной педагогики, не авторитарной, не силовой, а гуманной, творческой</a:t>
            </a:r>
          </a:p>
          <a:p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верить в себя, свои силы и творить</a:t>
            </a:r>
          </a:p>
          <a:p>
            <a:pPr>
              <a:buNone/>
            </a:pPr>
            <a:r>
              <a:rPr lang="ru-RU" dirty="0" smtClean="0">
                <a:solidFill>
                  <a:srgbClr val="002060"/>
                </a:solidFill>
                <a:latin typeface="Arial" pitchFamily="34" charset="0"/>
                <a:cs typeface="Arial" pitchFamily="34" charset="0"/>
              </a:rPr>
              <a:t>     И тогда вера учителя передастся ученикам, поможет им встать на ноги и откроет перед ними большой и прекрасный мир. </a:t>
            </a:r>
          </a:p>
          <a:p>
            <a:endParaRPr lang="ru-RU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Фото\обои\обои\w (5).jpg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282" cy="6858000"/>
          </a:xfrm>
          <a:prstGeom prst="rect">
            <a:avLst/>
          </a:prstGeom>
          <a:noFill/>
        </p:spPr>
      </p:pic>
      <p:sp>
        <p:nvSpPr>
          <p:cNvPr id="6" name="Прямоугольник 5"/>
          <p:cNvSpPr/>
          <p:nvPr/>
        </p:nvSpPr>
        <p:spPr>
          <a:xfrm>
            <a:off x="4429124" y="357166"/>
            <a:ext cx="4572000" cy="6186309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squar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Есть притча: «После сильного шторма на берегу океана сидел старец и размышлял о жизни. А вдоль побережья шла маленькая девочка с корзинкой в руках. Она собирала в неё морских звёзд, выброшенных на берег разбушевавшейся стихией. Набрав полную корзину, девочка заходила в воду как можно глубже и выбрасывала в неё морских звёзд. Затем девочка продолжала свой путь по берегу. Когда она поравнялась со старцем, он подошёл и сказал: «Всех не спасёшь. Для чего тогда?..»</a:t>
            </a:r>
            <a:endParaRPr lang="ru-RU" sz="1200" b="1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  <a:p>
            <a:pPr lvl="0" algn="just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chemeClr val="bg1">
                    <a:lumMod val="95000"/>
                  </a:schemeClr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Девочка посмотрела на старца, подняла очередную звезду и сказала: «Всех не спасу, но эта будет жить...» Вошла в воду, бросила её на глубину и пошла дальше собирать морских звёзд в корзину».</a:t>
            </a:r>
            <a:endParaRPr lang="ru-RU" sz="1200" b="1" dirty="0" smtClean="0">
              <a:solidFill>
                <a:schemeClr val="bg1">
                  <a:lumMod val="9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1"/>
          <p:cNvSpPr>
            <a:spLocks noChangeArrowheads="1"/>
          </p:cNvSpPr>
          <p:nvPr/>
        </p:nvSpPr>
        <p:spPr bwMode="auto">
          <a:xfrm>
            <a:off x="714348" y="1285860"/>
            <a:ext cx="664373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2400" b="1" dirty="0" smtClean="0">
              <a:solidFill>
                <a:srgbClr val="002060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Из самых диких жеребят выходят наилучшие лошади, только бы их как следует воспитать и выездить</a:t>
            </a: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                                Плутарх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                                                          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002060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3504" y="3643314"/>
            <a:ext cx="3619525" cy="27146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1"/>
          <p:cNvSpPr>
            <a:spLocks noChangeArrowheads="1"/>
          </p:cNvSpPr>
          <p:nvPr/>
        </p:nvSpPr>
        <p:spPr bwMode="auto">
          <a:xfrm>
            <a:off x="785786" y="2285992"/>
            <a:ext cx="7858180" cy="26776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Посмотрите на своих учеников! Это Дети Света! Звёздные дети! Так станьте же для них Звёздным Учителем! Дети Света нуждаются в Учителе Света. Ищите свет, и он к вам придёт. Ваша устремлённость - это шаг к свершению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   Ш.А.  </a:t>
            </a:r>
            <a:r>
              <a:rPr lang="ru-RU" sz="2400" b="1" dirty="0" err="1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Амонашвили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714884"/>
            <a:ext cx="2214546" cy="17875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1"/>
          <p:cNvSpPr>
            <a:spLocks noChangeArrowheads="1"/>
          </p:cNvSpPr>
          <p:nvPr/>
        </p:nvSpPr>
        <p:spPr bwMode="auto">
          <a:xfrm>
            <a:off x="785786" y="285728"/>
            <a:ext cx="8072494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Некий отшельник вышел из своего уединения, чтобы принести людям весть, и вопрошал у каждого встречного: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Имеешь ли сердце?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Люди недоумевали и спрашивали: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 Почему ты не говоришь о милосердии, терпении, преданности, доброте, любви, обо всех благих основах жизни, но только «имеешь ли сердце»?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Он отвечал им: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- Лишь бы люди не забыли о сердце,</a:t>
            </a:r>
            <a:r>
              <a:rPr kumimoji="0" lang="ru-RU" sz="2400" b="1" u="none" strike="noStrike" cap="none" normalizeH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 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остальное приложится!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cs typeface="Arial" pitchFamily="34" charset="0"/>
              </a:rPr>
              <a:t> </a:t>
            </a:r>
          </a:p>
        </p:txBody>
      </p:sp>
      <p:pic>
        <p:nvPicPr>
          <p:cNvPr id="1027" name="Picture 3" descr="D:\Фото\forever_friends\Детеныши\ты в моем сердце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500570"/>
            <a:ext cx="2428860" cy="214314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1"/>
          <p:cNvSpPr>
            <a:spLocks noChangeArrowheads="1"/>
          </p:cNvSpPr>
          <p:nvPr/>
        </p:nvSpPr>
        <p:spPr bwMode="auto">
          <a:xfrm>
            <a:off x="1500166" y="1714488"/>
            <a:ext cx="6286544" cy="3416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Без сердца что поймём? 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Как пожалеем, как полюбим, 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Как чуткими и добрыми мы будем? 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Как боль чужую разделить мы сможем, 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Как слабому в беде его поможем?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Без сердца мы лишь куклы заводные, 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Бездушные, красивые, пустые. 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Я лучшей в жизни похвалой считаю, 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Когда сердечным человека называют…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1"/>
          <p:cNvSpPr>
            <a:spLocks noChangeArrowheads="1"/>
          </p:cNvSpPr>
          <p:nvPr/>
        </p:nvSpPr>
        <p:spPr bwMode="auto">
          <a:xfrm>
            <a:off x="1142976" y="2143116"/>
            <a:ext cx="6357982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4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Вспоминайте иногда замечательные слова Мюнхгаузена: « Серьезное лицо – еще не признак ума, господа. Все глупости на Земле делаются именно с этим выражением. Вы улыбайтесь, господа, улыбайтесь!» </a:t>
            </a:r>
            <a:endParaRPr kumimoji="0" lang="ru-RU" sz="24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 descr="D:\Фото\forever_friends\Мультяшки\Сессия........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105025" cy="18383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214414" y="2143116"/>
            <a:ext cx="6429420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УЧИТЕЛЯ: люди уникальные, умные, успешные, универсальные, умеющие хорошо давать материал, честные, человечные, чуткие, с чувством юмора, искренние, индивидуальности, тактичные, толерантные, терпеливые, естественные, единомышленники, любящие детей, любящие свою работу </a:t>
            </a:r>
            <a:endParaRPr lang="ru-RU" sz="2400" b="1" dirty="0">
              <a:solidFill>
                <a:srgbClr val="00206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1"/>
          <p:cNvSpPr>
            <a:spLocks noChangeArrowheads="1"/>
          </p:cNvSpPr>
          <p:nvPr/>
        </p:nvSpPr>
        <p:spPr bwMode="auto">
          <a:xfrm>
            <a:off x="1428728" y="2214554"/>
            <a:ext cx="564357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Те, у которых мы учимся, правильно называются нашими учителями, но не всякий, кто учит нас, заслуживает это имя. </a:t>
            </a: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 smtClean="0">
                <a:solidFill>
                  <a:srgbClr val="00206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В.Гёте</a:t>
            </a:r>
            <a:r>
              <a:rPr kumimoji="0" lang="ru-RU" sz="2400" b="1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2400" b="1" dirty="0" smtClean="0">
                <a:solidFill>
                  <a:srgbClr val="000000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                     </a:t>
            </a:r>
            <a:endParaRPr kumimoji="0" lang="ru-RU" sz="2400" b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Rectangle 1"/>
          <p:cNvSpPr>
            <a:spLocks noChangeArrowheads="1"/>
          </p:cNvSpPr>
          <p:nvPr/>
        </p:nvSpPr>
        <p:spPr bwMode="auto">
          <a:xfrm>
            <a:off x="1142976" y="2214554"/>
            <a:ext cx="6429420" cy="304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В нашей жизни все неповторимо, </a:t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Так ведется издавна, в веках, </a:t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Только лишь одно бесспорно, зримо: </a:t>
            </a:r>
            <a:b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</a:br>
            <a:r>
              <a:rPr kumimoji="0" lang="ru-RU" sz="32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Calibri" pitchFamily="34" charset="0"/>
                <a:cs typeface="Arial" pitchFamily="34" charset="0"/>
              </a:rPr>
              <a:t>Кто учил – живет в учениках…</a:t>
            </a:r>
            <a:endParaRPr kumimoji="0" lang="ru-RU" sz="32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668</TotalTime>
  <Words>1191</Words>
  <Application>Microsoft Office PowerPoint</Application>
  <PresentationFormat>Экран (4:3)</PresentationFormat>
  <Paragraphs>112</Paragraphs>
  <Slides>27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28" baseType="lpstr">
      <vt:lpstr>Тема Office</vt:lpstr>
      <vt:lpstr>Особенности  личностного и профессионального развития учителя в современной школе 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ВЫ- УЧИТЕЛЬ</vt:lpstr>
      <vt:lpstr>Слайд 10</vt:lpstr>
      <vt:lpstr>Слайд 11</vt:lpstr>
      <vt:lpstr>Слайд 12</vt:lpstr>
      <vt:lpstr>УЧИТЕЛЬ ДОЛЖЕН:</vt:lpstr>
      <vt:lpstr>Слайд 14</vt:lpstr>
      <vt:lpstr>УЧИТЕЛЬ ДОЛЖЕН:</vt:lpstr>
      <vt:lpstr>Слайд 16</vt:lpstr>
      <vt:lpstr>Слайд 17</vt:lpstr>
      <vt:lpstr>УЧИТЕЛЬ ДОЛЖЕН: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Мастер - класс</dc:title>
  <dc:creator>XTreme</dc:creator>
  <cp:lastModifiedBy>Station1</cp:lastModifiedBy>
  <cp:revision>109</cp:revision>
  <dcterms:created xsi:type="dcterms:W3CDTF">2010-01-06T15:12:45Z</dcterms:created>
  <dcterms:modified xsi:type="dcterms:W3CDTF">2021-04-05T08:48:01Z</dcterms:modified>
</cp:coreProperties>
</file>