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60" r:id="rId4"/>
    <p:sldId id="263" r:id="rId5"/>
    <p:sldId id="259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40968"/>
            <a:ext cx="9252520" cy="388282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Рамка 7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13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7073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8585"/>
          <a:stretch/>
        </p:blipFill>
        <p:spPr>
          <a:xfrm>
            <a:off x="107504" y="4367658"/>
            <a:ext cx="3096344" cy="249922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Рамка 6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13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2345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59607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5596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48285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333" t="73290" r="29336"/>
          <a:stretch/>
        </p:blipFill>
        <p:spPr>
          <a:xfrm>
            <a:off x="7740352" y="6013229"/>
            <a:ext cx="1320800" cy="8447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9497"/>
          <a:stretch/>
        </p:blipFill>
        <p:spPr>
          <a:xfrm>
            <a:off x="22820" y="4293096"/>
            <a:ext cx="1954148" cy="265868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мка 5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13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6163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31670"/>
            <a:ext cx="4026024" cy="2526330"/>
          </a:xfrm>
          <a:prstGeom prst="rect">
            <a:avLst/>
          </a:prstGeom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Рамка 4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13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205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43751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90276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81447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63856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8D32B-F5FA-49AD-9E4B-6057CDC9A84A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09176-3F5F-4043-B3D6-FCE58769EA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17246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14290"/>
            <a:ext cx="7772400" cy="1571636"/>
          </a:xfrm>
        </p:spPr>
        <p:txBody>
          <a:bodyPr>
            <a:noAutofit/>
          </a:bodyPr>
          <a:lstStyle/>
          <a:p>
            <a:r>
              <a:rPr lang="ru-RU" sz="1800" dirty="0" smtClean="0"/>
              <a:t>Муниципальное бюджетное дошкольное образовательное учреждение</a:t>
            </a:r>
            <a:br>
              <a:rPr lang="ru-RU" sz="1800" dirty="0" smtClean="0"/>
            </a:br>
            <a:r>
              <a:rPr lang="ru-RU" sz="1800" dirty="0" smtClean="0"/>
              <a:t>городского округа Королев Московской области</a:t>
            </a:r>
            <a:br>
              <a:rPr lang="ru-RU" sz="1800" dirty="0" smtClean="0"/>
            </a:br>
            <a:r>
              <a:rPr lang="ru-RU" sz="1800" dirty="0" smtClean="0"/>
              <a:t>«Детский сад комбинированного вида №30»</a:t>
            </a: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2000240"/>
            <a:ext cx="8429684" cy="92869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</a:rPr>
              <a:t>Проект «Мой родной город Королёв»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928934"/>
            <a:ext cx="457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Старшая группа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82895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Составитель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Дмитриева Алевтина Валерьевна, воспитатель высшей квалификационной категории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69380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3143273"/>
          </a:xfrm>
        </p:spPr>
        <p:txBody>
          <a:bodyPr>
            <a:normAutofit/>
          </a:bodyPr>
          <a:lstStyle/>
          <a:p>
            <a:pPr fontAlgn="base"/>
            <a:r>
              <a:rPr lang="ru-RU" sz="2000" dirty="0" smtClean="0"/>
              <a:t>В дошкольном возрасте важно прививать чувство любви и привязанности к природным и культурным ценностям родного края, так как именно на этой основе воспитывается патриотизм.</a:t>
            </a:r>
          </a:p>
          <a:p>
            <a:pPr fontAlgn="base"/>
            <a:r>
              <a:rPr lang="ru-RU" sz="2000" dirty="0" smtClean="0"/>
              <a:t>Начинать работу по патриотическому воспитанию нужно с создания для детей теплой уютной атмосферы. Ведь с воспитания чувства привязанности к родному городу, родной семье начинается формирование того фундамента, на котором будет вырастать более сложное образование – чувство любви к своему Отечеству.</a:t>
            </a:r>
          </a:p>
          <a:p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14678" y="3857627"/>
            <a:ext cx="564360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itchFamily="34" charset="0"/>
              <a:buChar char="•"/>
            </a:pPr>
            <a:r>
              <a:rPr lang="ru-RU" sz="2000" dirty="0" smtClean="0"/>
              <a:t>    Проект направлен на решение вопросов патриотического воспитания детей в соответствии с базовыми образовательными программами, на расширение знаний детей о городе. Содержание расширено за счет включения задач педагогического просвещения родителей, вовлечение родителей в образовательный процесс.</a:t>
            </a:r>
          </a:p>
        </p:txBody>
      </p:sp>
    </p:spTree>
    <p:extLst>
      <p:ext uri="{BB962C8B-B14F-4D97-AF65-F5344CB8AC3E}">
        <p14:creationId xmlns="" xmlns:p14="http://schemas.microsoft.com/office/powerpoint/2010/main" val="977671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357167"/>
            <a:ext cx="85725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dirty="0" smtClean="0"/>
              <a:t>Вид проекта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285861"/>
            <a:ext cx="8572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buFont typeface="Arial" pitchFamily="34" charset="0"/>
              <a:buChar char="•"/>
            </a:pPr>
            <a:r>
              <a:rPr lang="ru-RU" sz="2400" dirty="0" smtClean="0"/>
              <a:t>     Познавательный, творческий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2000240"/>
            <a:ext cx="86439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dirty="0" smtClean="0"/>
              <a:t>Цель проекта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5721" y="3000372"/>
            <a:ext cx="85725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buFont typeface="Arial" pitchFamily="34" charset="0"/>
              <a:buChar char="•"/>
            </a:pPr>
            <a:r>
              <a:rPr lang="ru-RU" sz="2400" dirty="0" smtClean="0"/>
              <a:t>     Расширить знания детей о родном городе, достопримечательностях;</a:t>
            </a:r>
          </a:p>
          <a:p>
            <a:pPr algn="ctr" fontAlgn="base">
              <a:buFont typeface="Arial" pitchFamily="34" charset="0"/>
              <a:buChar char="•"/>
            </a:pPr>
            <a:r>
              <a:rPr lang="ru-RU" sz="2400" dirty="0" smtClean="0"/>
              <a:t>     Систематизировать знания детей о своем доме.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977671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274638"/>
            <a:ext cx="5214974" cy="1143000"/>
          </a:xfrm>
        </p:spPr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000232" y="1029756"/>
            <a:ext cx="685804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buFont typeface="Arial" pitchFamily="34" charset="0"/>
              <a:buChar char="•"/>
            </a:pPr>
            <a:r>
              <a:rPr lang="ru-RU" sz="2400" dirty="0" smtClean="0"/>
              <a:t>   Расширять и углублять представление детей  о родном городе, его достопримечательностях, о том, что жизнь города неразрывно связана </a:t>
            </a:r>
            <a:r>
              <a:rPr lang="ru-RU" sz="2400" smtClean="0"/>
              <a:t>с космосом.</a:t>
            </a:r>
            <a:endParaRPr lang="ru-RU" sz="2400" dirty="0" smtClean="0"/>
          </a:p>
          <a:p>
            <a:pPr fontAlgn="base">
              <a:buFont typeface="Arial" pitchFamily="34" charset="0"/>
              <a:buChar char="•"/>
            </a:pPr>
            <a:r>
              <a:rPr lang="ru-RU" sz="2400" dirty="0" smtClean="0"/>
              <a:t>   Обогащение и активизация словаря детей.</a:t>
            </a:r>
          </a:p>
          <a:p>
            <a:pPr fontAlgn="base">
              <a:buFont typeface="Arial" pitchFamily="34" charset="0"/>
              <a:buChar char="•"/>
            </a:pPr>
            <a:r>
              <a:rPr lang="ru-RU" sz="2400" dirty="0" smtClean="0"/>
              <a:t>   Формировать позитивное, уважительное отношение к родному городу, к его жителям и их труду.</a:t>
            </a:r>
          </a:p>
          <a:p>
            <a:pPr fontAlgn="base">
              <a:buFont typeface="Arial" pitchFamily="34" charset="0"/>
              <a:buChar char="•"/>
            </a:pPr>
            <a:r>
              <a:rPr lang="ru-RU" sz="2400" dirty="0" smtClean="0"/>
              <a:t>   Развивать творческие способности детей .</a:t>
            </a:r>
          </a:p>
          <a:p>
            <a:pPr fontAlgn="base">
              <a:buFont typeface="Arial" pitchFamily="34" charset="0"/>
              <a:buChar char="•"/>
            </a:pPr>
            <a:r>
              <a:rPr lang="ru-RU" sz="2400" dirty="0" smtClean="0"/>
              <a:t>   Расширять представление детей о родном городе, его улицах, находящихся в ближайшем окружении детей.</a:t>
            </a:r>
          </a:p>
          <a:p>
            <a:pPr fontAlgn="base">
              <a:buFont typeface="Arial" pitchFamily="34" charset="0"/>
              <a:buChar char="•"/>
            </a:pPr>
            <a:r>
              <a:rPr lang="ru-RU" sz="2400" dirty="0" smtClean="0"/>
              <a:t>   Развивать умение рассказывать о месте, где они живут.</a:t>
            </a:r>
          </a:p>
          <a:p>
            <a:pPr fontAlgn="base">
              <a:buFont typeface="Arial" pitchFamily="34" charset="0"/>
              <a:buChar char="•"/>
            </a:pPr>
            <a:r>
              <a:rPr lang="ru-RU" sz="2400" dirty="0" smtClean="0"/>
              <a:t>   Воспитывать любовь к «малой Родине».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652155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Сроки реализации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928695"/>
          </a:xfrm>
        </p:spPr>
        <p:txBody>
          <a:bodyPr/>
          <a:lstStyle/>
          <a:p>
            <a:pPr algn="ctr"/>
            <a:r>
              <a:rPr lang="ru-RU" dirty="0" smtClean="0"/>
              <a:t>Краткосрочный(2 недели)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643182"/>
            <a:ext cx="83582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/>
              <a:t>Участники проекта</a:t>
            </a:r>
            <a:endParaRPr lang="ru-RU" sz="4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4283" y="3500438"/>
            <a:ext cx="87154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3200" dirty="0" smtClean="0"/>
              <a:t>  Дети старшей группы, воспитатель, специалисты ДОУ</a:t>
            </a:r>
            <a:r>
              <a:rPr lang="ru-RU" sz="3200" smtClean="0"/>
              <a:t>, </a:t>
            </a:r>
            <a:r>
              <a:rPr lang="ru-RU" sz="3200" smtClean="0"/>
              <a:t>родител</a:t>
            </a:r>
            <a:r>
              <a:rPr lang="ru-RU" sz="3200" smtClean="0"/>
              <a:t>и</a:t>
            </a:r>
            <a:r>
              <a:rPr lang="ru-RU" sz="3200" smtClean="0"/>
              <a:t> </a:t>
            </a:r>
            <a:r>
              <a:rPr lang="ru-RU" sz="3200" dirty="0" smtClean="0"/>
              <a:t>воспитанников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3569380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357167"/>
            <a:ext cx="85725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dirty="0" smtClean="0"/>
              <a:t>Этапы проекта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285861"/>
            <a:ext cx="85725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 fontAlgn="base"/>
            <a:r>
              <a:rPr lang="ru-RU" sz="2400" u="sng" dirty="0" smtClean="0"/>
              <a:t>1. Подготовительный</a:t>
            </a:r>
          </a:p>
          <a:p>
            <a:pPr marL="457200" indent="-457200" algn="ctr" fontAlgn="base"/>
            <a:r>
              <a:rPr lang="ru-RU" sz="2400" dirty="0" smtClean="0"/>
              <a:t>Сбор информации о городе, подбор материалов</a:t>
            </a:r>
          </a:p>
          <a:p>
            <a:pPr marL="457200" indent="-457200" algn="ctr" fontAlgn="base"/>
            <a:r>
              <a:rPr lang="ru-RU" sz="2400" u="sng" dirty="0" smtClean="0"/>
              <a:t>2. Основной</a:t>
            </a:r>
          </a:p>
          <a:p>
            <a:pPr marL="457200" indent="-457200" algn="ctr" fontAlgn="base"/>
            <a:r>
              <a:rPr lang="ru-RU" sz="2400" dirty="0" smtClean="0"/>
              <a:t>Создание условий для ознакомления детей с родным городом, формирование навыков художественной деятельности, организация совместной деятельности педагога, детей и родителей</a:t>
            </a:r>
          </a:p>
          <a:p>
            <a:pPr marL="457200" indent="-457200" algn="ctr" fontAlgn="base"/>
            <a:r>
              <a:rPr lang="ru-RU" sz="2400" u="sng" dirty="0" smtClean="0"/>
              <a:t>3. Завершающий</a:t>
            </a:r>
          </a:p>
          <a:p>
            <a:pPr marL="457200" indent="-457200" algn="ctr" fontAlgn="base"/>
            <a:r>
              <a:rPr lang="ru-RU" sz="2400" dirty="0" smtClean="0"/>
              <a:t>Диагностика эффективности проекта, выставка детских работ</a:t>
            </a:r>
          </a:p>
        </p:txBody>
      </p:sp>
    </p:spTree>
    <p:extLst>
      <p:ext uri="{BB962C8B-B14F-4D97-AF65-F5344CB8AC3E}">
        <p14:creationId xmlns="" xmlns:p14="http://schemas.microsoft.com/office/powerpoint/2010/main" val="977671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Формы и методы реализации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714488"/>
            <a:ext cx="4286280" cy="328614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Рассматривание книг о городе</a:t>
            </a:r>
          </a:p>
          <a:p>
            <a:pPr algn="ctr"/>
            <a:r>
              <a:rPr lang="ru-RU" sz="2400" dirty="0" smtClean="0"/>
              <a:t>Беседа «День рождения Ю. А. Гагарина», рассматривание книг о Гагарине</a:t>
            </a:r>
          </a:p>
          <a:p>
            <a:pPr algn="ctr">
              <a:buNone/>
            </a:pPr>
            <a:endParaRPr lang="ru-RU" sz="2400" dirty="0"/>
          </a:p>
        </p:txBody>
      </p:sp>
      <p:pic>
        <p:nvPicPr>
          <p:cNvPr id="21506" name="Picture 2" descr="C:\Users\1\Desktop\IMG_20210309_100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047976"/>
            <a:ext cx="4143222" cy="5524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69380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357167"/>
            <a:ext cx="85725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endParaRPr lang="ru-RU" sz="44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357167"/>
            <a:ext cx="857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 fontAlgn="base">
              <a:buFont typeface="Arial" pitchFamily="34" charset="0"/>
              <a:buChar char="•"/>
            </a:pPr>
            <a:r>
              <a:rPr lang="ru-RU" sz="2400" dirty="0" smtClean="0"/>
              <a:t>Конструирование плоскостное «Летательные аппараты»</a:t>
            </a:r>
          </a:p>
          <a:p>
            <a:pPr marL="457200" indent="-457200" algn="ctr" fontAlgn="base">
              <a:buFont typeface="Arial" pitchFamily="34" charset="0"/>
              <a:buChar char="•"/>
            </a:pPr>
            <a:r>
              <a:rPr lang="ru-RU" sz="2400" dirty="0" smtClean="0"/>
              <a:t>Лепка из пластилина «Символ города – ракета»</a:t>
            </a:r>
          </a:p>
          <a:p>
            <a:pPr marL="457200" indent="-457200" algn="ctr" fontAlgn="base">
              <a:buFont typeface="Arial" pitchFamily="34" charset="0"/>
              <a:buChar char="•"/>
            </a:pPr>
            <a:r>
              <a:rPr lang="ru-RU" sz="2400" dirty="0" smtClean="0"/>
              <a:t>Рисование «Памятник ракете»</a:t>
            </a:r>
          </a:p>
        </p:txBody>
      </p:sp>
      <p:pic>
        <p:nvPicPr>
          <p:cNvPr id="22530" name="Picture 2" descr="C:\Users\1\Desktop\IMG_20210312_0748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43050"/>
            <a:ext cx="4000528" cy="3000396"/>
          </a:xfrm>
          <a:prstGeom prst="rect">
            <a:avLst/>
          </a:prstGeom>
          <a:noFill/>
        </p:spPr>
      </p:pic>
      <p:pic>
        <p:nvPicPr>
          <p:cNvPr id="22532" name="Picture 4" descr="C:\Users\1\Desktop\IMG_20210310_1035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2435" y="3143248"/>
            <a:ext cx="4667016" cy="35002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77671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357166"/>
            <a:ext cx="4000528" cy="4643470"/>
          </a:xfrm>
        </p:spPr>
        <p:txBody>
          <a:bodyPr>
            <a:noAutofit/>
          </a:bodyPr>
          <a:lstStyle/>
          <a:p>
            <a:pPr algn="ctr"/>
            <a:r>
              <a:rPr lang="ru-RU" sz="2500" dirty="0" smtClean="0"/>
              <a:t>Дидактические игры «Назови свой адрес», «Какие улицы ты знаешь»</a:t>
            </a:r>
          </a:p>
          <a:p>
            <a:pPr algn="ctr"/>
            <a:r>
              <a:rPr lang="ru-RU" sz="2500" dirty="0" smtClean="0"/>
              <a:t>Сюжетно – ролевые игры «Экскурсия по городу», «Едем на автобусе»</a:t>
            </a:r>
          </a:p>
          <a:p>
            <a:pPr algn="ctr"/>
            <a:r>
              <a:rPr lang="ru-RU" sz="2500" dirty="0" smtClean="0"/>
              <a:t>Рисование «Дома на нашей улице», </a:t>
            </a:r>
          </a:p>
          <a:p>
            <a:pPr algn="ctr"/>
            <a:r>
              <a:rPr lang="ru-RU" sz="2500" dirty="0" smtClean="0"/>
              <a:t>Конструирование – «Город»</a:t>
            </a:r>
            <a:endParaRPr lang="ru-RU" sz="2500" dirty="0"/>
          </a:p>
        </p:txBody>
      </p:sp>
      <p:pic>
        <p:nvPicPr>
          <p:cNvPr id="23554" name="Picture 2" descr="C:\Users\1\Desktop\IMG_20210319_095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3406" y="357166"/>
            <a:ext cx="4518254" cy="60243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69380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357167"/>
            <a:ext cx="85725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endParaRPr lang="ru-RU" sz="44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357167"/>
            <a:ext cx="8572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 fontAlgn="base">
              <a:buFont typeface="Arial" pitchFamily="34" charset="0"/>
              <a:buChar char="•"/>
            </a:pPr>
            <a:r>
              <a:rPr lang="ru-RU" sz="2400" dirty="0" smtClean="0"/>
              <a:t>Аппликация «Ракета», «Книжки - малышки»</a:t>
            </a:r>
          </a:p>
        </p:txBody>
      </p:sp>
      <p:pic>
        <p:nvPicPr>
          <p:cNvPr id="24578" name="Picture 2" descr="C:\Users\1\Desktop\IMG_20210312_0932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14422"/>
            <a:ext cx="3911267" cy="5215022"/>
          </a:xfrm>
          <a:prstGeom prst="rect">
            <a:avLst/>
          </a:prstGeom>
          <a:noFill/>
        </p:spPr>
      </p:pic>
      <p:pic>
        <p:nvPicPr>
          <p:cNvPr id="24579" name="Picture 3" descr="C:\Users\1\Desktop\IMG_20210317_1358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142984"/>
            <a:ext cx="3982487" cy="53099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776715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357166"/>
            <a:ext cx="8643998" cy="1000132"/>
          </a:xfrm>
        </p:spPr>
        <p:txBody>
          <a:bodyPr>
            <a:noAutofit/>
          </a:bodyPr>
          <a:lstStyle/>
          <a:p>
            <a:pPr algn="ctr"/>
            <a:r>
              <a:rPr lang="ru-RU" sz="2500" dirty="0" smtClean="0"/>
              <a:t>Спортивный фестиваль «Эстафета здоровья и радости», посвященный дню космонавтики</a:t>
            </a:r>
            <a:endParaRPr lang="ru-RU" sz="2500" dirty="0"/>
          </a:p>
        </p:txBody>
      </p:sp>
      <p:pic>
        <p:nvPicPr>
          <p:cNvPr id="25602" name="Picture 2" descr="C:\Users\1\Desktop\IMG_20210311_1046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1428736"/>
            <a:ext cx="3536181" cy="4714908"/>
          </a:xfrm>
          <a:prstGeom prst="rect">
            <a:avLst/>
          </a:prstGeom>
          <a:noFill/>
        </p:spPr>
      </p:pic>
      <p:pic>
        <p:nvPicPr>
          <p:cNvPr id="25603" name="Picture 3" descr="C:\Users\1\Desktop\IMG_20210311_112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428736"/>
            <a:ext cx="3571900" cy="47625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69380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357167"/>
            <a:ext cx="85725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endParaRPr lang="ru-RU" sz="44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357167"/>
            <a:ext cx="8572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 fontAlgn="base">
              <a:buFont typeface="Arial" pitchFamily="34" charset="0"/>
              <a:buChar char="•"/>
            </a:pPr>
            <a:r>
              <a:rPr lang="ru-RU" sz="2400" dirty="0" smtClean="0"/>
              <a:t>Просмотр фильма «Наш город»</a:t>
            </a:r>
          </a:p>
          <a:p>
            <a:pPr marL="457200" indent="-457200" algn="ctr" fontAlgn="base">
              <a:buFont typeface="Arial" pitchFamily="34" charset="0"/>
              <a:buChar char="•"/>
            </a:pPr>
            <a:r>
              <a:rPr lang="ru-RU" sz="2400" dirty="0" smtClean="0"/>
              <a:t>Конструирование ракета</a:t>
            </a:r>
          </a:p>
        </p:txBody>
      </p:sp>
      <p:pic>
        <p:nvPicPr>
          <p:cNvPr id="26626" name="Picture 2" descr="C:\Users\1\Desktop\IMG_20210319_0855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1809496"/>
            <a:ext cx="3429024" cy="4572032"/>
          </a:xfrm>
          <a:prstGeom prst="rect">
            <a:avLst/>
          </a:prstGeom>
          <a:noFill/>
        </p:spPr>
      </p:pic>
      <p:pic>
        <p:nvPicPr>
          <p:cNvPr id="26627" name="Picture 3" descr="C:\Users\1\Desktop\IMG_20210316_0917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785926"/>
            <a:ext cx="3446684" cy="4595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77671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357166"/>
            <a:ext cx="8643998" cy="100013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dirty="0" smtClean="0"/>
              <a:t>Эффективность проекта</a:t>
            </a:r>
            <a:endParaRPr lang="ru-RU" dirty="0"/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14282" y="423253"/>
            <a:ext cx="871543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Дети знают о достопримечательностях родного города.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Дети осознают, что история их родного города Королёв неразрывно связана с историей Родины.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Дети умеют ориентироваться в своём микрорайоне.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Углублены знания детей о космических профессиях, предприятиях в городе Королёве.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Углублены и расширены знания детей о культурном наследии города Королёва.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Развитие бережного и созидательного отношения к городу (достопримечательности, культура, природа).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00364" y="4357693"/>
            <a:ext cx="578647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Times New Roman" pitchFamily="18" charset="0"/>
                <a:cs typeface="Times New Roman" pitchFamily="18" charset="0"/>
              </a:rPr>
              <a:t>7. Стремление детей сделать родной город ещё лучше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Times New Roman" pitchFamily="18" charset="0"/>
                <a:cs typeface="Times New Roman" pitchFamily="18" charset="0"/>
              </a:rPr>
              <a:t>8. Воспитание чувства гордости за своих земляков, ответственности за все, что происходит в городе, сопричастности к этому.</a:t>
            </a:r>
            <a:endParaRPr lang="ru-RU" sz="2000" dirty="0" smtClean="0">
              <a:solidFill>
                <a:schemeClr val="tx1">
                  <a:lumMod val="95000"/>
                  <a:lumOff val="5000"/>
                </a:schemeClr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93807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379</Words>
  <Application>Microsoft Office PowerPoint</Application>
  <PresentationFormat>Экран (4:3)</PresentationFormat>
  <Paragraphs>57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Муниципальное бюджетное дошкольное образовательное учреждение городского округа Королев Московской области «Детский сад комбинированного вида №30»</vt:lpstr>
      <vt:lpstr>Составитель проекта</vt:lpstr>
      <vt:lpstr>Актуальность проекта</vt:lpstr>
      <vt:lpstr>Слайд 4</vt:lpstr>
      <vt:lpstr>Задачи</vt:lpstr>
      <vt:lpstr>Сроки реализации</vt:lpstr>
      <vt:lpstr>Слайд 7</vt:lpstr>
      <vt:lpstr>Формы и методы реализации проекта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«Город 2»</dc:title>
  <dc:creator>Ольга</dc:creator>
  <cp:lastModifiedBy>1</cp:lastModifiedBy>
  <cp:revision>10</cp:revision>
  <dcterms:created xsi:type="dcterms:W3CDTF">2016-07-11T18:47:41Z</dcterms:created>
  <dcterms:modified xsi:type="dcterms:W3CDTF">2021-03-21T16:32:08Z</dcterms:modified>
</cp:coreProperties>
</file>