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7" r:id="rId12"/>
    <p:sldId id="280" r:id="rId13"/>
    <p:sldId id="281" r:id="rId14"/>
    <p:sldId id="283" r:id="rId15"/>
    <p:sldId id="282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66" r:id="rId32"/>
    <p:sldId id="269" r:id="rId33"/>
    <p:sldId id="270" r:id="rId34"/>
    <p:sldId id="271" r:id="rId35"/>
    <p:sldId id="272" r:id="rId36"/>
    <p:sldId id="273" r:id="rId37"/>
    <p:sldId id="274" r:id="rId38"/>
    <p:sldId id="277" r:id="rId39"/>
    <p:sldId id="300" r:id="rId40"/>
    <p:sldId id="302" r:id="rId41"/>
    <p:sldId id="303" r:id="rId42"/>
    <p:sldId id="301" r:id="rId43"/>
    <p:sldId id="304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1223" y="1098388"/>
            <a:ext cx="11556274" cy="3821955"/>
          </a:xfrm>
        </p:spPr>
        <p:txBody>
          <a:bodyPr/>
          <a:lstStyle/>
          <a:p>
            <a:r>
              <a:rPr lang="ru-RU" sz="13800" dirty="0" smtClean="0"/>
              <a:t/>
            </a:r>
            <a:br>
              <a:rPr lang="ru-RU" sz="13800" dirty="0" smtClean="0"/>
            </a:br>
            <a:r>
              <a:rPr lang="ru-RU" sz="9600" dirty="0" smtClean="0"/>
              <a:t> </a:t>
            </a:r>
            <a:br>
              <a:rPr lang="ru-RU" sz="9600" dirty="0" smtClean="0"/>
            </a:br>
            <a:r>
              <a:rPr lang="ru-RU" sz="8000" dirty="0" smtClean="0"/>
              <a:t>по русскому языку</a:t>
            </a:r>
            <a:r>
              <a:rPr lang="ru-RU" sz="9600" dirty="0" smtClean="0"/>
              <a:t/>
            </a:r>
            <a:br>
              <a:rPr lang="ru-RU" sz="9600" dirty="0" smtClean="0"/>
            </a:br>
            <a:r>
              <a:rPr lang="ru-RU" sz="7200" dirty="0" smtClean="0"/>
              <a:t>задание №2</a:t>
            </a:r>
            <a:endParaRPr lang="ru-RU" sz="7200" dirty="0"/>
          </a:p>
        </p:txBody>
      </p:sp>
      <p:pic>
        <p:nvPicPr>
          <p:cNvPr id="3" name="Picture 2" descr="https://www.college-xxi.ru/images/oge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526" y="1486131"/>
            <a:ext cx="591502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74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817" y="382385"/>
            <a:ext cx="11260183" cy="1492132"/>
          </a:xfrm>
        </p:spPr>
        <p:txBody>
          <a:bodyPr>
            <a:normAutofit fontScale="90000"/>
          </a:bodyPr>
          <a:lstStyle/>
          <a:p>
            <a:r>
              <a:rPr lang="ru-RU" sz="4400" b="1" dirty="0"/>
              <a:t>Задание </a:t>
            </a:r>
            <a:r>
              <a:rPr lang="ru-RU" sz="4400" b="1" dirty="0" smtClean="0"/>
              <a:t>2 - </a:t>
            </a:r>
            <a:r>
              <a:rPr lang="ru-RU" sz="4400" dirty="0" smtClean="0"/>
              <a:t>Синтаксический </a:t>
            </a:r>
            <a:r>
              <a:rPr lang="ru-RU" sz="4400" dirty="0"/>
              <a:t>анализ текста 	</a:t>
            </a:r>
            <a:br>
              <a:rPr lang="ru-RU" sz="4400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31817" y="2307211"/>
            <a:ext cx="108160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Arial Black" panose="020B0A04020102020204" pitchFamily="34" charset="0"/>
              </a:rPr>
              <a:t>     Для </a:t>
            </a:r>
            <a:r>
              <a:rPr lang="ru-RU" sz="2400" dirty="0">
                <a:latin typeface="Arial Black" panose="020B0A04020102020204" pitchFamily="34" charset="0"/>
              </a:rPr>
              <a:t>того чтобы успешно выполнить второе задание, нужно в обозначенных предложениях выделить грамматические основы и посмотреть совпадения с предложенными ответами.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4067" y="1412852"/>
            <a:ext cx="10711543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Нужно найти грамматические основы в пяти предложениях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1028" name="Picture 4" descr="http://www.sylviarimm.com/images/Boyatdes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933" y="3814355"/>
            <a:ext cx="2112987" cy="287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4068" y="338691"/>
            <a:ext cx="1072895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 Black" panose="020B0A04020102020204" pitchFamily="34" charset="0"/>
              </a:rPr>
              <a:t>Выполните синтаксический анализ предложений текста. </a:t>
            </a:r>
            <a:endParaRPr lang="ru-RU" sz="2400" dirty="0">
              <a:solidFill>
                <a:schemeClr val="tx2">
                  <a:lumMod val="90000"/>
                  <a:lumOff val="10000"/>
                </a:schemeClr>
              </a:solidFill>
              <a:latin typeface="Arial Black" panose="020B0A04020102020204" pitchFamily="34" charset="0"/>
            </a:endParaRPr>
          </a:p>
          <a:p>
            <a:pPr algn="just"/>
            <a:r>
              <a:rPr lang="ru-RU" sz="2400" dirty="0">
                <a:solidFill>
                  <a:schemeClr val="tx2">
                    <a:lumMod val="90000"/>
                    <a:lumOff val="10000"/>
                  </a:schemeClr>
                </a:solidFill>
                <a:latin typeface="Arial Black" panose="020B0A04020102020204" pitchFamily="34" charset="0"/>
              </a:rPr>
              <a:t>Прочитайте текст. </a:t>
            </a:r>
            <a:endParaRPr lang="ru-RU" sz="2400" dirty="0" smtClean="0">
              <a:solidFill>
                <a:schemeClr val="tx2">
                  <a:lumMod val="90000"/>
                  <a:lumOff val="10000"/>
                </a:schemeClr>
              </a:solidFill>
              <a:latin typeface="Arial Black" panose="020B0A04020102020204" pitchFamily="34" charset="0"/>
            </a:endParaRPr>
          </a:p>
          <a:p>
            <a:pPr algn="just"/>
            <a:endParaRPr lang="ru-RU" sz="2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     (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1)Уникальность нашей планеты заключается прежде всего в том, что на ней </a:t>
            </a:r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живём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мы – разумные люди, появление которых стало вершиной эволюции. (2)Сама же проблема возникновения жизни до сих пор не решена. (3)Следы жизни были обнаружены в горных породах, возраст которых – около миллиарда лет. (4)Иными словами, около миллиарда лет жизнь на планете уже существовала, имелись атмосфера и гидросфера. (5) А вот близкие наши «родственники», другие планеты земной группы, – Меркурий, Венера и Марс – похожи на планету Земля, но, в отличие от </a:t>
            </a:r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неё,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они безжизненны. 	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55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3109" y="360626"/>
            <a:ext cx="1103376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      </a:t>
            </a:r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Укажите </a:t>
            </a:r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варианты ответов, в которых верно определена </a:t>
            </a:r>
            <a:r>
              <a:rPr lang="ru-RU" sz="2800" b="1" dirty="0">
                <a:solidFill>
                  <a:srgbClr val="000000"/>
                </a:solidFill>
                <a:latin typeface="Arial Black" panose="020B0A04020102020204" pitchFamily="34" charset="0"/>
              </a:rPr>
              <a:t>грамматическая основа </a:t>
            </a:r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в одном из предложений или в одной из частей сложного предложения текста. </a:t>
            </a:r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Запишите </a:t>
            </a:r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номера ответов. </a:t>
            </a:r>
            <a:endParaRPr lang="ru-RU" sz="2800" dirty="0" smtClean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endParaRPr lang="ru-RU" sz="2800" dirty="0" smtClean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endParaRPr lang="ru-RU" sz="20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1) появление стало </a:t>
            </a:r>
            <a:r>
              <a:rPr lang="ru-RU" sz="26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1) </a:t>
            </a:r>
          </a:p>
          <a:p>
            <a:pPr algn="just"/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2) проблема возникновения жизни </a:t>
            </a:r>
            <a:r>
              <a:rPr lang="ru-RU" sz="26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2)</a:t>
            </a:r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</a:p>
          <a:p>
            <a:pPr algn="just"/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3) следы жизни обнаружены </a:t>
            </a:r>
            <a:r>
              <a:rPr lang="ru-RU" sz="26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3) </a:t>
            </a:r>
          </a:p>
          <a:p>
            <a:pPr algn="just"/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4) имелись атмосфера (и) гидросфера </a:t>
            </a:r>
            <a:r>
              <a:rPr lang="ru-RU" sz="26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4)</a:t>
            </a:r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</a:p>
          <a:p>
            <a:pPr algn="just"/>
            <a:r>
              <a:rPr lang="ru-RU" sz="27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5) </a:t>
            </a:r>
            <a:r>
              <a:rPr lang="ru-RU" sz="2700" dirty="0">
                <a:solidFill>
                  <a:srgbClr val="000000"/>
                </a:solidFill>
                <a:latin typeface="Arial Black" panose="020B0A04020102020204" pitchFamily="34" charset="0"/>
              </a:rPr>
              <a:t>они безжизненны </a:t>
            </a:r>
            <a:r>
              <a:rPr lang="ru-RU" sz="26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5) </a:t>
            </a:r>
            <a:endParaRPr lang="ru-RU" sz="2600" dirty="0"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23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494939"/>
            <a:ext cx="10789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 1)Уникальность </a:t>
            </a:r>
            <a:r>
              <a:rPr lang="ru-RU" sz="3600" dirty="0">
                <a:solidFill>
                  <a:srgbClr val="000000"/>
                </a:solidFill>
                <a:latin typeface="Arial Black" panose="020B0A04020102020204" pitchFamily="34" charset="0"/>
              </a:rPr>
              <a:t>нашей планеты заключается прежде всего в том, что на ней живём мы – разумные люди, появление которых стало вершиной эволюции.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92777" y="3932311"/>
            <a:ext cx="777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1) появление стало (предложение 1) </a:t>
            </a:r>
            <a:endParaRPr lang="ru-RU" sz="28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149737" y="2734491"/>
            <a:ext cx="4458789" cy="1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7149736" y="2895600"/>
            <a:ext cx="4458789" cy="1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1110343" y="2734491"/>
            <a:ext cx="2669177" cy="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95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494939"/>
            <a:ext cx="10789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0000"/>
                </a:solidFill>
                <a:latin typeface="Arial Black" panose="020B0A04020102020204" pitchFamily="34" charset="0"/>
              </a:rPr>
              <a:t>(2)Сама же проблема возникновения жизни до сих пор не решена.</a:t>
            </a:r>
            <a:endParaRPr lang="ru-RU" sz="360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5878285" y="1614716"/>
            <a:ext cx="2786744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5878285" y="1735543"/>
            <a:ext cx="2786744" cy="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4724400" y="1095103"/>
            <a:ext cx="2669177" cy="2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992777" y="3598816"/>
            <a:ext cx="10859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2) проблема возникновения жизни (предложение 2)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494939"/>
            <a:ext cx="10789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solidFill>
                  <a:srgbClr val="000000"/>
                </a:solidFill>
                <a:latin typeface="Arial Black" panose="020B0A04020102020204" pitchFamily="34" charset="0"/>
              </a:rPr>
              <a:t>(3)Следы жизни были обнаружены в горных породах, возраст которых – около миллиарда лет.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9864" y="3934824"/>
            <a:ext cx="102044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3</a:t>
            </a:r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) следы жизни обнаружены (предложение 3) </a:t>
            </a:r>
          </a:p>
          <a:p>
            <a:pPr algn="just"/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endParaRPr lang="ru-RU" sz="28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6000205" y="1068979"/>
            <a:ext cx="4955178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6000205" y="1193074"/>
            <a:ext cx="4955178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807028" y="1068979"/>
            <a:ext cx="1606731" cy="2176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18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494939"/>
            <a:ext cx="10789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ru-RU" sz="3600" dirty="0">
                <a:solidFill>
                  <a:srgbClr val="000000"/>
                </a:solidFill>
                <a:latin typeface="Arial Black" panose="020B0A04020102020204" pitchFamily="34" charset="0"/>
              </a:rPr>
              <a:t>(4)Иными словами, около миллиарда лет жизнь на планете уже существовала, имелись атмосфера и гидросфера.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16340" y="3923040"/>
            <a:ext cx="11142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4) имелись атмосфера (и) гидросфера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(предложение 4)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5364479" y="2398488"/>
            <a:ext cx="2151018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64479" y="2208991"/>
            <a:ext cx="2151018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8007531" y="2288179"/>
            <a:ext cx="2869475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1097280" y="2734491"/>
            <a:ext cx="3135086" cy="1870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22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2777" y="494939"/>
            <a:ext cx="10789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solidFill>
                  <a:srgbClr val="000000"/>
                </a:solidFill>
                <a:latin typeface="Arial Black" panose="020B0A04020102020204" pitchFamily="34" charset="0"/>
              </a:rPr>
              <a:t>(5) А вот близкие наши «родственники», другие планеты земной группы, – Меркурий, Венера и Марс – похожи на планету Земля, но, в отличие от неё, они безжизненны. 	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57330" y="3819810"/>
            <a:ext cx="80842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Arial Black" panose="020B0A04020102020204" pitchFamily="34" charset="0"/>
              </a:rPr>
              <a:t>5) они безжизненны (предложение 5) 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194559" y="3366611"/>
            <a:ext cx="3640184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194559" y="3291840"/>
            <a:ext cx="3640184" cy="10183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1114697" y="3287165"/>
            <a:ext cx="957943" cy="935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7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5027" y="1405656"/>
            <a:ext cx="1051124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      </a:t>
            </a:r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Укажите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вариан</a:t>
            </a:r>
            <a:r>
              <a:rPr lang="ru-RU" sz="3600" dirty="0">
                <a:solidFill>
                  <a:srgbClr val="FF0000"/>
                </a:solidFill>
                <a:latin typeface="Arial Black" panose="020B0A04020102020204" pitchFamily="34" charset="0"/>
              </a:rPr>
              <a:t>ты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 ответ</a:t>
            </a:r>
            <a:r>
              <a:rPr lang="ru-RU" sz="3600" dirty="0">
                <a:solidFill>
                  <a:srgbClr val="FF0000"/>
                </a:solidFill>
                <a:latin typeface="Arial Black" panose="020B0A04020102020204" pitchFamily="34" charset="0"/>
              </a:rPr>
              <a:t>ов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, в которых верно определена </a:t>
            </a:r>
            <a:r>
              <a:rPr lang="ru-RU" sz="2400" b="1" dirty="0">
                <a:solidFill>
                  <a:srgbClr val="000000"/>
                </a:solidFill>
                <a:latin typeface="Arial Black" panose="020B0A04020102020204" pitchFamily="34" charset="0"/>
              </a:rPr>
              <a:t>грамматическая основа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в одном из предложений или в одной из частей сложного предложения текста. </a:t>
            </a:r>
            <a:endParaRPr lang="ru-RU" sz="2400" dirty="0" smtClean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Запишите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номера ответов. </a:t>
            </a:r>
            <a:endParaRPr lang="ru-RU" sz="2400" dirty="0" smtClean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endParaRPr lang="ru-RU" sz="20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1) появление стало (предложение 1)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2) проблема возникновения жизни (предложение 2)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3) следы жизни обнаружены (предложение 3) 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4) имелись атмосфера (и) гидросфера (предложение 4) 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5) </a:t>
            </a:r>
            <a:r>
              <a:rPr lang="ru-RU" sz="2400" dirty="0">
                <a:solidFill>
                  <a:srgbClr val="000000"/>
                </a:solidFill>
                <a:latin typeface="Arial Black" panose="020B0A04020102020204" pitchFamily="34" charset="0"/>
              </a:rPr>
              <a:t>они безжизненны (предложение 5) 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55694" y="809901"/>
            <a:ext cx="3015569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не менее 2-ух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51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Ловушки второго задания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centraldecursos.com/wp-content/uploads/2015/12/apresentacao-power-point-22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368" y="3005565"/>
            <a:ext cx="38481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95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571" y="137031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Ловушка №1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составные сказуемые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84891" y="2082542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u="dbl" dirty="0" smtClean="0"/>
              <a:t>сказуемое</a:t>
            </a:r>
            <a:endParaRPr lang="ru-RU" u="dbl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90271" y="4382104"/>
            <a:ext cx="4931408" cy="7860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Грамматическое значение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495111" y="4382104"/>
            <a:ext cx="5307873" cy="7821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Лексическое значение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 rot="3943571">
            <a:off x="4081641" y="2124552"/>
            <a:ext cx="452846" cy="26435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7656429" flipH="1">
            <a:off x="7566702" y="2124552"/>
            <a:ext cx="452846" cy="26435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2840854" y="4837980"/>
            <a:ext cx="452846" cy="851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88571" y="5689060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Время и наклонение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8706269" y="4837980"/>
            <a:ext cx="452846" cy="851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6693411" y="5690151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Смысл слова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12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 animBg="1"/>
      <p:bldP spid="17" grpId="0" animBg="1"/>
      <p:bldP spid="18" grpId="0"/>
      <p:bldP spid="19" grpId="0" animBg="1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1360" y="234046"/>
            <a:ext cx="99774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rial Black" panose="020B0A04020102020204" pitchFamily="34" charset="0"/>
              </a:rPr>
              <a:t>Сегодня мы </a:t>
            </a:r>
            <a:r>
              <a:rPr lang="ru-RU" sz="4000" b="1" u="dbl" dirty="0" smtClean="0">
                <a:latin typeface="Arial Black" panose="020B0A04020102020204" pitchFamily="34" charset="0"/>
              </a:rPr>
              <a:t>изучаем</a:t>
            </a:r>
            <a:r>
              <a:rPr lang="ru-RU" sz="4000" b="1" dirty="0" smtClean="0">
                <a:latin typeface="Arial Black" panose="020B0A04020102020204" pitchFamily="34" charset="0"/>
              </a:rPr>
              <a:t> новую тему.</a:t>
            </a:r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4695" y="1458355"/>
            <a:ext cx="50674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настоящее время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изъявительное наклонение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множественное число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2108" y="1471442"/>
            <a:ext cx="5783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постигаем </a:t>
            </a:r>
            <a:r>
              <a:rPr lang="ru-RU" sz="2400" b="1" dirty="0">
                <a:solidFill>
                  <a:srgbClr val="00B050"/>
                </a:solidFill>
                <a:latin typeface="Arial Black" panose="020B0A04020102020204" pitchFamily="34" charset="0"/>
              </a:rPr>
              <a:t>в процессе обучения</a:t>
            </a:r>
          </a:p>
        </p:txBody>
      </p:sp>
      <p:sp>
        <p:nvSpPr>
          <p:cNvPr id="11" name="Стрелка вниз 10"/>
          <p:cNvSpPr/>
          <p:nvPr/>
        </p:nvSpPr>
        <p:spPr>
          <a:xfrm rot="4001888" flipH="1">
            <a:off x="4923776" y="648597"/>
            <a:ext cx="452846" cy="10251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17598112">
            <a:off x="6847593" y="661684"/>
            <a:ext cx="452846" cy="10251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913557" y="3000494"/>
            <a:ext cx="6607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 Black" panose="020B0A04020102020204" pitchFamily="34" charset="0"/>
              </a:rPr>
              <a:t>Простое глагольное сказуемое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89844" y="3679763"/>
            <a:ext cx="2664512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b="1" u="dbl" dirty="0">
                <a:latin typeface="Arial Black" panose="020B0A04020102020204" pitchFamily="34" charset="0"/>
              </a:rPr>
              <a:t>изучаем</a:t>
            </a:r>
            <a:endParaRPr lang="ru-RU" sz="40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463742" y="4543698"/>
            <a:ext cx="2246812" cy="496389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040720" y="4543698"/>
            <a:ext cx="2246400" cy="496389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Заголовок 1"/>
          <p:cNvSpPr txBox="1">
            <a:spLocks/>
          </p:cNvSpPr>
          <p:nvPr/>
        </p:nvSpPr>
        <p:spPr>
          <a:xfrm>
            <a:off x="907688" y="5274061"/>
            <a:ext cx="4931408" cy="7860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Грамматическое значение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512528" y="5274061"/>
            <a:ext cx="5307873" cy="7821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Лексическое значение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59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1" grpId="0" animBg="1"/>
      <p:bldP spid="9" grpId="0" animBg="1"/>
      <p:bldP spid="3" grpId="0"/>
      <p:bldP spid="5" grpId="0" animBg="1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7688" y="134916"/>
            <a:ext cx="1198267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 smtClean="0">
                <a:latin typeface="Arial Black" panose="020B0A04020102020204" pitchFamily="34" charset="0"/>
              </a:rPr>
              <a:t>Сегодня мы </a:t>
            </a:r>
            <a:r>
              <a:rPr lang="ru-RU" sz="3400" b="1" u="dbl" dirty="0" smtClean="0">
                <a:latin typeface="Arial Black" panose="020B0A04020102020204" pitchFamily="34" charset="0"/>
              </a:rPr>
              <a:t>начинаем изучать</a:t>
            </a:r>
            <a:r>
              <a:rPr lang="ru-RU" sz="3400" b="1" dirty="0" smtClean="0">
                <a:latin typeface="Arial Black" panose="020B0A04020102020204" pitchFamily="34" charset="0"/>
              </a:rPr>
              <a:t> новую тему.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4695" y="1458355"/>
            <a:ext cx="506741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настоящее время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изъявительное наклонение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множественное число</a:t>
            </a:r>
          </a:p>
          <a:p>
            <a:pPr algn="ctr"/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70618" y="1550326"/>
            <a:ext cx="56669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постигать </a:t>
            </a:r>
            <a:r>
              <a:rPr lang="ru-RU" sz="2400" b="1" dirty="0">
                <a:solidFill>
                  <a:srgbClr val="00B050"/>
                </a:solidFill>
                <a:latin typeface="Arial Black" panose="020B0A04020102020204" pitchFamily="34" charset="0"/>
              </a:rPr>
              <a:t>в процессе обучения</a:t>
            </a:r>
          </a:p>
        </p:txBody>
      </p:sp>
      <p:sp>
        <p:nvSpPr>
          <p:cNvPr id="11" name="Стрелка вниз 10"/>
          <p:cNvSpPr/>
          <p:nvPr/>
        </p:nvSpPr>
        <p:spPr>
          <a:xfrm flipH="1">
            <a:off x="4587148" y="737382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6123" y="3010325"/>
            <a:ext cx="71449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Arial Black" panose="020B0A04020102020204" pitchFamily="34" charset="0"/>
              </a:rPr>
              <a:t>Составное глагольное сказуемое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73392" y="3663505"/>
            <a:ext cx="5532284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b="1" u="dbl" dirty="0" smtClean="0">
                <a:latin typeface="Arial Black" panose="020B0A04020102020204" pitchFamily="34" charset="0"/>
              </a:rPr>
              <a:t>начинаем изучать</a:t>
            </a:r>
            <a:endParaRPr lang="ru-RU" sz="4000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907688" y="5274061"/>
            <a:ext cx="4931408" cy="7860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Грамматическое значение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512528" y="5274061"/>
            <a:ext cx="5307873" cy="7821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Лексическое значение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 flipH="1">
            <a:off x="6766692" y="737382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flipH="1">
            <a:off x="3968583" y="4501351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flipH="1">
            <a:off x="7690057" y="4501351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06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 animBg="1"/>
      <p:bldP spid="3" grpId="0"/>
      <p:bldP spid="5" grpId="0" animBg="1"/>
      <p:bldP spid="16" grpId="0"/>
      <p:bldP spid="17" grpId="0"/>
      <p:bldP spid="14" grpId="0" animBg="1"/>
      <p:bldP spid="15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720" y="117499"/>
            <a:ext cx="109550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latin typeface="Arial Black" panose="020B0A04020102020204" pitchFamily="34" charset="0"/>
              </a:rPr>
              <a:t>Составное глагольное сказуемое (СГС)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6639" y="1053671"/>
            <a:ext cx="10711223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СГС = вспомогательное слово + инфинитив</a:t>
            </a:r>
            <a:endParaRPr lang="ru-RU" sz="32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115" y="1888370"/>
            <a:ext cx="1198267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Вспомогательные слова:</a:t>
            </a:r>
            <a:endParaRPr lang="ru-RU" sz="3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36341" y="2510805"/>
            <a:ext cx="11242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400" b="1" dirty="0" smtClean="0">
                <a:latin typeface="Arial Black" panose="020B0A04020102020204" pitchFamily="34" charset="0"/>
              </a:rPr>
              <a:t>Фазисные глаголы:</a:t>
            </a:r>
          </a:p>
          <a:p>
            <a:r>
              <a:rPr lang="ru-RU" sz="3200" dirty="0">
                <a:latin typeface="Arial Black" panose="020B0A04020102020204" pitchFamily="34" charset="0"/>
              </a:rPr>
              <a:t>начать, кончить, прекратить, продолжить и т.д.</a:t>
            </a:r>
          </a:p>
          <a:p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57565" y="2510805"/>
            <a:ext cx="519030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Фаза – отрезок какого-либо процесса </a:t>
            </a:r>
          </a:p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(начало, продолжение, конец)</a:t>
            </a:r>
            <a:endParaRPr lang="ru-RU" b="1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6341" y="3815996"/>
            <a:ext cx="112424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 smtClean="0">
                <a:latin typeface="Arial Black" panose="020B0A04020102020204" pitchFamily="34" charset="0"/>
              </a:rPr>
              <a:t>2. Модальные слова: </a:t>
            </a:r>
          </a:p>
          <a:p>
            <a:r>
              <a:rPr lang="ru-RU" sz="3200" dirty="0" smtClean="0">
                <a:latin typeface="Arial Black" panose="020B0A04020102020204" pitchFamily="34" charset="0"/>
              </a:rPr>
              <a:t>хотеть</a:t>
            </a:r>
            <a:r>
              <a:rPr lang="ru-RU" sz="3200" dirty="0">
                <a:latin typeface="Arial Black" panose="020B0A04020102020204" pitchFamily="34" charset="0"/>
              </a:rPr>
              <a:t>, мочь, </a:t>
            </a:r>
            <a:r>
              <a:rPr lang="ru-RU" sz="3200" dirty="0" smtClean="0">
                <a:latin typeface="Arial Black" panose="020B0A04020102020204" pitchFamily="34" charset="0"/>
              </a:rPr>
              <a:t>желать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ru-RU" sz="3200" dirty="0" smtClean="0">
                <a:latin typeface="Arial Black" panose="020B0A04020102020204" pitchFamily="34" charset="0"/>
              </a:rPr>
              <a:t>и т.д.</a:t>
            </a:r>
            <a:r>
              <a:rPr lang="en-US" sz="3200" dirty="0" smtClean="0">
                <a:latin typeface="Arial Black" panose="020B0A04020102020204" pitchFamily="34" charset="0"/>
              </a:rPr>
              <a:t>;</a:t>
            </a:r>
            <a:r>
              <a:rPr lang="ru-RU" sz="3200" dirty="0" smtClean="0">
                <a:latin typeface="Arial Black" panose="020B0A04020102020204" pitchFamily="34" charset="0"/>
              </a:rPr>
              <a:t> </a:t>
            </a:r>
            <a:endParaRPr lang="ru-RU" sz="3200" dirty="0">
              <a:latin typeface="Arial Black" panose="020B0A04020102020204" pitchFamily="34" charset="0"/>
            </a:endParaRPr>
          </a:p>
          <a:p>
            <a:r>
              <a:rPr lang="ru-RU" sz="3200" dirty="0" smtClean="0">
                <a:latin typeface="Arial Black" panose="020B0A04020102020204" pitchFamily="34" charset="0"/>
              </a:rPr>
              <a:t>рад</a:t>
            </a:r>
            <a:r>
              <a:rPr lang="ru-RU" sz="3200" dirty="0">
                <a:latin typeface="Arial Black" panose="020B0A04020102020204" pitchFamily="34" charset="0"/>
              </a:rPr>
              <a:t>, должен, обязан, готов, </a:t>
            </a:r>
            <a:r>
              <a:rPr lang="ru-RU" sz="3200" dirty="0" smtClean="0">
                <a:latin typeface="Arial Black" panose="020B0A04020102020204" pitchFamily="34" charset="0"/>
              </a:rPr>
              <a:t>намерен и т.д.</a:t>
            </a:r>
            <a:endParaRPr lang="ru-RU" sz="3200" dirty="0">
              <a:latin typeface="Arial Black" panose="020B0A04020102020204" pitchFamily="34" charset="0"/>
            </a:endParaRPr>
          </a:p>
          <a:p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60085" y="3825737"/>
            <a:ext cx="5387788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Модальность  – выражение отношения к тому, о ком ( о чем) идет речь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36341" y="5565451"/>
            <a:ext cx="112424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 smtClean="0">
                <a:latin typeface="Arial Black" panose="020B0A04020102020204" pitchFamily="34" charset="0"/>
              </a:rPr>
              <a:t>3. Глаголы эмоционального отношения: </a:t>
            </a:r>
          </a:p>
          <a:p>
            <a:r>
              <a:rPr lang="ru-RU" sz="3200" dirty="0" smtClean="0">
                <a:latin typeface="Arial Black" panose="020B0A04020102020204" pitchFamily="34" charset="0"/>
              </a:rPr>
              <a:t>нравиться, любить, ненавидеть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34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8" grpId="0" animBg="1"/>
      <p:bldP spid="9" grpId="0"/>
      <p:bldP spid="10" grpId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9531" y="640013"/>
            <a:ext cx="12052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 Black" panose="020B0A04020102020204" pitchFamily="34" charset="0"/>
              </a:rPr>
              <a:t>Скоро </a:t>
            </a:r>
            <a:r>
              <a:rPr lang="ru-RU" sz="2800" b="1" u="sng" dirty="0" smtClean="0">
                <a:latin typeface="Arial Black" panose="020B0A04020102020204" pitchFamily="34" charset="0"/>
              </a:rPr>
              <a:t>ребята</a:t>
            </a:r>
            <a:r>
              <a:rPr lang="ru-RU" sz="2800" b="1" dirty="0" smtClean="0">
                <a:latin typeface="Arial Black" panose="020B0A04020102020204" pitchFamily="34" charset="0"/>
              </a:rPr>
              <a:t> начнут готовиться к соревнованиям.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075612" y="1163233"/>
            <a:ext cx="132370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075612" y="1071793"/>
            <a:ext cx="132370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Стрелка вниз 7"/>
          <p:cNvSpPr/>
          <p:nvPr/>
        </p:nvSpPr>
        <p:spPr>
          <a:xfrm rot="10800000" flipH="1">
            <a:off x="4511040" y="1254672"/>
            <a:ext cx="452846" cy="10251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631356" y="2371305"/>
            <a:ext cx="46650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не называет то главное действие,</a:t>
            </a:r>
            <a:br>
              <a:rPr lang="ru-RU" b="1" dirty="0" smtClean="0">
                <a:latin typeface="Arial Black" panose="020B0A04020102020204" pitchFamily="34" charset="0"/>
              </a:rPr>
            </a:br>
            <a:r>
              <a:rPr lang="ru-RU" b="1" dirty="0" smtClean="0">
                <a:latin typeface="Arial Black" panose="020B0A04020102020204" pitchFamily="34" charset="0"/>
              </a:rPr>
              <a:t>которое совершают </a:t>
            </a:r>
            <a:r>
              <a:rPr lang="ru-RU" b="1" u="sng" dirty="0" smtClean="0">
                <a:latin typeface="Arial Black" panose="020B0A04020102020204" pitchFamily="34" charset="0"/>
              </a:rPr>
              <a:t>ребята</a:t>
            </a:r>
            <a:endParaRPr lang="ru-RU" u="sng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49530" y="3436323"/>
            <a:ext cx="12052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Сравни:</a:t>
            </a:r>
            <a:r>
              <a:rPr lang="ru-RU" sz="2800" b="1" dirty="0" smtClean="0">
                <a:latin typeface="Arial Black" panose="020B0A04020102020204" pitchFamily="34" charset="0"/>
              </a:rPr>
              <a:t> Скоро </a:t>
            </a:r>
            <a:r>
              <a:rPr lang="ru-RU" sz="2800" b="1" u="sng" dirty="0" smtClean="0">
                <a:latin typeface="Arial Black" panose="020B0A04020102020204" pitchFamily="34" charset="0"/>
              </a:rPr>
              <a:t>ребята</a:t>
            </a:r>
            <a:r>
              <a:rPr lang="ru-RU" sz="2800" b="1" dirty="0" smtClean="0">
                <a:latin typeface="Arial Black" panose="020B0A04020102020204" pitchFamily="34" charset="0"/>
              </a:rPr>
              <a:t> </a:t>
            </a:r>
            <a:r>
              <a:rPr lang="ru-RU" sz="2800" b="1" u="dbl" dirty="0" smtClean="0">
                <a:latin typeface="Arial Black" panose="020B0A04020102020204" pitchFamily="34" charset="0"/>
              </a:rPr>
              <a:t>начнут</a:t>
            </a:r>
            <a:r>
              <a:rPr lang="ru-RU" sz="2800" b="1" dirty="0" smtClean="0">
                <a:latin typeface="Arial Black" panose="020B0A04020102020204" pitchFamily="34" charset="0"/>
              </a:rPr>
              <a:t> …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5399315" y="1163233"/>
            <a:ext cx="229035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399315" y="1071793"/>
            <a:ext cx="229035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992776" y="4851098"/>
            <a:ext cx="8143576" cy="18466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Я завтра </a:t>
            </a:r>
            <a:r>
              <a:rPr lang="ru-RU" sz="2400" b="1" u="dbl" dirty="0" smtClean="0">
                <a:latin typeface="Arial Black" panose="020B0A04020102020204" pitchFamily="34" charset="0"/>
              </a:rPr>
              <a:t>смогу помочь </a:t>
            </a:r>
            <a:r>
              <a:rPr lang="ru-RU" sz="2400" b="1" dirty="0" smtClean="0">
                <a:latin typeface="Arial Black" panose="020B0A04020102020204" pitchFamily="34" charset="0"/>
              </a:rPr>
              <a:t>тебе.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Сестра </a:t>
            </a:r>
            <a:r>
              <a:rPr lang="ru-RU" sz="2400" b="1" u="dbl" dirty="0" smtClean="0">
                <a:latin typeface="Arial Black" panose="020B0A04020102020204" pitchFamily="34" charset="0"/>
              </a:rPr>
              <a:t>хочет участвовать </a:t>
            </a:r>
            <a:r>
              <a:rPr lang="ru-RU" sz="2400" b="1" dirty="0" smtClean="0">
                <a:latin typeface="Arial Black" panose="020B0A04020102020204" pitchFamily="34" charset="0"/>
              </a:rPr>
              <a:t>в конференции.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Ньютон </a:t>
            </a:r>
            <a:r>
              <a:rPr lang="ru-RU" sz="2400" b="1" u="dbl" dirty="0" smtClean="0">
                <a:latin typeface="Arial Black" panose="020B0A04020102020204" pitchFamily="34" charset="0"/>
              </a:rPr>
              <a:t>хотел создать </a:t>
            </a:r>
            <a:r>
              <a:rPr lang="ru-RU" sz="2400" b="1" dirty="0" smtClean="0">
                <a:latin typeface="Arial Black" panose="020B0A04020102020204" pitchFamily="34" charset="0"/>
              </a:rPr>
              <a:t>зеркальный телескоп.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Кот </a:t>
            </a:r>
            <a:r>
              <a:rPr lang="ru-RU" sz="2400" b="1" u="dbl" dirty="0" smtClean="0">
                <a:latin typeface="Arial Black" panose="020B0A04020102020204" pitchFamily="34" charset="0"/>
              </a:rPr>
              <a:t>не может говорить</a:t>
            </a:r>
            <a:r>
              <a:rPr lang="ru-RU" sz="2400" b="1" dirty="0" smtClean="0">
                <a:latin typeface="Arial Black" panose="020B0A04020102020204" pitchFamily="34" charset="0"/>
              </a:rPr>
              <a:t>.</a:t>
            </a:r>
          </a:p>
          <a:p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9247896" y="4860230"/>
            <a:ext cx="261481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я смогу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сестра хочет</a:t>
            </a:r>
            <a:br>
              <a:rPr lang="ru-RU" sz="2400" b="1" dirty="0" smtClean="0">
                <a:latin typeface="Arial Black" panose="020B0A04020102020204" pitchFamily="34" charset="0"/>
              </a:rPr>
            </a:br>
            <a:r>
              <a:rPr lang="ru-RU" sz="2400" b="1" dirty="0" smtClean="0">
                <a:latin typeface="Arial Black" panose="020B0A04020102020204" pitchFamily="34" charset="0"/>
              </a:rPr>
              <a:t>Ньютон хотел</a:t>
            </a:r>
          </a:p>
          <a:p>
            <a:r>
              <a:rPr lang="ru-RU" sz="2400" b="1" dirty="0" smtClean="0">
                <a:latin typeface="Arial Black" panose="020B0A04020102020204" pitchFamily="34" charset="0"/>
              </a:rPr>
              <a:t>кот не может </a:t>
            </a:r>
            <a:endParaRPr lang="ru-RU" sz="2400" dirty="0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9247896" y="4851098"/>
            <a:ext cx="2317087" cy="127102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9136352" y="4851098"/>
            <a:ext cx="1851892" cy="1497451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076" name="Выноска со стрелкой влево 3075"/>
          <p:cNvSpPr/>
          <p:nvPr/>
        </p:nvSpPr>
        <p:spPr>
          <a:xfrm>
            <a:off x="7837107" y="3225889"/>
            <a:ext cx="3936882" cy="944088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Без инфинитива у сказуемого нет смысла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73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/>
      <p:bldP spid="10" grpId="0"/>
      <p:bldP spid="25" grpId="0"/>
      <p:bldP spid="26" grpId="0"/>
      <p:bldP spid="307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6948" y="128391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Ловушка №2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инфинитив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23074" y="2855509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-------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975360" y="2505415"/>
            <a:ext cx="11059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Arial Black" panose="020B0A04020102020204" pitchFamily="34" charset="0"/>
              </a:rPr>
              <a:t>Все просили её </a:t>
            </a:r>
            <a:r>
              <a:rPr lang="ru-RU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спеть</a:t>
            </a:r>
            <a:r>
              <a:rPr lang="ru-RU" sz="3600" b="1" dirty="0" smtClean="0">
                <a:latin typeface="Arial Black" panose="020B0A04020102020204" pitchFamily="34" charset="0"/>
              </a:rPr>
              <a:t> что-нибудь. 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142309" y="3134968"/>
            <a:ext cx="87956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3291842" y="3188292"/>
            <a:ext cx="2072639" cy="63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3291842" y="3282875"/>
            <a:ext cx="2072639" cy="63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Выгнутая вверх стрелка 21"/>
          <p:cNvSpPr/>
          <p:nvPr/>
        </p:nvSpPr>
        <p:spPr>
          <a:xfrm>
            <a:off x="4502333" y="2206143"/>
            <a:ext cx="2586445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247167" y="2227763"/>
            <a:ext cx="109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о чём?</a:t>
            </a:r>
            <a:endParaRPr lang="ru-RU" dirty="0"/>
          </a:p>
        </p:txBody>
      </p:sp>
      <p:sp>
        <p:nvSpPr>
          <p:cNvPr id="25" name="Стрелка вниз 24"/>
          <p:cNvSpPr/>
          <p:nvPr/>
        </p:nvSpPr>
        <p:spPr>
          <a:xfrm rot="10800000" flipH="1">
            <a:off x="3875315" y="3579113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0800000" flipH="1">
            <a:off x="6862355" y="3579113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775173" y="4407059"/>
            <a:ext cx="2406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просили они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81601" y="4407059"/>
            <a:ext cx="4435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   петь должна была она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5364481" y="3962750"/>
            <a:ext cx="0" cy="12885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2" grpId="0" animBg="1"/>
      <p:bldP spid="23" grpId="0"/>
      <p:bldP spid="25" grpId="0" animBg="1"/>
      <p:bldP spid="26" grpId="0" animBg="1"/>
      <p:bldP spid="27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657908" y="2498346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-----------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62148" y="2122237"/>
            <a:ext cx="11059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Arial Black" panose="020B0A04020102020204" pitchFamily="34" charset="0"/>
              </a:rPr>
              <a:t>Я умолял его </a:t>
            </a:r>
            <a:r>
              <a:rPr lang="ru-RU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приехать</a:t>
            </a:r>
            <a:r>
              <a:rPr lang="ru-RU" sz="3600" b="1" dirty="0" smtClean="0">
                <a:latin typeface="Arial Black" panose="020B0A04020102020204" pitchFamily="34" charset="0"/>
              </a:rPr>
              <a:t> в гости. 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313619" y="2768568"/>
            <a:ext cx="34834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2828855" y="2781643"/>
            <a:ext cx="195215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2828855" y="2912510"/>
            <a:ext cx="195215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Выгнутая вверх стрелка 21"/>
          <p:cNvSpPr/>
          <p:nvPr/>
        </p:nvSpPr>
        <p:spPr>
          <a:xfrm>
            <a:off x="4389121" y="1822965"/>
            <a:ext cx="2586445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33955" y="1844585"/>
            <a:ext cx="109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о чём?</a:t>
            </a:r>
            <a:endParaRPr lang="ru-RU" dirty="0"/>
          </a:p>
        </p:txBody>
      </p:sp>
      <p:sp>
        <p:nvSpPr>
          <p:cNvPr id="25" name="Стрелка вниз 24"/>
          <p:cNvSpPr/>
          <p:nvPr/>
        </p:nvSpPr>
        <p:spPr>
          <a:xfrm rot="10800000" flipH="1">
            <a:off x="3762103" y="3195935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0800000" flipH="1">
            <a:off x="6749143" y="3195935"/>
            <a:ext cx="452846" cy="7672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3017381" y="3992999"/>
            <a:ext cx="1763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умолял я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68389" y="4023881"/>
            <a:ext cx="48590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   приехать должен был он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5251269" y="3579572"/>
            <a:ext cx="0" cy="12885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39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22" grpId="0" animBg="1"/>
      <p:bldP spid="23" grpId="0"/>
      <p:bldP spid="25" grpId="0" animBg="1"/>
      <p:bldP spid="26" grpId="0" animBg="1"/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66492" y="2472331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35428" y="2224938"/>
            <a:ext cx="119220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Саша  пришел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узнать</a:t>
            </a:r>
            <a:r>
              <a:rPr lang="ru-RU" sz="3000" b="1" dirty="0" smtClean="0">
                <a:latin typeface="Arial Black" panose="020B0A04020102020204" pitchFamily="34" charset="0"/>
              </a:rPr>
              <a:t> информацию об экзамене. 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120545" y="2778178"/>
            <a:ext cx="1021764" cy="75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2436971" y="2778178"/>
            <a:ext cx="1717018" cy="1246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2436971" y="2952206"/>
            <a:ext cx="1717018" cy="1255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Выгнутая вверх стрелка 21"/>
          <p:cNvSpPr/>
          <p:nvPr/>
        </p:nvSpPr>
        <p:spPr>
          <a:xfrm>
            <a:off x="3095898" y="1823703"/>
            <a:ext cx="2155372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079862" y="1436215"/>
            <a:ext cx="22701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с какой целью?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143852" y="2518332"/>
            <a:ext cx="17751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_ . _ . _ . _ .  </a:t>
            </a:r>
            <a:endParaRPr lang="ru-RU" sz="24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301651" y="339766"/>
            <a:ext cx="5724644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Более сложный случай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72090" y="3983260"/>
            <a:ext cx="938645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Я  прошу вас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говорить</a:t>
            </a:r>
            <a:r>
              <a:rPr lang="ru-RU" sz="3000" b="1" dirty="0" smtClean="0">
                <a:latin typeface="Arial Black" panose="020B0A04020102020204" pitchFamily="34" charset="0"/>
              </a:rPr>
              <a:t> по существу дела. 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1043661" y="4519933"/>
            <a:ext cx="252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1495730" y="4533400"/>
            <a:ext cx="13955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1495730" y="4662496"/>
            <a:ext cx="13955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Выгнутая вверх стрелка 37"/>
          <p:cNvSpPr/>
          <p:nvPr/>
        </p:nvSpPr>
        <p:spPr>
          <a:xfrm>
            <a:off x="3013166" y="3627331"/>
            <a:ext cx="2155372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502227" y="3262454"/>
            <a:ext cx="22701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о чём?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3920735" y="4260259"/>
            <a:ext cx="222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- - - - - - - - - 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38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 animBg="1"/>
      <p:bldP spid="23" grpId="0"/>
      <p:bldP spid="6" grpId="0"/>
      <p:bldP spid="24" grpId="0"/>
      <p:bldP spid="38" grpId="0" animBg="1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66492" y="2472331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35428" y="2224938"/>
            <a:ext cx="119220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Вчера мы договорились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поехать</a:t>
            </a:r>
            <a:r>
              <a:rPr lang="ru-RU" sz="3000" b="1" dirty="0" smtClean="0">
                <a:latin typeface="Arial Black" panose="020B0A04020102020204" pitchFamily="34" charset="0"/>
              </a:rPr>
              <a:t> за грибами.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2952206" y="2793612"/>
            <a:ext cx="6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3754827" y="2805964"/>
            <a:ext cx="2942064" cy="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3754827" y="2942539"/>
            <a:ext cx="29420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Выгнутая вверх стрелка 21"/>
          <p:cNvSpPr/>
          <p:nvPr/>
        </p:nvSpPr>
        <p:spPr>
          <a:xfrm>
            <a:off x="5619205" y="1797759"/>
            <a:ext cx="2155372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064724" y="1416642"/>
            <a:ext cx="1096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о чём?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72090" y="3983260"/>
            <a:ext cx="109583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Отец учил меня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ходить</a:t>
            </a:r>
            <a:r>
              <a:rPr lang="ru-RU" sz="3000" b="1" dirty="0" smtClean="0">
                <a:latin typeface="Arial Black" panose="020B0A04020102020204" pitchFamily="34" charset="0"/>
              </a:rPr>
              <a:t> на лодке с шестом.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1653261" y="4584303"/>
            <a:ext cx="91323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714930" y="4592827"/>
            <a:ext cx="103989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714930" y="4721924"/>
            <a:ext cx="10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Выгнутая вверх стрелка 37"/>
          <p:cNvSpPr/>
          <p:nvPr/>
        </p:nvSpPr>
        <p:spPr>
          <a:xfrm>
            <a:off x="3013165" y="3627331"/>
            <a:ext cx="2606039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754827" y="3272669"/>
            <a:ext cx="22701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чему?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032196" y="4306425"/>
            <a:ext cx="222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- - - - - - -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72914" y="2548469"/>
            <a:ext cx="222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Black" panose="020B0A04020102020204" pitchFamily="34" charset="0"/>
              </a:rPr>
              <a:t>- - - - - - - - - 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04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 animBg="1"/>
      <p:bldP spid="23" grpId="0"/>
      <p:bldP spid="24" grpId="0"/>
      <p:bldP spid="38" grpId="0" animBg="1"/>
      <p:bldP spid="39" grpId="0"/>
      <p:bldP spid="40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66492" y="2472331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35428" y="2224938"/>
            <a:ext cx="119220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Осенью мы ездим на Каму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собирать</a:t>
            </a:r>
            <a:r>
              <a:rPr lang="ru-RU" sz="3000" b="1" dirty="0" smtClean="0">
                <a:latin typeface="Arial Black" panose="020B0A04020102020204" pitchFamily="34" charset="0"/>
              </a:rPr>
              <a:t> грибы.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3492138" y="2778936"/>
            <a:ext cx="6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4276196" y="2786098"/>
            <a:ext cx="1368000" cy="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V="1">
            <a:off x="4276196" y="2922673"/>
            <a:ext cx="13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Выгнутая вверх стрелка 21"/>
          <p:cNvSpPr/>
          <p:nvPr/>
        </p:nvSpPr>
        <p:spPr>
          <a:xfrm>
            <a:off x="5032196" y="1797759"/>
            <a:ext cx="3658957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26587" y="1451511"/>
            <a:ext cx="22701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с какой целью?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72090" y="3983260"/>
            <a:ext cx="109583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Arial Black" panose="020B0A04020102020204" pitchFamily="34" charset="0"/>
              </a:rPr>
              <a:t>Путники расположились у ручья </a:t>
            </a:r>
            <a:r>
              <a:rPr lang="ru-RU" sz="3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отдыхать</a:t>
            </a:r>
            <a:r>
              <a:rPr lang="ru-RU" sz="3000" b="1" dirty="0" smtClean="0">
                <a:latin typeface="Arial Black" panose="020B0A04020102020204" pitchFamily="34" charset="0"/>
              </a:rPr>
              <a:t>.</a:t>
            </a:r>
            <a:endParaRPr lang="ru-RU" sz="3000" dirty="0">
              <a:latin typeface="Arial Black" panose="020B0A04020102020204" pitchFamily="34" charset="0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1653261" y="4537258"/>
            <a:ext cx="165599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3492138" y="4540668"/>
            <a:ext cx="336953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3492138" y="4659086"/>
            <a:ext cx="336953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Выгнутая вверх стрелка 37"/>
          <p:cNvSpPr/>
          <p:nvPr/>
        </p:nvSpPr>
        <p:spPr>
          <a:xfrm>
            <a:off x="4721980" y="3573439"/>
            <a:ext cx="4918409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885891" y="3144899"/>
            <a:ext cx="3743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с какой целью?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601155" y="2501937"/>
            <a:ext cx="2294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_ . _ . _ . _ . </a:t>
            </a:r>
            <a:r>
              <a:rPr lang="ru-RU" sz="2400" b="1" dirty="0" smtClean="0"/>
              <a:t>_ </a:t>
            </a:r>
            <a:r>
              <a:rPr lang="en-US" sz="2400" b="1" dirty="0"/>
              <a:t>.</a:t>
            </a:r>
            <a:r>
              <a:rPr lang="ru-RU" sz="2400" b="1" dirty="0" smtClean="0"/>
              <a:t> _</a:t>
            </a:r>
            <a:r>
              <a:rPr lang="en-US" sz="2400" b="1" dirty="0" smtClean="0"/>
              <a:t> 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8758066" y="4273940"/>
            <a:ext cx="2042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_ . _ . _ . _ . </a:t>
            </a:r>
            <a:r>
              <a:rPr lang="ru-RU" sz="2400" b="1" dirty="0" smtClean="0"/>
              <a:t>_ </a:t>
            </a:r>
            <a:r>
              <a:rPr lang="en-US" sz="2400" b="1" dirty="0"/>
              <a:t>. </a:t>
            </a:r>
            <a:endParaRPr lang="ru-RU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10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 animBg="1"/>
      <p:bldP spid="23" grpId="0"/>
      <p:bldP spid="24" grpId="0"/>
      <p:bldP spid="38" grpId="0" animBg="1"/>
      <p:bldP spid="39" grpId="0"/>
      <p:bldP spid="20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827314" y="163225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Запомни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81147" y="1432264"/>
            <a:ext cx="105499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400" b="1" dirty="0" smtClean="0">
                <a:latin typeface="Arial Black" panose="020B0A04020102020204" pitchFamily="34" charset="0"/>
              </a:rPr>
              <a:t>Без инфинитива, который выражает лексическое значение СГС, грамматическая основа предложения будет лишена смысла</a:t>
            </a:r>
            <a:r>
              <a:rPr lang="en-US" sz="2400" b="1" dirty="0" smtClean="0">
                <a:latin typeface="Arial Black" panose="020B0A04020102020204" pitchFamily="34" charset="0"/>
              </a:rPr>
              <a:t>;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pPr marL="457200" indent="-457200" algn="just">
              <a:buAutoNum type="arabicPeriod"/>
            </a:pPr>
            <a:endParaRPr lang="ru-RU" sz="2400" b="1" dirty="0" smtClean="0">
              <a:latin typeface="Arial Black" panose="020B0A040201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2400" b="1" dirty="0" smtClean="0">
                <a:latin typeface="Arial Black" panose="020B0A04020102020204" pitchFamily="34" charset="0"/>
              </a:rPr>
              <a:t>Инфинитив может быть и другим членом предложения. Чтобы не допустить ошибки, задай к нему вопрос.</a:t>
            </a:r>
            <a:endParaRPr lang="ru-RU" sz="2400" dirty="0"/>
          </a:p>
        </p:txBody>
      </p:sp>
      <p:pic>
        <p:nvPicPr>
          <p:cNvPr id="20" name="Picture 2" descr="https://centraldecursos.com/wp-content/uploads/2015/12/apresentacao-power-point-22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196" y="3849189"/>
            <a:ext cx="3848100" cy="3605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07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720" y="117499"/>
            <a:ext cx="109550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latin typeface="Arial Black" panose="020B0A04020102020204" pitchFamily="34" charset="0"/>
              </a:rPr>
              <a:t>Составное именное сказуемое (СИС)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6639" y="1053671"/>
            <a:ext cx="10711223" cy="5847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СИС = глагол-связка + именная часть</a:t>
            </a:r>
            <a:endParaRPr lang="ru-RU" sz="32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115" y="1888370"/>
            <a:ext cx="1198267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Глагол-связка:</a:t>
            </a:r>
            <a:endParaRPr lang="ru-RU" sz="3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36341" y="2510805"/>
            <a:ext cx="1124244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400" dirty="0" smtClean="0">
                <a:latin typeface="Arial Black" panose="020B0A04020102020204" pitchFamily="34" charset="0"/>
              </a:rPr>
              <a:t>БЫТЬ:</a:t>
            </a:r>
          </a:p>
          <a:p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31987" y="5189190"/>
            <a:ext cx="1124244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 smtClean="0">
                <a:latin typeface="Arial Black" panose="020B0A04020102020204" pitchFamily="34" charset="0"/>
              </a:rPr>
              <a:t>2. Глаголы: стать, становиться, делаться, казаться, являться, считаться, называться, представлять и т.д.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36639" y="3151344"/>
            <a:ext cx="10833144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В настоящем времени отсутствует (связка нулевая)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14720" y="4286908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Arial Black" panose="020B0A04020102020204" pitchFamily="34" charset="0"/>
              </a:rPr>
              <a:t>Он</a:t>
            </a:r>
            <a:r>
              <a:rPr lang="ru-RU" sz="2800" dirty="0" smtClean="0">
                <a:latin typeface="Arial Black" panose="020B0A04020102020204" pitchFamily="34" charset="0"/>
              </a:rPr>
              <a:t> сегодня </a:t>
            </a:r>
            <a:r>
              <a:rPr lang="ru-RU" sz="2800" u="dbl" dirty="0" smtClean="0">
                <a:latin typeface="Arial Black" panose="020B0A04020102020204" pitchFamily="34" charset="0"/>
              </a:rPr>
              <a:t>весёлый</a:t>
            </a:r>
            <a:r>
              <a:rPr lang="ru-RU" sz="2800" dirty="0" smtClean="0">
                <a:latin typeface="Arial Black" panose="020B0A04020102020204" pitchFamily="34" charset="0"/>
              </a:rPr>
              <a:t>.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849536" y="4060555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СИС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00377" y="4022848"/>
            <a:ext cx="573105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>
                <a:latin typeface="Arial Black" panose="020B0A04020102020204" pitchFamily="34" charset="0"/>
              </a:rPr>
              <a:t>Он</a:t>
            </a:r>
            <a:r>
              <a:rPr lang="ru-RU" sz="2800" dirty="0" smtClean="0">
                <a:latin typeface="Arial Black" panose="020B0A04020102020204" pitchFamily="34" charset="0"/>
              </a:rPr>
              <a:t> сегодня </a:t>
            </a:r>
            <a:r>
              <a:rPr lang="ru-RU" sz="2800" u="dbl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был</a:t>
            </a:r>
            <a:r>
              <a:rPr lang="ru-RU" sz="2800" u="dbl" dirty="0" smtClean="0">
                <a:latin typeface="Arial Black" panose="020B0A04020102020204" pitchFamily="34" charset="0"/>
              </a:rPr>
              <a:t> весёлый</a:t>
            </a:r>
            <a:r>
              <a:rPr lang="ru-RU" sz="2800" dirty="0" smtClean="0">
                <a:latin typeface="Arial Black" panose="020B0A04020102020204" pitchFamily="34" charset="0"/>
              </a:rPr>
              <a:t>.</a:t>
            </a:r>
          </a:p>
          <a:p>
            <a:r>
              <a:rPr lang="ru-RU" sz="2800" u="sng" dirty="0">
                <a:latin typeface="Arial Black" panose="020B0A04020102020204" pitchFamily="34" charset="0"/>
              </a:rPr>
              <a:t>Он</a:t>
            </a:r>
            <a:r>
              <a:rPr lang="ru-RU" sz="2800" dirty="0">
                <a:latin typeface="Arial Black" panose="020B0A04020102020204" pitchFamily="34" charset="0"/>
              </a:rPr>
              <a:t> сегодня </a:t>
            </a:r>
            <a:r>
              <a:rPr lang="ru-RU" sz="2800" u="dbl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будет</a:t>
            </a:r>
            <a:r>
              <a:rPr lang="ru-RU" sz="2800" u="dbl" dirty="0" smtClean="0">
                <a:latin typeface="Arial Black" panose="020B0A04020102020204" pitchFamily="34" charset="0"/>
              </a:rPr>
              <a:t> </a:t>
            </a:r>
            <a:r>
              <a:rPr lang="ru-RU" sz="2800" u="dbl" dirty="0">
                <a:latin typeface="Arial Black" panose="020B0A04020102020204" pitchFamily="34" charset="0"/>
              </a:rPr>
              <a:t>весёлый</a:t>
            </a:r>
            <a:r>
              <a:rPr lang="ru-RU" sz="2800" dirty="0">
                <a:latin typeface="Arial Black" panose="020B0A04020102020204" pitchFamily="34" charset="0"/>
              </a:rPr>
              <a:t>.</a:t>
            </a:r>
            <a:endParaRPr lang="ru-RU" sz="2800" dirty="0"/>
          </a:p>
          <a:p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40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2" grpId="0" animBg="1"/>
      <p:bldP spid="3" grpId="0"/>
      <p:bldP spid="11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720" y="117499"/>
            <a:ext cx="109550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latin typeface="Arial Black" panose="020B0A04020102020204" pitchFamily="34" charset="0"/>
              </a:rPr>
              <a:t>Составное именное сказуемое (СИС)</a:t>
            </a:r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6639" y="1053671"/>
            <a:ext cx="10711223" cy="5847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СИС = глагол-связка + именная часть</a:t>
            </a:r>
            <a:endParaRPr lang="ru-RU" sz="32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115" y="1888370"/>
            <a:ext cx="1198267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Глагол-связка:</a:t>
            </a:r>
            <a:endParaRPr lang="ru-RU" sz="3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720" y="2503923"/>
            <a:ext cx="1124244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dirty="0" smtClean="0">
                <a:latin typeface="Arial Black" panose="020B0A04020102020204" pitchFamily="34" charset="0"/>
              </a:rPr>
              <a:t>3. Глаголы со значением движения, </a:t>
            </a:r>
            <a:r>
              <a:rPr lang="ru-RU" sz="3400" dirty="0" err="1" smtClean="0">
                <a:latin typeface="Arial Black" panose="020B0A04020102020204" pitchFamily="34" charset="0"/>
              </a:rPr>
              <a:t>нахож-дения</a:t>
            </a:r>
            <a:r>
              <a:rPr lang="ru-RU" sz="3400" dirty="0" smtClean="0">
                <a:latin typeface="Arial Black" panose="020B0A04020102020204" pitchFamily="34" charset="0"/>
              </a:rPr>
              <a:t> в пространстве: </a:t>
            </a:r>
          </a:p>
          <a:p>
            <a:r>
              <a:rPr lang="ru-RU" sz="3400" dirty="0" smtClean="0">
                <a:latin typeface="Arial Black" panose="020B0A04020102020204" pitchFamily="34" charset="0"/>
              </a:rPr>
              <a:t>приехать, прийти, вернуться, стоять, сидеть</a:t>
            </a:r>
          </a:p>
          <a:p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46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720" y="117499"/>
            <a:ext cx="1095506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Будь внимателен:</a:t>
            </a:r>
            <a:endParaRPr lang="ru-RU" sz="3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30406" y="1043610"/>
            <a:ext cx="10323690" cy="83099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Глаголы БЫТЬ, КАЗАТЬСЯ, ЯВЛЯТЬСЯ, СЛУЖИТЬ, СТАТЬ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требуют «продолжения» - </a:t>
            </a:r>
            <a:r>
              <a:rPr lang="ru-RU" sz="24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именной части</a:t>
            </a:r>
            <a:endParaRPr lang="ru-RU" sz="24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88892" y="2442963"/>
            <a:ext cx="11242448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400" u="sng" dirty="0" smtClean="0">
                <a:latin typeface="Arial Black" panose="020B0A04020102020204" pitchFamily="34" charset="0"/>
              </a:rPr>
              <a:t>Ночь</a:t>
            </a:r>
            <a:r>
              <a:rPr lang="ru-RU" sz="3400" dirty="0" smtClean="0">
                <a:latin typeface="Arial Black" panose="020B0A04020102020204" pitchFamily="34" charset="0"/>
              </a:rPr>
              <a:t> </a:t>
            </a:r>
            <a:r>
              <a:rPr lang="ru-RU" sz="3400" u="dbl" dirty="0" smtClean="0">
                <a:latin typeface="Arial Black" panose="020B0A04020102020204" pitchFamily="34" charset="0"/>
              </a:rPr>
              <a:t>была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тихой</a:t>
            </a:r>
            <a:r>
              <a:rPr lang="ru-RU" sz="3400" dirty="0" smtClean="0">
                <a:latin typeface="Arial Black" panose="020B0A04020102020204" pitchFamily="34" charset="0"/>
              </a:rPr>
              <a:t> и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тёплой</a:t>
            </a:r>
            <a:r>
              <a:rPr lang="ru-RU" sz="3400" dirty="0" smtClean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3400" u="sng" dirty="0" smtClean="0">
                <a:latin typeface="Arial Black" panose="020B0A04020102020204" pitchFamily="34" charset="0"/>
              </a:rPr>
              <a:t>Лиственница</a:t>
            </a:r>
            <a:r>
              <a:rPr lang="ru-RU" sz="3400" dirty="0" smtClean="0">
                <a:latin typeface="Arial Black" panose="020B0A04020102020204" pitchFamily="34" charset="0"/>
              </a:rPr>
              <a:t> </a:t>
            </a:r>
            <a:r>
              <a:rPr lang="ru-RU" sz="3400" u="dbl" dirty="0" smtClean="0">
                <a:latin typeface="Arial Black" panose="020B0A04020102020204" pitchFamily="34" charset="0"/>
              </a:rPr>
              <a:t>является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деревом</a:t>
            </a:r>
            <a:r>
              <a:rPr lang="ru-RU" sz="3400" dirty="0" smtClean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3400" u="sng" dirty="0" smtClean="0">
                <a:latin typeface="Arial Black" panose="020B0A04020102020204" pitchFamily="34" charset="0"/>
              </a:rPr>
              <a:t>Старик</a:t>
            </a:r>
            <a:r>
              <a:rPr lang="ru-RU" sz="3400" dirty="0" smtClean="0">
                <a:latin typeface="Arial Black" panose="020B0A04020102020204" pitchFamily="34" charset="0"/>
              </a:rPr>
              <a:t> </a:t>
            </a:r>
            <a:r>
              <a:rPr lang="ru-RU" sz="3400" u="dbl" dirty="0" smtClean="0">
                <a:latin typeface="Arial Black" panose="020B0A04020102020204" pitchFamily="34" charset="0"/>
              </a:rPr>
              <a:t>казался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одиноким</a:t>
            </a:r>
            <a:r>
              <a:rPr lang="ru-RU" sz="3400" dirty="0" smtClean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3400" u="sng" dirty="0" smtClean="0">
                <a:latin typeface="Arial Black" panose="020B0A04020102020204" pitchFamily="34" charset="0"/>
              </a:rPr>
              <a:t>Тетради</a:t>
            </a:r>
            <a:r>
              <a:rPr lang="ru-RU" sz="3400" dirty="0" smtClean="0">
                <a:latin typeface="Arial Black" panose="020B0A04020102020204" pitchFamily="34" charset="0"/>
              </a:rPr>
              <a:t> </a:t>
            </a:r>
            <a:r>
              <a:rPr lang="ru-RU" sz="3400" u="dbl" dirty="0" smtClean="0">
                <a:latin typeface="Arial Black" panose="020B0A04020102020204" pitchFamily="34" charset="0"/>
              </a:rPr>
              <a:t>были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проверены</a:t>
            </a:r>
            <a:r>
              <a:rPr lang="ru-RU" sz="3400" dirty="0" smtClean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3400" u="sng" dirty="0" smtClean="0">
                <a:latin typeface="Arial Black" panose="020B0A04020102020204" pitchFamily="34" charset="0"/>
              </a:rPr>
              <a:t>Вода</a:t>
            </a:r>
            <a:r>
              <a:rPr lang="ru-RU" sz="3400" dirty="0" smtClean="0">
                <a:latin typeface="Arial Black" panose="020B0A04020102020204" pitchFamily="34" charset="0"/>
              </a:rPr>
              <a:t> </a:t>
            </a:r>
            <a:r>
              <a:rPr lang="ru-RU" sz="3400" u="dbl" dirty="0" smtClean="0">
                <a:latin typeface="Arial Black" panose="020B0A04020102020204" pitchFamily="34" charset="0"/>
              </a:rPr>
              <a:t>служит</a:t>
            </a:r>
            <a:r>
              <a:rPr lang="ru-RU" sz="3400" dirty="0" smtClean="0">
                <a:latin typeface="Arial Black" panose="020B0A04020102020204" pitchFamily="34" charset="0"/>
              </a:rPr>
              <a:t> хорошим </a:t>
            </a:r>
            <a:r>
              <a:rPr lang="ru-RU" sz="3400" u="dbl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проводником</a:t>
            </a:r>
            <a:r>
              <a:rPr lang="ru-RU" sz="3400" dirty="0" smtClean="0">
                <a:latin typeface="Arial Black" panose="020B0A04020102020204" pitchFamily="34" charset="0"/>
              </a:rPr>
              <a:t>. </a:t>
            </a:r>
          </a:p>
          <a:p>
            <a:endParaRPr lang="ru-RU" sz="34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29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www.nadietah.ru/files/u36896/sessiya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464" y="1837508"/>
            <a:ext cx="4798298" cy="47982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www.college-xxi.ru/images/oge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4208">
            <a:off x="6648041" y="5064129"/>
            <a:ext cx="1032920" cy="47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10036" y="416004"/>
            <a:ext cx="63017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Arial Black" panose="020B0A04020102020204" pitchFamily="34" charset="0"/>
              </a:rPr>
              <a:t>А можно попроще?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45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2010" y="251757"/>
            <a:ext cx="10178322" cy="14921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Обрати внимание на прилагательное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1784" y="1639760"/>
            <a:ext cx="5327099" cy="5847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Arial Black" panose="020B0A04020102020204" pitchFamily="34" charset="0"/>
              </a:rPr>
              <a:t>догадки правильные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2010" y="2555667"/>
            <a:ext cx="10409099" cy="1569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Если в предложении к прилагательному задаётся вопрос от глагола, это будет именная часть сказуемого.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6" name="Выгнутая вверх стрелка 5"/>
          <p:cNvSpPr/>
          <p:nvPr/>
        </p:nvSpPr>
        <p:spPr>
          <a:xfrm>
            <a:off x="4983479" y="1308628"/>
            <a:ext cx="2155372" cy="4850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07375" y="929358"/>
            <a:ext cx="1112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какие?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70143" y="4301146"/>
            <a:ext cx="8744702" cy="25568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2800" b="1" dirty="0" smtClean="0">
                <a:latin typeface="Arial Black" panose="020B0A04020102020204" pitchFamily="34" charset="0"/>
              </a:rPr>
              <a:t>Догадки мои </a:t>
            </a:r>
            <a:r>
              <a:rPr lang="ru-RU" sz="2800" b="1" u="dbl" dirty="0" smtClean="0">
                <a:latin typeface="Arial Black" panose="020B0A04020102020204" pitchFamily="34" charset="0"/>
              </a:rPr>
              <a:t>оказались</a:t>
            </a:r>
            <a:r>
              <a:rPr lang="ru-RU" sz="2800" b="1" dirty="0" smtClean="0">
                <a:latin typeface="Arial Black" panose="020B0A04020102020204" pitchFamily="34" charset="0"/>
              </a:rPr>
              <a:t> </a:t>
            </a:r>
            <a:r>
              <a:rPr lang="ru-RU" sz="2800" b="1" u="dbl" dirty="0" smtClean="0">
                <a:latin typeface="Arial Black" panose="020B0A04020102020204" pitchFamily="34" charset="0"/>
              </a:rPr>
              <a:t>правильными</a:t>
            </a:r>
            <a:r>
              <a:rPr lang="ru-RU" sz="2800" b="1" dirty="0" smtClean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ru-RU" sz="2800" b="1" dirty="0" smtClean="0">
                <a:latin typeface="Arial Black" panose="020B0A04020102020204" pitchFamily="34" charset="0"/>
              </a:rPr>
              <a:t>Брат </a:t>
            </a:r>
            <a:r>
              <a:rPr lang="ru-RU" sz="2800" b="1" u="dbl" dirty="0" smtClean="0">
                <a:latin typeface="Arial Black" panose="020B0A04020102020204" pitchFamily="34" charset="0"/>
              </a:rPr>
              <a:t>пришёл</a:t>
            </a:r>
            <a:r>
              <a:rPr lang="ru-RU" sz="2800" b="1" dirty="0" smtClean="0">
                <a:latin typeface="Arial Black" panose="020B0A04020102020204" pitchFamily="34" charset="0"/>
              </a:rPr>
              <a:t> домой </a:t>
            </a:r>
            <a:r>
              <a:rPr lang="ru-RU" sz="2800" b="1" u="dbl" dirty="0" smtClean="0">
                <a:latin typeface="Arial Black" panose="020B0A04020102020204" pitchFamily="34" charset="0"/>
              </a:rPr>
              <a:t>весёлый</a:t>
            </a:r>
            <a:r>
              <a:rPr lang="ru-RU" sz="2800" b="1" dirty="0" smtClean="0">
                <a:latin typeface="Arial Black" panose="020B0A04020102020204" pitchFamily="34" charset="0"/>
              </a:rPr>
              <a:t>.</a:t>
            </a:r>
            <a:endParaRPr lang="ru-RU" sz="2800" dirty="0" smtClean="0"/>
          </a:p>
          <a:p>
            <a:pPr>
              <a:lnSpc>
                <a:spcPct val="200000"/>
              </a:lnSpc>
            </a:pPr>
            <a:r>
              <a:rPr lang="ru-RU" sz="2800" b="1" dirty="0" smtClean="0">
                <a:latin typeface="Arial Black" panose="020B0A04020102020204" pitchFamily="34" charset="0"/>
              </a:rPr>
              <a:t>Сюжет комедии </a:t>
            </a:r>
            <a:r>
              <a:rPr lang="ru-RU" sz="2800" b="1" u="dbl" dirty="0" smtClean="0">
                <a:latin typeface="Arial Black" panose="020B0A04020102020204" pitchFamily="34" charset="0"/>
              </a:rPr>
              <a:t>оказался оригинальным</a:t>
            </a:r>
            <a:r>
              <a:rPr lang="ru-RU" sz="2800" b="1" dirty="0" smtClean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13" name="Выгнутая вверх стрелка 12"/>
          <p:cNvSpPr/>
          <p:nvPr/>
        </p:nvSpPr>
        <p:spPr>
          <a:xfrm>
            <a:off x="5231674" y="4456460"/>
            <a:ext cx="2155372" cy="3534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37984" y="4149374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какими?</a:t>
            </a:r>
            <a:endParaRPr lang="ru-RU" dirty="0"/>
          </a:p>
        </p:txBody>
      </p:sp>
      <p:sp>
        <p:nvSpPr>
          <p:cNvPr id="17" name="Выгнутая вверх стрелка 16"/>
          <p:cNvSpPr/>
          <p:nvPr/>
        </p:nvSpPr>
        <p:spPr>
          <a:xfrm>
            <a:off x="3175938" y="5325245"/>
            <a:ext cx="2763307" cy="30906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52046" y="5052447"/>
            <a:ext cx="16630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какой?</a:t>
            </a:r>
            <a:endParaRPr lang="ru-RU" dirty="0"/>
          </a:p>
        </p:txBody>
      </p:sp>
      <p:sp>
        <p:nvSpPr>
          <p:cNvPr id="21" name="Выгнутая вверх стрелка 20"/>
          <p:cNvSpPr/>
          <p:nvPr/>
        </p:nvSpPr>
        <p:spPr>
          <a:xfrm>
            <a:off x="5615065" y="6149622"/>
            <a:ext cx="2155372" cy="3534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44176" y="5845578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каким?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74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10" grpId="0"/>
      <p:bldP spid="13" grpId="0" animBg="1"/>
      <p:bldP spid="14" grpId="0"/>
      <p:bldP spid="17" grpId="0" animBg="1"/>
      <p:bldP spid="18" grpId="0"/>
      <p:bldP spid="21" grpId="0" animBg="1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571" y="137031"/>
            <a:ext cx="10178322" cy="14921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Ловушка №3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глагол </a:t>
            </a:r>
            <a:r>
              <a:rPr lang="ru-RU" sz="7300" dirty="0" smtClean="0"/>
              <a:t>быть</a:t>
            </a:r>
            <a:endParaRPr lang="ru-RU" sz="7300" dirty="0"/>
          </a:p>
        </p:txBody>
      </p:sp>
      <p:pic>
        <p:nvPicPr>
          <p:cNvPr id="11266" name="Picture 2" descr="https://avatars.mds.yandex.net/get-pdb/1527906/249f9761-942d-4926-a789-f01864c3f992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28" y="1938426"/>
            <a:ext cx="6227807" cy="468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0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Быть – </a:t>
            </a:r>
            <a:r>
              <a:rPr lang="ru-RU" sz="3600" dirty="0" smtClean="0"/>
              <a:t>связка или простое сказуемое?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97041" y="1501626"/>
            <a:ext cx="85715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Arial Black" panose="020B0A04020102020204" pitchFamily="34" charset="0"/>
              </a:rPr>
              <a:t>Все лето я </a:t>
            </a:r>
            <a:r>
              <a:rPr lang="ru-RU" sz="4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был</a:t>
            </a:r>
            <a:r>
              <a:rPr lang="ru-RU" sz="4400" b="1" dirty="0" smtClean="0">
                <a:latin typeface="Arial Black" panose="020B0A04020102020204" pitchFamily="34" charset="0"/>
              </a:rPr>
              <a:t> в деревне.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82641" y="2517403"/>
            <a:ext cx="107163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Arial Black" panose="020B0A04020102020204" pitchFamily="34" charset="0"/>
              </a:rPr>
              <a:t>Все лето я </a:t>
            </a:r>
            <a:r>
              <a:rPr lang="ru-RU" sz="44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находился</a:t>
            </a:r>
            <a:r>
              <a:rPr lang="ru-RU" sz="4400" b="1" dirty="0" smtClean="0">
                <a:latin typeface="Arial Black" panose="020B0A04020102020204" pitchFamily="34" charset="0"/>
              </a:rPr>
              <a:t> в деревне.</a:t>
            </a:r>
            <a:endParaRPr lang="ru-RU" sz="4400" dirty="0"/>
          </a:p>
        </p:txBody>
      </p:sp>
      <p:sp>
        <p:nvSpPr>
          <p:cNvPr id="6" name="Равно 5"/>
          <p:cNvSpPr/>
          <p:nvPr/>
        </p:nvSpPr>
        <p:spPr>
          <a:xfrm>
            <a:off x="5743046" y="2303959"/>
            <a:ext cx="896983" cy="492671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5486687" y="2195936"/>
            <a:ext cx="1368000" cy="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5486687" y="2332511"/>
            <a:ext cx="13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2667976" y="3804092"/>
            <a:ext cx="70471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rial Black" panose="020B0A04020102020204" pitchFamily="34" charset="0"/>
              </a:rPr>
              <a:t>Небо </a:t>
            </a:r>
            <a:r>
              <a:rPr lang="ru-RU" sz="4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было</a:t>
            </a:r>
            <a:r>
              <a:rPr lang="ru-RU" sz="4000" b="1" dirty="0" smtClean="0">
                <a:latin typeface="Arial Black" panose="020B0A04020102020204" pitchFamily="34" charset="0"/>
              </a:rPr>
              <a:t> пасмурным.</a:t>
            </a:r>
            <a:endParaRPr lang="ru-RU" sz="40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4436025" y="4436863"/>
            <a:ext cx="493209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436025" y="4587876"/>
            <a:ext cx="491416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982641" y="4747589"/>
            <a:ext cx="10680441" cy="1668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 smtClean="0">
                <a:latin typeface="Arial Black" panose="020B0A04020102020204" pitchFamily="34" charset="0"/>
              </a:rPr>
              <a:t>Отличительной особенностью учителя </a:t>
            </a:r>
            <a:r>
              <a:rPr lang="ru-RU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была</a:t>
            </a:r>
            <a:r>
              <a:rPr lang="ru-RU" sz="3600" b="1" dirty="0" smtClean="0">
                <a:latin typeface="Arial Black" panose="020B0A04020102020204" pitchFamily="34" charset="0"/>
              </a:rPr>
              <a:t> любовь к предмету.</a:t>
            </a:r>
            <a:endParaRPr lang="ru-RU" sz="3600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4509677" y="6309300"/>
            <a:ext cx="195401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2976569" y="6359454"/>
            <a:ext cx="1368000" cy="1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2976569" y="6496029"/>
            <a:ext cx="13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5397040" y="5578920"/>
            <a:ext cx="36931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5397040" y="5701553"/>
            <a:ext cx="36931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93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9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827314" y="163225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Запомни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314" y="1044113"/>
            <a:ext cx="1087992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400" b="1" dirty="0" smtClean="0">
                <a:latin typeface="Arial Black" panose="020B0A04020102020204" pitchFamily="34" charset="0"/>
              </a:rPr>
              <a:t>Если глагол БЫТЬ в предложении можно заменить синонимичным глаголом НАХОДИТЬСЯ, то он является простым глагольным сказуемым.</a:t>
            </a:r>
          </a:p>
          <a:p>
            <a:pPr marL="457200" indent="-457200" algn="just">
              <a:buAutoNum type="arabicPeriod"/>
            </a:pPr>
            <a:endParaRPr lang="ru-RU" sz="2400" b="1" dirty="0" smtClean="0">
              <a:latin typeface="Arial Black" panose="020B0A040201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2400" b="1" dirty="0" smtClean="0">
                <a:latin typeface="Arial Black" panose="020B0A04020102020204" pitchFamily="34" charset="0"/>
              </a:rPr>
              <a:t>Глаголы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быть, казаться, являться </a:t>
            </a:r>
            <a:r>
              <a:rPr lang="ru-RU" sz="2400" b="1" dirty="0" smtClean="0">
                <a:latin typeface="Arial Black" panose="020B0A04020102020204" pitchFamily="34" charset="0"/>
              </a:rPr>
              <a:t>и др. очень часто являются связками в СИС. Не спеши выделять сказуемое!</a:t>
            </a:r>
          </a:p>
          <a:p>
            <a:pPr marL="457200" indent="-457200" algn="just">
              <a:buAutoNum type="arabicPeriod"/>
            </a:pPr>
            <a:endParaRPr lang="ru-RU" sz="2400" b="1" dirty="0" smtClean="0">
              <a:latin typeface="Arial Black" panose="020B0A040201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ru-RU" sz="2400" b="1" dirty="0" smtClean="0">
                <a:latin typeface="Arial Black" panose="020B0A04020102020204" pitchFamily="34" charset="0"/>
              </a:rPr>
              <a:t>Если к прилагательному задаём вопрос от глагола, оно является именной частью составного сказуемого.</a:t>
            </a:r>
            <a:endParaRPr lang="ru-RU" sz="2400" dirty="0"/>
          </a:p>
        </p:txBody>
      </p:sp>
      <p:pic>
        <p:nvPicPr>
          <p:cNvPr id="20" name="Picture 2" descr="https://centraldecursos.com/wp-content/uploads/2015/12/apresentacao-power-point-22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451" y="4310743"/>
            <a:ext cx="3127553" cy="305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14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571" y="137031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Ловушка №4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односоставные предложения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84891" y="2653506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Предложения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020" y="5751219"/>
            <a:ext cx="49314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двусоставные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696891" y="5751219"/>
            <a:ext cx="5307873" cy="72360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односоставные</a:t>
            </a: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 rot="3943571">
            <a:off x="4081641" y="2688929"/>
            <a:ext cx="452846" cy="26435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7656429" flipH="1">
            <a:off x="7566702" y="2688929"/>
            <a:ext cx="452846" cy="26435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19200" y="5024846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213464" y="5194663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213464" y="5024846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284720" y="5098869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9448888" y="5259978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448888" y="5090161"/>
            <a:ext cx="1158240" cy="0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72110" y="4837259"/>
            <a:ext cx="437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и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01193" y="4895146"/>
            <a:ext cx="947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или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  <p:bldP spid="8" grpId="0" animBg="1"/>
      <p:bldP spid="15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Односоставные предложения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2411388" y="1385827"/>
            <a:ext cx="452846" cy="977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6477838" y="1385827"/>
            <a:ext cx="452846" cy="977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9861454" y="1385827"/>
            <a:ext cx="452846" cy="977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81749" y="2477849"/>
            <a:ext cx="3312125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определенно-личные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71067" y="2477849"/>
            <a:ext cx="3666388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неопределенно-личные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114648" y="2477849"/>
            <a:ext cx="1824538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безличные</a:t>
            </a:r>
            <a:endParaRPr lang="ru-RU" sz="20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68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717" y="10467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Определенно-личные предложения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888" y="1289129"/>
            <a:ext cx="10591979" cy="35935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Признаки: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Нет подлежащего</a:t>
            </a:r>
          </a:p>
          <a:p>
            <a:pPr marL="514350" indent="-514350" algn="just">
              <a:buAutoNum type="arabicPeriod"/>
            </a:pPr>
            <a:endParaRPr lang="ru-RU" sz="18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Сказуемое выражено глаголом 1 или 2 лица единственного или множественного числа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4849" y="2485276"/>
            <a:ext cx="10694124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Тот, кто совершает действие, легко угадывается, т.е. лицо определено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44849" y="4608237"/>
            <a:ext cx="10694124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К сказуемому можно подставить местоимения: я, мы, ты, вы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4849" y="5453496"/>
            <a:ext cx="10694124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(</a:t>
            </a:r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Я) Иду по улице.            (Ты) пойдешь на концерт? </a:t>
            </a:r>
            <a:b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(Мы) Поем песни.           (Вы) Скажите, пожалуйста. 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44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717" y="10467"/>
            <a:ext cx="10178322" cy="1492132"/>
          </a:xfrm>
        </p:spPr>
        <p:txBody>
          <a:bodyPr/>
          <a:lstStyle/>
          <a:p>
            <a:pPr algn="ctr"/>
            <a:r>
              <a:rPr lang="ru-RU" dirty="0" err="1" smtClean="0"/>
              <a:t>неОпределенно</a:t>
            </a:r>
            <a:r>
              <a:rPr lang="ru-RU" dirty="0" smtClean="0"/>
              <a:t>-личные предложения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888" y="1289129"/>
            <a:ext cx="10591979" cy="359359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Признаки: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Нет подлежащего</a:t>
            </a:r>
          </a:p>
          <a:p>
            <a:pPr marL="514350" indent="-514350" algn="just">
              <a:buAutoNum type="arabicPeriod"/>
            </a:pPr>
            <a:endParaRPr lang="ru-RU" sz="30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514350" indent="-514350" algn="just">
              <a:buAutoNum type="arabicPeriod"/>
            </a:pPr>
            <a:endParaRPr lang="ru-RU" sz="105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Сказуемое выражено глаголом 3 лица множественного числа </a:t>
            </a:r>
            <a:r>
              <a:rPr lang="ru-RU" sz="32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настоящ</a:t>
            </a: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., </a:t>
            </a:r>
            <a:r>
              <a:rPr lang="ru-RU" sz="32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прошед</a:t>
            </a: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 или будущего времени.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4849" y="2485276"/>
            <a:ext cx="10694124" cy="70788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Тот, кто совершает действие, </a:t>
            </a:r>
            <a:r>
              <a:rPr lang="ru-RU" sz="2000" dirty="0" smtClean="0">
                <a:latin typeface="Arial Black" panose="020B0A04020102020204" pitchFamily="34" charset="0"/>
              </a:rPr>
              <a:t>неизвестен, </a:t>
            </a:r>
            <a:r>
              <a:rPr lang="ru-RU" sz="2000" dirty="0">
                <a:latin typeface="Arial Black" panose="020B0A04020102020204" pitchFamily="34" charset="0"/>
              </a:rPr>
              <a:t>т.е. лицо </a:t>
            </a:r>
            <a:r>
              <a:rPr lang="ru-RU" sz="2000" dirty="0" smtClean="0">
                <a:latin typeface="Arial Black" panose="020B0A04020102020204" pitchFamily="34" charset="0"/>
              </a:rPr>
              <a:t>не определено,</a:t>
            </a:r>
          </a:p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но оно существует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4849" y="4827680"/>
            <a:ext cx="10694124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К сказуемому можно подставить местоимение ОНИ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4849" y="5549290"/>
            <a:ext cx="1069412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В газетах (они) пишут о погоде.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Об этом (они) будут говорить.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50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717" y="10467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безличные </a:t>
            </a:r>
            <a:br>
              <a:rPr lang="ru-RU" dirty="0" smtClean="0"/>
            </a:br>
            <a:r>
              <a:rPr lang="ru-RU" dirty="0" smtClean="0"/>
              <a:t>предложения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888" y="1289129"/>
            <a:ext cx="10755085" cy="359359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Признаки: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Нет подлежащего</a:t>
            </a:r>
          </a:p>
          <a:p>
            <a:pPr marL="514350" indent="-514350" algn="just">
              <a:buAutoNum type="arabicPeriod"/>
            </a:pPr>
            <a:endParaRPr lang="ru-RU" sz="30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514350" indent="-514350" algn="just">
              <a:buAutoNum type="arabicPeriod"/>
            </a:pPr>
            <a:endParaRPr lang="ru-RU" sz="105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3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Сказуемое может выражаться словами НЕТ, НЕ БЫЛО (НЕ БУДЕТ), (НЕ) НУЖНО, НЕЛЬЗЯ, а так же ИНФИНИТИВОМ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4849" y="2485276"/>
            <a:ext cx="10694124" cy="70788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Нет «лица», которое </a:t>
            </a:r>
            <a:r>
              <a:rPr lang="ru-RU" sz="2000" dirty="0">
                <a:latin typeface="Arial Black" panose="020B0A04020102020204" pitchFamily="34" charset="0"/>
              </a:rPr>
              <a:t>совершает действие</a:t>
            </a:r>
            <a:r>
              <a:rPr lang="ru-RU" sz="2000" dirty="0" smtClean="0">
                <a:latin typeface="Arial Black" panose="020B0A04020102020204" pitchFamily="34" charset="0"/>
              </a:rPr>
              <a:t>, </a:t>
            </a:r>
          </a:p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т.е. действие происходит само по себе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44849" y="4827680"/>
            <a:ext cx="10694124" cy="40011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В таких предложениях выражается состояние природы или человека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4849" y="5930549"/>
            <a:ext cx="10694124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На дворе светает. В декабре прохладно. Мне нездоровится.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4849" y="5385424"/>
            <a:ext cx="10694124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 Black" panose="020B0A04020102020204" pitchFamily="34" charset="0"/>
              </a:rPr>
              <a:t>Личные местоимения подставить нельзя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21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717" y="10467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безличные </a:t>
            </a:r>
            <a:br>
              <a:rPr lang="ru-RU" dirty="0" smtClean="0"/>
            </a:br>
            <a:r>
              <a:rPr lang="ru-RU" dirty="0" smtClean="0"/>
              <a:t>предложения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888" y="1634199"/>
            <a:ext cx="10755085" cy="35935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Это самые опасные предложения.</a:t>
            </a:r>
          </a:p>
          <a:p>
            <a:pPr marL="0" indent="0" algn="just">
              <a:buNone/>
            </a:pPr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Помни</a:t>
            </a:r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, что слова МНЕ и НАМ подлежащими не являются!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44849" y="3582355"/>
            <a:ext cx="10694124" cy="138499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28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Мне необходимо сделать упражнение.</a:t>
            </a:r>
          </a:p>
          <a:p>
            <a:pPr algn="ctr"/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4849" y="5359390"/>
            <a:ext cx="10694124" cy="1261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24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Нам пришлось ехать поездом.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439886" y="4503545"/>
            <a:ext cx="40930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439886" y="4682070"/>
            <a:ext cx="40930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Выгнутая вверх стрелка 9"/>
          <p:cNvSpPr/>
          <p:nvPr/>
        </p:nvSpPr>
        <p:spPr>
          <a:xfrm flipH="1">
            <a:off x="2690950" y="3480372"/>
            <a:ext cx="2499360" cy="57494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448347" y="3106181"/>
            <a:ext cx="9845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Кому?</a:t>
            </a:r>
            <a:endParaRPr lang="ru-RU" dirty="0"/>
          </a:p>
        </p:txBody>
      </p:sp>
      <p:sp>
        <p:nvSpPr>
          <p:cNvPr id="12" name="Выгнутая вверх стрелка 11"/>
          <p:cNvSpPr/>
          <p:nvPr/>
        </p:nvSpPr>
        <p:spPr>
          <a:xfrm flipH="1">
            <a:off x="3614480" y="5329773"/>
            <a:ext cx="2307226" cy="568033"/>
          </a:xfrm>
          <a:prstGeom prst="curved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432912" y="5035526"/>
            <a:ext cx="10360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Кому?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280263" y="6214779"/>
            <a:ext cx="3165566" cy="118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280263" y="6393304"/>
            <a:ext cx="3148148" cy="749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30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/>
      <p:bldP spid="12" grpId="0" animBg="1"/>
      <p:bldP spid="1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4646" t="21698" r="25522" b="16160"/>
          <a:stretch/>
        </p:blipFill>
        <p:spPr>
          <a:xfrm>
            <a:off x="1603375" y="150794"/>
            <a:ext cx="9474927" cy="6646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744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6844" y="70032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НАЗЫВНЫЕ ПРЕДЛОЖЕНИЯ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9199" y="700390"/>
            <a:ext cx="10777037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Arial Black" panose="020B0A04020102020204" pitchFamily="34" charset="0"/>
              </a:rPr>
              <a:t>     Назывные предложения могут </a:t>
            </a:r>
            <a:r>
              <a:rPr lang="ru-RU" sz="2800" dirty="0">
                <a:latin typeface="Arial Black" panose="020B0A04020102020204" pitchFamily="34" charset="0"/>
              </a:rPr>
              <a:t>состоять только из </a:t>
            </a:r>
            <a:r>
              <a:rPr lang="ru-RU" sz="2800" dirty="0" smtClean="0">
                <a:latin typeface="Arial Black" panose="020B0A04020102020204" pitchFamily="34" charset="0"/>
              </a:rPr>
              <a:t>подлежащего.</a:t>
            </a:r>
          </a:p>
          <a:p>
            <a:pPr algn="just"/>
            <a:r>
              <a:rPr lang="ru-RU" sz="2800" dirty="0" smtClean="0">
                <a:latin typeface="Arial Black" panose="020B0A04020102020204" pitchFamily="34" charset="0"/>
              </a:rPr>
              <a:t>     Подлежащие в таких предложениях </a:t>
            </a:r>
            <a:r>
              <a:rPr lang="ru-RU" sz="2800" dirty="0">
                <a:latin typeface="Arial Black" panose="020B0A04020102020204" pitchFamily="34" charset="0"/>
              </a:rPr>
              <a:t>также может иметь зависимые </a:t>
            </a:r>
            <a:r>
              <a:rPr lang="ru-RU" sz="2800" dirty="0" smtClean="0">
                <a:latin typeface="Arial Black" panose="020B0A04020102020204" pitchFamily="34" charset="0"/>
              </a:rPr>
              <a:t>слова:</a:t>
            </a:r>
          </a:p>
          <a:p>
            <a:pPr algn="just"/>
            <a:endParaRPr lang="ru-RU" sz="2000" dirty="0">
              <a:latin typeface="Arial Black" panose="020B0A04020102020204" pitchFamily="34" charset="0"/>
            </a:endParaRPr>
          </a:p>
          <a:p>
            <a:pPr algn="ctr"/>
            <a:r>
              <a:rPr lang="ru-RU" sz="3600" dirty="0" smtClean="0">
                <a:latin typeface="Arial Black" panose="020B0A04020102020204" pitchFamily="34" charset="0"/>
              </a:rPr>
              <a:t> </a:t>
            </a:r>
            <a:endParaRPr lang="ru-RU" sz="2000" dirty="0">
              <a:latin typeface="Arial Black" panose="020B0A04020102020204" pitchFamily="34" charset="0"/>
            </a:endParaRPr>
          </a:p>
          <a:p>
            <a:pPr algn="just"/>
            <a:r>
              <a:rPr lang="ru-RU" sz="2800" dirty="0" smtClean="0">
                <a:latin typeface="Arial Black" panose="020B0A04020102020204" pitchFamily="34" charset="0"/>
              </a:rPr>
              <a:t>    Подлежащее </a:t>
            </a:r>
            <a:r>
              <a:rPr lang="ru-RU" sz="2800" dirty="0">
                <a:latin typeface="Arial Black" panose="020B0A04020102020204" pitchFamily="34" charset="0"/>
              </a:rPr>
              <a:t>в </a:t>
            </a:r>
            <a:r>
              <a:rPr lang="ru-RU" sz="2800" dirty="0" smtClean="0">
                <a:latin typeface="Arial Black" panose="020B0A04020102020204" pitchFamily="34" charset="0"/>
              </a:rPr>
              <a:t>таких предложениях всегда </a:t>
            </a:r>
            <a:r>
              <a:rPr lang="ru-RU" sz="2800" dirty="0">
                <a:latin typeface="Arial Black" panose="020B0A04020102020204" pitchFamily="34" charset="0"/>
              </a:rPr>
              <a:t>будет </a:t>
            </a:r>
            <a:r>
              <a:rPr lang="ru-RU" sz="2800" dirty="0" smtClean="0">
                <a:latin typeface="Arial Black" panose="020B0A04020102020204" pitchFamily="34" charset="0"/>
              </a:rPr>
              <a:t>выражено именем существительное в </a:t>
            </a:r>
            <a:r>
              <a:rPr lang="ru-RU" sz="2800" dirty="0" err="1" smtClean="0">
                <a:latin typeface="Arial Black" panose="020B0A04020102020204" pitchFamily="34" charset="0"/>
              </a:rPr>
              <a:t>И.п</a:t>
            </a:r>
            <a:r>
              <a:rPr lang="ru-RU" sz="2800" dirty="0" smtClean="0">
                <a:latin typeface="Arial Black" panose="020B0A04020102020204" pitchFamily="34" charset="0"/>
              </a:rPr>
              <a:t>. или сочетанием числительного с сущ.: </a:t>
            </a:r>
          </a:p>
          <a:p>
            <a:pPr algn="just"/>
            <a:endParaRPr lang="ru-RU" sz="600" dirty="0" smtClean="0">
              <a:latin typeface="Arial Black" panose="020B0A04020102020204" pitchFamily="34" charset="0"/>
            </a:endParaRPr>
          </a:p>
          <a:p>
            <a:pPr algn="ctr"/>
            <a:endParaRPr lang="ru-RU" sz="28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В </a:t>
            </a:r>
            <a:r>
              <a:rPr lang="ru-RU" sz="2800" dirty="0">
                <a:latin typeface="Arial Black" panose="020B0A04020102020204" pitchFamily="34" charset="0"/>
              </a:rPr>
              <a:t>назывном предложении может быть </a:t>
            </a:r>
            <a:r>
              <a:rPr lang="ru-RU" sz="2800" dirty="0" smtClean="0">
                <a:latin typeface="Arial Black" panose="020B0A04020102020204" pitchFamily="34" charset="0"/>
              </a:rPr>
              <a:t>и несколько однородных подлежащих: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0914" y="2521522"/>
            <a:ext cx="9653605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Река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 </a:t>
            </a:r>
            <a:r>
              <a:rPr lang="ru-RU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Звезды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 Бескрайнее </a:t>
            </a:r>
            <a:r>
              <a:rPr lang="ru-RU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небо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</a:t>
            </a: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2305" y="5963369"/>
            <a:ext cx="5487400" cy="70788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Шум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и </a:t>
            </a:r>
            <a:r>
              <a:rPr lang="ru-RU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гам</a:t>
            </a:r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вокруг.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32338" y="4594164"/>
            <a:ext cx="4666663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Перед нами </a:t>
            </a:r>
            <a:r>
              <a:rPr lang="ru-RU" sz="2800" u="sng" dirty="0">
                <a:solidFill>
                  <a:schemeClr val="tx1"/>
                </a:solidFill>
                <a:latin typeface="Arial Black" panose="020B0A04020102020204" pitchFamily="34" charset="0"/>
              </a:rPr>
              <a:t>три дома</a:t>
            </a:r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50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571" y="137031"/>
            <a:ext cx="10178322" cy="14921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Ловушка №5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Сложное предложение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88571" y="3390703"/>
            <a:ext cx="10371908" cy="7236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Arial Black" panose="020B0A04020102020204" pitchFamily="34" charset="0"/>
              </a:rPr>
              <a:t>Туча</a:t>
            </a:r>
            <a:r>
              <a:rPr lang="ru-RU" sz="2800" dirty="0">
                <a:latin typeface="Arial Black" panose="020B0A04020102020204" pitchFamily="34" charset="0"/>
              </a:rPr>
              <a:t>, которая набежала на небо, вылилась дождем</a:t>
            </a:r>
            <a:r>
              <a:rPr lang="ru-RU" sz="2800" dirty="0" smtClean="0">
                <a:latin typeface="Arial Black" panose="020B0A04020102020204" pitchFamily="34" charset="0"/>
              </a:rPr>
              <a:t>.</a:t>
            </a:r>
          </a:p>
          <a:p>
            <a:pPr algn="just"/>
            <a:endParaRPr lang="ru-RU" sz="2000" dirty="0" smtClean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8571" y="1652320"/>
            <a:ext cx="10519954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Обрати внимание на то, что в придаточной части сложноподчиненного предложения в роли </a:t>
            </a:r>
            <a:r>
              <a:rPr lang="ru-RU" u="sng" dirty="0">
                <a:solidFill>
                  <a:schemeClr val="tx1"/>
                </a:solidFill>
                <a:latin typeface="Arial Black" panose="020B0A04020102020204" pitchFamily="34" charset="0"/>
              </a:rPr>
              <a:t>подлежащего</a:t>
            </a:r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 могут выступать союзные слова </a:t>
            </a:r>
            <a:r>
              <a:rPr lang="ru-RU" sz="2400" u="sng" dirty="0">
                <a:solidFill>
                  <a:schemeClr val="tx1"/>
                </a:solidFill>
                <a:latin typeface="Arial Black" panose="020B0A04020102020204" pitchFamily="34" charset="0"/>
              </a:rPr>
              <a:t>который</a:t>
            </a:r>
            <a:r>
              <a:rPr lang="ru-RU" sz="24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ru-RU" sz="2400" u="sng" dirty="0">
                <a:solidFill>
                  <a:schemeClr val="tx1"/>
                </a:solidFill>
                <a:latin typeface="Arial Black" panose="020B0A04020102020204" pitchFamily="34" charset="0"/>
              </a:rPr>
              <a:t>которая</a:t>
            </a:r>
            <a:r>
              <a:rPr lang="ru-RU" sz="24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ru-RU" sz="2400" u="sng" dirty="0">
                <a:solidFill>
                  <a:schemeClr val="tx1"/>
                </a:solidFill>
                <a:latin typeface="Arial Black" panose="020B0A04020102020204" pitchFamily="34" charset="0"/>
              </a:rPr>
              <a:t>которое</a:t>
            </a:r>
            <a:r>
              <a:rPr lang="ru-RU" sz="24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ru-RU" sz="2400" u="sng" dirty="0">
                <a:solidFill>
                  <a:schemeClr val="tx1"/>
                </a:solidFill>
                <a:latin typeface="Arial Black" panose="020B0A04020102020204" pitchFamily="34" charset="0"/>
              </a:rPr>
              <a:t>которые</a:t>
            </a:r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, а также союзное </a:t>
            </a:r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слово </a:t>
            </a:r>
            <a:r>
              <a:rPr lang="ru-RU" sz="24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что</a:t>
            </a:r>
            <a:r>
              <a:rPr lang="ru-RU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1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1262744" y="4038270"/>
            <a:ext cx="106244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143693" y="4687057"/>
            <a:ext cx="256615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143693" y="4830748"/>
            <a:ext cx="256615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Выгнутая вверх стрелка 22"/>
          <p:cNvSpPr/>
          <p:nvPr/>
        </p:nvSpPr>
        <p:spPr>
          <a:xfrm>
            <a:off x="1644356" y="3237871"/>
            <a:ext cx="2849268" cy="32190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529044" y="2919662"/>
            <a:ext cx="15725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какая?</a:t>
            </a:r>
            <a:endParaRPr lang="ru-RU" dirty="0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V="1">
            <a:off x="5708469" y="4038270"/>
            <a:ext cx="24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3071797" y="4038270"/>
            <a:ext cx="20595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5708469" y="4166391"/>
            <a:ext cx="24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38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  <p:bldP spid="23" grpId="0" animBg="1"/>
      <p:bldP spid="2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2970" y="95002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Союз / Союзное слово?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4615" y="954236"/>
            <a:ext cx="105634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Союз</a:t>
            </a:r>
            <a:r>
              <a:rPr lang="ru-RU" sz="2400" dirty="0"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 – это такое слово, с помощью которого мы соединяем слова в предложении или несколько предложений в одно.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24615" y="2535582"/>
            <a:ext cx="10415031" cy="985398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pPr indent="269875" algn="ctr">
              <a:lnSpc>
                <a:spcPct val="115000"/>
              </a:lnSpc>
              <a:spcAft>
                <a:spcPts val="0"/>
              </a:spcAft>
            </a:pPr>
            <a:r>
              <a:rPr lang="ru-RU" sz="2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понимают, что сейчас решается судьба страны.</a:t>
            </a:r>
          </a:p>
          <a:p>
            <a:pPr indent="269875" algn="ctr">
              <a:lnSpc>
                <a:spcPct val="115000"/>
              </a:lnSpc>
              <a:spcAft>
                <a:spcPts val="0"/>
              </a:spcAft>
            </a:pPr>
            <a:r>
              <a:rPr lang="ru-RU" sz="2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550128" y="3062909"/>
            <a:ext cx="720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346963" y="3062909"/>
            <a:ext cx="190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2346963" y="3189184"/>
            <a:ext cx="190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6609808" y="3056047"/>
            <a:ext cx="1836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6609808" y="3189184"/>
            <a:ext cx="1836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8551920" y="3056047"/>
            <a:ext cx="140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976147" y="3788263"/>
            <a:ext cx="10867509" cy="158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dirty="0" smtClean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! Союз можно убрать из предложения без потери смысла:</a:t>
            </a:r>
          </a:p>
          <a:p>
            <a:pPr marL="457200" indent="-457200" algn="just">
              <a:buAutoNum type="arabicPeriod"/>
            </a:pPr>
            <a:endParaRPr lang="ru-RU" sz="2400" dirty="0"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marL="457200" indent="-457200" algn="just">
              <a:buAutoNum type="arabicPeriod"/>
            </a:pPr>
            <a:endParaRPr lang="ru-RU" sz="2400" dirty="0" smtClean="0"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algn="just"/>
            <a:endParaRPr lang="ru-RU" sz="2400" dirty="0"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24614" y="4334822"/>
            <a:ext cx="10415031" cy="4919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indent="269875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</a:t>
            </a:r>
            <a:r>
              <a:rPr lang="ru-RU" sz="24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понимают: сейчас </a:t>
            </a:r>
            <a:r>
              <a:rPr lang="ru-RU" sz="24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решается судьба страны.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l="34391" t="48736" r="42386" b="32772"/>
          <a:stretch/>
        </p:blipFill>
        <p:spPr>
          <a:xfrm>
            <a:off x="3457302" y="4896614"/>
            <a:ext cx="4568957" cy="2046514"/>
          </a:xfrm>
          <a:prstGeom prst="rect">
            <a:avLst/>
          </a:prstGeom>
        </p:spPr>
      </p:pic>
      <p:cxnSp>
        <p:nvCxnSpPr>
          <p:cNvPr id="18" name="Прямая соединительная линия 17"/>
          <p:cNvCxnSpPr/>
          <p:nvPr/>
        </p:nvCxnSpPr>
        <p:spPr>
          <a:xfrm>
            <a:off x="9474200" y="9655810"/>
            <a:ext cx="32385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76105" y="9655810"/>
            <a:ext cx="0" cy="1435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9792970" y="9655810"/>
            <a:ext cx="0" cy="1435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Левая круглая скобка 20"/>
          <p:cNvSpPr/>
          <p:nvPr/>
        </p:nvSpPr>
        <p:spPr>
          <a:xfrm rot="5400000">
            <a:off x="4603838" y="2375369"/>
            <a:ext cx="318070" cy="792480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17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2" grpId="0"/>
      <p:bldP spid="13" grpId="0" animBg="1"/>
      <p:bldP spid="2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2970" y="95002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Союз / Союзное слово?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8152" y="744375"/>
            <a:ext cx="105634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Союзные слова</a:t>
            </a:r>
            <a:r>
              <a:rPr lang="ru-RU" sz="2800" dirty="0">
                <a:latin typeface="Arial Black" panose="020B0A04020102020204" pitchFamily="34" charset="0"/>
              </a:rPr>
              <a:t>, в отличие от союзов, не только связывают части СПП, но и </a:t>
            </a:r>
            <a:r>
              <a:rPr lang="ru-RU" sz="2800" dirty="0">
                <a:solidFill>
                  <a:srgbClr val="00B050"/>
                </a:solidFill>
                <a:latin typeface="Arial Black" panose="020B0A04020102020204" pitchFamily="34" charset="0"/>
              </a:rPr>
              <a:t>являются членами предложения в придаточной части</a:t>
            </a:r>
            <a:r>
              <a:rPr lang="ru-RU" sz="2800" dirty="0">
                <a:latin typeface="Arial Black" panose="020B0A04020102020204" pitchFamily="34" charset="0"/>
              </a:rPr>
              <a:t>. </a:t>
            </a:r>
            <a:endParaRPr lang="ru-RU" sz="3600" dirty="0"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61563" y="2225514"/>
            <a:ext cx="10296675" cy="1106457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Arial Black" panose="020B0A04020102020204" pitchFamily="34" charset="0"/>
              </a:rPr>
              <a:t>Я </a:t>
            </a:r>
            <a:r>
              <a:rPr lang="ru-RU" sz="3200" dirty="0">
                <a:latin typeface="Arial Black" panose="020B0A04020102020204" pitchFamily="34" charset="0"/>
              </a:rPr>
              <a:t>помню</a:t>
            </a:r>
            <a:r>
              <a:rPr lang="ru-RU" sz="3600" dirty="0">
                <a:latin typeface="Arial Black" panose="020B0A04020102020204" pitchFamily="34" charset="0"/>
              </a:rPr>
              <a:t> счастье, что когда-то было.</a:t>
            </a:r>
          </a:p>
          <a:p>
            <a:pPr indent="269875" algn="ctr">
              <a:lnSpc>
                <a:spcPct val="115000"/>
              </a:lnSpc>
              <a:spcAft>
                <a:spcPts val="0"/>
              </a:spcAft>
            </a:pPr>
            <a:r>
              <a:rPr lang="ru-RU" sz="2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716768" y="2810843"/>
            <a:ext cx="38317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243636" y="2767750"/>
            <a:ext cx="15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2243636" y="2889671"/>
            <a:ext cx="15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9603885" y="2889671"/>
            <a:ext cx="13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9603885" y="2769597"/>
            <a:ext cx="13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6232159" y="2810843"/>
            <a:ext cx="96229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976147" y="3473220"/>
            <a:ext cx="1086750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dirty="0" smtClean="0">
                <a:solidFill>
                  <a:srgbClr val="00B05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! Союзное слово МОЖНО заменить на подходящее по смыслу существительное или местоимение:</a:t>
            </a:r>
            <a:endParaRPr lang="ru-RU" sz="2400" dirty="0">
              <a:solidFill>
                <a:srgbClr val="00B05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marL="457200" indent="-457200" algn="just">
              <a:buAutoNum type="arabicPeriod"/>
            </a:pPr>
            <a:endParaRPr lang="ru-RU" sz="2400" dirty="0" smtClean="0">
              <a:solidFill>
                <a:srgbClr val="00B05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algn="just"/>
            <a:endParaRPr lang="ru-RU" sz="2400" dirty="0">
              <a:solidFill>
                <a:srgbClr val="00B05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61563" y="4400461"/>
            <a:ext cx="1029667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Я помню счастье, </a:t>
            </a:r>
            <a:r>
              <a:rPr lang="ru-RU" sz="3600" dirty="0" smtClean="0">
                <a:latin typeface="Arial Black" panose="020B0A04020102020204" pitchFamily="34" charset="0"/>
              </a:rPr>
              <a:t>оно</a:t>
            </a:r>
            <a:r>
              <a:rPr lang="ru-RU" sz="2800" dirty="0" smtClean="0">
                <a:latin typeface="Arial Black" panose="020B0A04020102020204" pitchFamily="34" charset="0"/>
              </a:rPr>
              <a:t> </a:t>
            </a:r>
            <a:r>
              <a:rPr lang="ru-RU" sz="2800" dirty="0">
                <a:latin typeface="Arial Black" panose="020B0A04020102020204" pitchFamily="34" charset="0"/>
              </a:rPr>
              <a:t>когда-то было.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9474200" y="9655810"/>
            <a:ext cx="32385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76105" y="9655810"/>
            <a:ext cx="0" cy="1435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9792970" y="9655810"/>
            <a:ext cx="0" cy="1435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Левая круглая скобка 20"/>
          <p:cNvSpPr/>
          <p:nvPr/>
        </p:nvSpPr>
        <p:spPr>
          <a:xfrm rot="5400000">
            <a:off x="6588519" y="1946559"/>
            <a:ext cx="318070" cy="1030789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976145" y="5200680"/>
            <a:ext cx="1086750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dirty="0" smtClean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! Союзное слово НЕЛЬЗЯ убрать из предложения, т.к. оно является главным членом: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marL="457200" indent="-457200" algn="just">
              <a:buAutoNum type="arabicPeriod"/>
            </a:pPr>
            <a:endParaRPr lang="ru-RU" sz="2400" dirty="0" smtClean="0">
              <a:solidFill>
                <a:srgbClr val="C0000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  <a:p>
            <a:pPr algn="just"/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  <a:ea typeface="Segoe UI Historic" panose="020B0502040204020203" pitchFamily="34" charset="0"/>
              <a:cs typeface="Segoe UI Historic" panose="020B0502040204020203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261563" y="6088043"/>
            <a:ext cx="10296675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Я помню счастье, </a:t>
            </a:r>
            <a:r>
              <a:rPr lang="ru-RU" sz="2800" dirty="0" smtClean="0">
                <a:latin typeface="Arial Black" panose="020B0A04020102020204" pitchFamily="34" charset="0"/>
              </a:rPr>
              <a:t>когда-то </a:t>
            </a:r>
            <a:r>
              <a:rPr lang="ru-RU" sz="2800" dirty="0">
                <a:latin typeface="Arial Black" panose="020B0A04020102020204" pitchFamily="34" charset="0"/>
              </a:rPr>
              <a:t>было.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47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2" grpId="0"/>
      <p:bldP spid="13" grpId="0" animBg="1"/>
      <p:bldP spid="21" grpId="0" animBg="1"/>
      <p:bldP spid="22" grpId="0"/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3736" y="326962"/>
            <a:ext cx="10711543" cy="196124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600" b="1" dirty="0">
                <a:latin typeface="Arial Black" panose="020B0A04020102020204" pitchFamily="34" charset="0"/>
              </a:rPr>
              <a:t>Мы знаем, что ныне лежит на весах и что совершается ныне</a:t>
            </a:r>
            <a:r>
              <a:rPr lang="ru-RU" sz="3600" b="1" dirty="0" smtClean="0">
                <a:latin typeface="Arial Black" panose="020B0A040201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ru-RU" sz="1000" dirty="0">
              <a:latin typeface="Arial Black" panose="020B0A040201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168128" y="1103962"/>
            <a:ext cx="792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226219" y="1103962"/>
            <a:ext cx="15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2226219" y="1204110"/>
            <a:ext cx="158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6911431" y="1132415"/>
            <a:ext cx="15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6911431" y="1217474"/>
            <a:ext cx="15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259671" y="1132415"/>
            <a:ext cx="71292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143488" y="1920541"/>
            <a:ext cx="33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2143488" y="2005600"/>
            <a:ext cx="334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247205" y="1907779"/>
            <a:ext cx="71292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751548" y="2598051"/>
            <a:ext cx="113159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Arial Black" panose="020B0A04020102020204" pitchFamily="34" charset="0"/>
              </a:rPr>
              <a:t>Заменим союзные слова ЧТО на подходящие по смыслу существительные:</a:t>
            </a: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68128" y="3104783"/>
            <a:ext cx="10859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>
              <a:spcAft>
                <a:spcPts val="0"/>
              </a:spcAft>
            </a:pPr>
            <a:r>
              <a:rPr lang="ru-RU" sz="32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знаем: </a:t>
            </a:r>
            <a:r>
              <a:rPr lang="ru-RU" sz="3600" b="1" u="sng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судьба</a:t>
            </a:r>
            <a:r>
              <a:rPr lang="ru-RU" sz="36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ныне лежит на весах и </a:t>
            </a:r>
            <a:r>
              <a:rPr lang="ru-RU" sz="32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indent="269875" algn="just">
              <a:spcAft>
                <a:spcPts val="0"/>
              </a:spcAft>
            </a:pPr>
            <a:r>
              <a:rPr lang="ru-RU" sz="3600" b="1" u="sng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трагедия</a:t>
            </a:r>
            <a:r>
              <a:rPr lang="ru-RU" sz="3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совершается ныне.</a:t>
            </a:r>
            <a:endParaRPr lang="ru-RU" sz="2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53736" y="4577583"/>
            <a:ext cx="1063198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tx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ЧТО не только соединяет части предложения, но и является его членом. </a:t>
            </a:r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 </a:t>
            </a:r>
            <a:r>
              <a:rPr lang="ru-RU" sz="2400" dirty="0">
                <a:solidFill>
                  <a:schemeClr val="tx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данном случает </a:t>
            </a:r>
            <a:r>
              <a:rPr lang="ru-RU" sz="2400" u="sng" dirty="0" smtClean="0">
                <a:solidFill>
                  <a:schemeClr val="tx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подлежащим</a:t>
            </a:r>
            <a:r>
              <a:rPr lang="ru-RU" sz="2400" dirty="0" smtClean="0">
                <a:solidFill>
                  <a:schemeClr val="tx1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05692" y="5684479"/>
            <a:ext cx="107800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Союзное слово НЕЛЬЗЯ убрать из </a:t>
            </a:r>
            <a:r>
              <a:rPr lang="ru-RU" sz="2000" dirty="0" smtClean="0">
                <a:solidFill>
                  <a:srgbClr val="C00000"/>
                </a:solidFill>
                <a:latin typeface="Arial Black" panose="020B0A04020102020204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предложения:</a:t>
            </a:r>
            <a:endParaRPr lang="ru-RU" sz="20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51548" y="6029424"/>
            <a:ext cx="108595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spcAft>
                <a:spcPts val="0"/>
              </a:spcAft>
            </a:pPr>
            <a:r>
              <a:rPr lang="ru-RU" sz="20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Мы знаем: </a:t>
            </a:r>
            <a:r>
              <a:rPr lang="ru-RU" sz="20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ныне </a:t>
            </a:r>
            <a:r>
              <a:rPr lang="ru-RU" sz="20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лежит на весах и </a:t>
            </a:r>
            <a:r>
              <a:rPr lang="ru-RU" sz="20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совершается </a:t>
            </a:r>
            <a:r>
              <a:rPr lang="ru-RU" sz="20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ныне.</a:t>
            </a:r>
            <a:endParaRPr lang="ru-RU" sz="2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10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972" t="32966" r="6757" b="21233"/>
          <a:stretch/>
        </p:blipFill>
        <p:spPr>
          <a:xfrm>
            <a:off x="1045028" y="191589"/>
            <a:ext cx="10693756" cy="32308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32114" y="3639702"/>
            <a:ext cx="107372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Укажите варианты ответов, в которых верно определена </a:t>
            </a:r>
            <a:r>
              <a:rPr lang="ru-RU" b="1" dirty="0">
                <a:solidFill>
                  <a:srgbClr val="000000"/>
                </a:solidFill>
                <a:latin typeface="Arial Black" panose="020B0A04020102020204" pitchFamily="34" charset="0"/>
              </a:rPr>
              <a:t>грамматическая основа 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в одном из предложений или в одной из частей сложного предложения текста. Запишите номера </a:t>
            </a:r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ответов: </a:t>
            </a:r>
          </a:p>
          <a:p>
            <a:endParaRPr lang="ru-RU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1) приметы связаны (предложение1) </a:t>
            </a:r>
            <a:r>
              <a:rPr lang="ru-RU" sz="14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endParaRPr lang="ru-RU" sz="1400" dirty="0">
              <a:latin typeface="Arial Black" panose="020B0A04020102020204" pitchFamily="34" charset="0"/>
            </a:endParaRPr>
          </a:p>
          <a:p>
            <a:r>
              <a:rPr lang="ru-RU" dirty="0">
                <a:latin typeface="Arial Black" panose="020B0A04020102020204" pitchFamily="34" charset="0"/>
              </a:rPr>
              <a:t>2) заключено в приметах (предложение2) </a:t>
            </a:r>
          </a:p>
          <a:p>
            <a:r>
              <a:rPr lang="ru-RU" dirty="0">
                <a:latin typeface="Arial Black" panose="020B0A04020102020204" pitchFamily="34" charset="0"/>
              </a:rPr>
              <a:t>3) можно </a:t>
            </a:r>
            <a:r>
              <a:rPr lang="ru-RU" dirty="0" smtClean="0">
                <a:latin typeface="Arial Black" panose="020B0A04020102020204" pitchFamily="34" charset="0"/>
              </a:rPr>
              <a:t>определённо </a:t>
            </a:r>
            <a:r>
              <a:rPr lang="ru-RU" dirty="0">
                <a:latin typeface="Arial Black" panose="020B0A04020102020204" pitchFamily="34" charset="0"/>
              </a:rPr>
              <a:t>сказать (предложение3) </a:t>
            </a:r>
          </a:p>
          <a:p>
            <a:r>
              <a:rPr lang="ru-RU" dirty="0">
                <a:latin typeface="Arial Black" panose="020B0A04020102020204" pitchFamily="34" charset="0"/>
              </a:rPr>
              <a:t>4) роса предсказывает (предложение4) </a:t>
            </a:r>
          </a:p>
          <a:p>
            <a:r>
              <a:rPr lang="ru-RU" dirty="0">
                <a:latin typeface="Arial Black" panose="020B0A04020102020204" pitchFamily="34" charset="0"/>
              </a:rPr>
              <a:t>5) она бывает (предложение5)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93676" y="6550223"/>
            <a:ext cx="1728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Игорь Семенов</a:t>
            </a:r>
            <a:endParaRPr lang="ru-RU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57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1394</TotalTime>
  <Words>1843</Words>
  <Application>Microsoft Office PowerPoint</Application>
  <PresentationFormat>Широкоэкранный</PresentationFormat>
  <Paragraphs>302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2" baseType="lpstr">
      <vt:lpstr>Arial</vt:lpstr>
      <vt:lpstr>Arial Black</vt:lpstr>
      <vt:lpstr>Calibri</vt:lpstr>
      <vt:lpstr>Corbel</vt:lpstr>
      <vt:lpstr>Gill Sans MT</vt:lpstr>
      <vt:lpstr>Impact</vt:lpstr>
      <vt:lpstr>Segoe UI Historic</vt:lpstr>
      <vt:lpstr>Times New Roman</vt:lpstr>
      <vt:lpstr>Badge</vt:lpstr>
      <vt:lpstr>   по русскому языку задание №2</vt:lpstr>
      <vt:lpstr>Задание 2 - Синтаксический анализ текста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Ловушки второго задания</vt:lpstr>
      <vt:lpstr>Ловушка №1 составные сказуемые</vt:lpstr>
      <vt:lpstr>Презентация PowerPoint</vt:lpstr>
      <vt:lpstr>Презентация PowerPoint</vt:lpstr>
      <vt:lpstr>Презентация PowerPoint</vt:lpstr>
      <vt:lpstr>Презентация PowerPoint</vt:lpstr>
      <vt:lpstr>Ловушка №2 инфинитив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Запомни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Обрати внимание на прилагательное</vt:lpstr>
      <vt:lpstr>Ловушка №3 глагол быть</vt:lpstr>
      <vt:lpstr>Быть – связка или простое сказуемое?</vt:lpstr>
      <vt:lpstr>Запомни</vt:lpstr>
      <vt:lpstr>Ловушка №4 односоставные предложения</vt:lpstr>
      <vt:lpstr>Односоставные предложения</vt:lpstr>
      <vt:lpstr>Определенно-личные предложения</vt:lpstr>
      <vt:lpstr>неОпределенно-личные предложения</vt:lpstr>
      <vt:lpstr>безличные  предложения</vt:lpstr>
      <vt:lpstr>безличные  предложения</vt:lpstr>
      <vt:lpstr>Презентация PowerPoint</vt:lpstr>
      <vt:lpstr>НАЗЫВНЫЕ ПРЕДЛОЖЕНИЯ</vt:lpstr>
      <vt:lpstr>Ловушка №5 Сложное предложение</vt:lpstr>
      <vt:lpstr>Союз / Союзное слово?</vt:lpstr>
      <vt:lpstr>Союз / Союзное слово?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Игорь Семенов</dc:creator>
  <cp:lastModifiedBy>Игорь Семенов</cp:lastModifiedBy>
  <cp:revision>49</cp:revision>
  <dcterms:created xsi:type="dcterms:W3CDTF">2019-11-12T10:32:36Z</dcterms:created>
  <dcterms:modified xsi:type="dcterms:W3CDTF">2020-03-17T08:47:51Z</dcterms:modified>
</cp:coreProperties>
</file>