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70" r:id="rId14"/>
    <p:sldId id="273" r:id="rId15"/>
    <p:sldId id="27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02BC0C-01EC-4E73-B8C5-D34B1BA4DB00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C62FAE-259D-4F78-93F5-34C08006ED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052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16.09.2025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1.jpeg"/><Relationship Id="rId7" Type="http://schemas.openxmlformats.org/officeDocument/2006/relationships/image" Target="../media/image34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wall-171402686_6704" TargetMode="External"/><Relationship Id="rId2" Type="http://schemas.openxmlformats.org/officeDocument/2006/relationships/hyperlink" Target="https://vk.com/wall-171402686_8649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vk.com/wall-171402686_4042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4149080"/>
            <a:ext cx="8305800" cy="2304256"/>
          </a:xfrm>
        </p:spPr>
        <p:txBody>
          <a:bodyPr/>
          <a:lstStyle/>
          <a:p>
            <a:r>
              <a:rPr lang="ru-RU" sz="36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«Патриотическое воспитание через объектив фотоаппарата: фотожурналистика во время войны» </a:t>
            </a:r>
          </a:p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r>
              <a:rPr lang="ru-RU" sz="2400" b="1" i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Педагог: Безбородов Александр Егорович</a:t>
            </a:r>
            <a:endParaRPr lang="ru-RU" sz="2400" b="1" i="1" dirty="0">
              <a:solidFill>
                <a:schemeClr val="bg1"/>
              </a:solidFill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836712"/>
            <a:ext cx="8305800" cy="1728192"/>
          </a:xfrm>
        </p:spPr>
        <p:txBody>
          <a:bodyPr/>
          <a:lstStyle/>
          <a:p>
            <a:r>
              <a:rPr lang="ru-RU" altLang="ru-RU" sz="16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Муниципальное бюджетное образовательное учреждение </a:t>
            </a:r>
            <a:br>
              <a:rPr lang="ru-RU" altLang="ru-RU" sz="16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</a:br>
            <a:r>
              <a:rPr lang="ru-RU" altLang="ru-RU" sz="16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дополнительного образования «Родник»</a:t>
            </a:r>
            <a:br>
              <a:rPr lang="ru-RU" altLang="ru-RU" sz="16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</a:br>
            <a:r>
              <a:rPr lang="ru-RU" altLang="ru-RU" sz="16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городского округа Тольятти</a:t>
            </a:r>
            <a:br>
              <a:rPr lang="ru-RU" altLang="ru-RU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</a:br>
            <a:br>
              <a:rPr lang="ru-RU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</a:br>
            <a:endParaRPr lang="ru-RU" b="1" dirty="0">
              <a:solidFill>
                <a:srgbClr val="FFC000"/>
              </a:solidFill>
            </a:endParaRPr>
          </a:p>
        </p:txBody>
      </p:sp>
      <p:pic>
        <p:nvPicPr>
          <p:cNvPr id="7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268760"/>
            <a:ext cx="7128792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05075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7128" y="4374052"/>
            <a:ext cx="8305800" cy="2304256"/>
          </a:xfrm>
        </p:spPr>
        <p:txBody>
          <a:bodyPr/>
          <a:lstStyle/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7320" y="943343"/>
            <a:ext cx="8305800" cy="1728192"/>
          </a:xfrm>
        </p:spPr>
        <p:txBody>
          <a:bodyPr/>
          <a:lstStyle/>
          <a:p>
            <a:br>
              <a:rPr lang="ru-RU" dirty="0">
                <a:solidFill>
                  <a:schemeClr val="tx2">
                    <a:satMod val="130000"/>
                  </a:schemeClr>
                </a:solidFill>
                <a:latin typeface="Calibri" pitchFamily="34" charset="0"/>
                <a:cs typeface="Calibri" pitchFamily="34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11576" y="188640"/>
            <a:ext cx="8136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Особая форма журналистики -фотожурналистик</a:t>
            </a: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а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39844" y="711860"/>
            <a:ext cx="8136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Фотожурналистика - это особая форма журналистики, которая использует в качестве основного средства выражения фотографию, и  обладает свойствами:     время, объективность, повествовательность.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42629" y="2281520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Программа «Фотошкола»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14480" y="2828688"/>
            <a:ext cx="8136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Calibri" pitchFamily="34" charset="0"/>
                <a:cs typeface="Calibri" pitchFamily="34" charset="0"/>
              </a:rPr>
              <a:t>Модуль «Специальная фотография»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70535" y="3352561"/>
            <a:ext cx="8136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Calibri" pitchFamily="34" charset="0"/>
                <a:cs typeface="Calibri" pitchFamily="34" charset="0"/>
              </a:rPr>
              <a:t>«Фотожурналистика»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31540" y="3873215"/>
            <a:ext cx="8136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Calibri" pitchFamily="34" charset="0"/>
                <a:cs typeface="Calibri" pitchFamily="34" charset="0"/>
              </a:rPr>
              <a:t>«Военная фотография»</a:t>
            </a:r>
          </a:p>
        </p:txBody>
      </p:sp>
      <p:sp>
        <p:nvSpPr>
          <p:cNvPr id="5" name="Выгнутая влево стрелка 4"/>
          <p:cNvSpPr/>
          <p:nvPr/>
        </p:nvSpPr>
        <p:spPr>
          <a:xfrm>
            <a:off x="755576" y="3078085"/>
            <a:ext cx="792088" cy="80364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Выгнутая вправо стрелка 6"/>
          <p:cNvSpPr/>
          <p:nvPr/>
        </p:nvSpPr>
        <p:spPr>
          <a:xfrm>
            <a:off x="6651434" y="3521918"/>
            <a:ext cx="731520" cy="88972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2" name="Рисунок 10" descr="https://sun9-37.userapi.com/impg/G86Qnn1oJpTXxnoFTget9vfL1LGpKZF1e5Ov2w/QWLDbWrZl9o.jpg?size=1280x590&amp;quality=95&amp;sign=0b8b9ffc9e81376cb71fccca427c450f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233" y="4411646"/>
            <a:ext cx="4616201" cy="2169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5727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4149080"/>
            <a:ext cx="8305800" cy="2304256"/>
          </a:xfrm>
        </p:spPr>
        <p:txBody>
          <a:bodyPr/>
          <a:lstStyle/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836712"/>
            <a:ext cx="8305800" cy="1728192"/>
          </a:xfrm>
        </p:spPr>
        <p:txBody>
          <a:bodyPr/>
          <a:lstStyle/>
          <a:p>
            <a:br>
              <a:rPr lang="ru-RU" dirty="0">
                <a:solidFill>
                  <a:schemeClr val="tx2">
                    <a:satMod val="130000"/>
                  </a:schemeClr>
                </a:solidFill>
                <a:latin typeface="Calibri" pitchFamily="34" charset="0"/>
                <a:cs typeface="Calibri" pitchFamily="34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87520" y="260648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Военная фотография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55102" y="843460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/>
              <a:t>Основная задача – запечатление посредством фотосъёмки вооружённых конфликтов, их последствий и воздействия на людей и географические объекты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20" y="2043789"/>
            <a:ext cx="3922176" cy="252183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292" y="2053269"/>
            <a:ext cx="3796714" cy="251235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036" y="4230368"/>
            <a:ext cx="3419872" cy="2378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259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4149080"/>
            <a:ext cx="8305800" cy="2304256"/>
          </a:xfrm>
        </p:spPr>
        <p:txBody>
          <a:bodyPr/>
          <a:lstStyle/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88333" y="260648"/>
            <a:ext cx="8136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Занятия и выполнение практических заданий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87520" y="782456"/>
            <a:ext cx="8136904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Calibri" pitchFamily="34" charset="0"/>
                <a:cs typeface="Calibri" pitchFamily="34" charset="0"/>
              </a:rPr>
              <a:t>Фотокорреспонденты</a:t>
            </a:r>
          </a:p>
          <a:p>
            <a:pPr algn="ctr"/>
            <a:r>
              <a:rPr lang="ru-RU" sz="2400" b="1" dirty="0">
                <a:latin typeface="Calibri" pitchFamily="34" charset="0"/>
                <a:cs typeface="Calibri" pitchFamily="34" charset="0"/>
              </a:rPr>
              <a:t>Фотожурналисты</a:t>
            </a:r>
          </a:p>
          <a:p>
            <a:pPr algn="ctr"/>
            <a:r>
              <a:rPr lang="ru-RU" sz="2400" b="1" dirty="0">
                <a:latin typeface="Calibri" pitchFamily="34" charset="0"/>
                <a:cs typeface="Calibri" pitchFamily="34" charset="0"/>
              </a:rPr>
              <a:t>Фоторепортёры</a:t>
            </a:r>
          </a:p>
          <a:p>
            <a:pPr algn="ctr"/>
            <a:r>
              <a:rPr lang="ru-RU" sz="2400" b="1" dirty="0">
                <a:latin typeface="Calibri" pitchFamily="34" charset="0"/>
                <a:cs typeface="Calibri" pitchFamily="34" charset="0"/>
              </a:rPr>
              <a:t>Фоторепортажи</a:t>
            </a:r>
            <a:endParaRPr lang="ru-RU" sz="2800" b="1" dirty="0">
              <a:latin typeface="Calibri" pitchFamily="34" charset="0"/>
              <a:cs typeface="Calibri" pitchFamily="34" charset="0"/>
            </a:endParaRPr>
          </a:p>
          <a:p>
            <a:pPr algn="ctr"/>
            <a:endParaRPr lang="ru-RU" sz="2800" b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7" name="Рисунок 7" descr="https://sun9-42.userapi.com/impg/5WcMTrBCJhbT7I1-oflSfmxkHJd269FbSDUczA/nmOuQE-PVxg.jpg?size=2560x1920&amp;quality=95&amp;sign=e1d74f6015ead283bfc620a111da0d1e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30915"/>
            <a:ext cx="308610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Рисунок 2" descr="https://sun9-9.userapi.com/impg/q0wJqKRxdP8g3PD7ofPGdWSfs_orse3lk3L7sA/_yBx7BqA5uA.jpg?size=604x403&amp;quality=95&amp;sign=c37a3c0085c1dccc2ae0aeacd76e10eb&amp;c_uniq_tag=BB4-9gF0VZXaAcv5ctnAEKUMl3E-YO_i6s0gvSihsL8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345203"/>
            <a:ext cx="3429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Рисунок 3" descr="https://sun9-32.userapi.com/impg/o-0_U8dcKiS4X0x1IhKOe0VqMw03FMrfxhDkcg/j5fXJUOo-v4.jpg?size=604x403&amp;quality=95&amp;sign=e372667e170c881e894389db002ef42d&amp;c_uniq_tag=GGf5eL97PMPLotFnBQ952ijqHfn_UHxKmEQ0mUj3dNY&amp;type=alb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509120"/>
            <a:ext cx="327660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87300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4149080"/>
            <a:ext cx="8305800" cy="2304256"/>
          </a:xfrm>
        </p:spPr>
        <p:txBody>
          <a:bodyPr/>
          <a:lstStyle/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836712"/>
            <a:ext cx="8305800" cy="1728192"/>
          </a:xfrm>
        </p:spPr>
        <p:txBody>
          <a:bodyPr/>
          <a:lstStyle/>
          <a:p>
            <a:br>
              <a:rPr lang="ru-RU" dirty="0">
                <a:solidFill>
                  <a:schemeClr val="tx2">
                    <a:satMod val="130000"/>
                  </a:schemeClr>
                </a:solidFill>
                <a:latin typeface="Calibri" pitchFamily="34" charset="0"/>
                <a:cs typeface="Calibri" pitchFamily="34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87520" y="404664"/>
            <a:ext cx="81369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Фотокорреспонденты </a:t>
            </a:r>
          </a:p>
          <a:p>
            <a:pPr algn="ctr"/>
            <a:r>
              <a:rPr lang="ru-RU" sz="32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Второй мировой войны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-461" t="23203" r="461" b="5747"/>
          <a:stretch/>
        </p:blipFill>
        <p:spPr>
          <a:xfrm>
            <a:off x="487521" y="1628800"/>
            <a:ext cx="8100520" cy="44644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313003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3072" y="4077072"/>
            <a:ext cx="8305800" cy="2304256"/>
          </a:xfrm>
        </p:spPr>
        <p:txBody>
          <a:bodyPr/>
          <a:lstStyle/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836712"/>
            <a:ext cx="8305800" cy="1440160"/>
          </a:xfrm>
        </p:spPr>
        <p:txBody>
          <a:bodyPr/>
          <a:lstStyle/>
          <a:p>
            <a:br>
              <a:rPr lang="ru-RU" dirty="0">
                <a:solidFill>
                  <a:schemeClr val="tx2">
                    <a:satMod val="130000"/>
                  </a:schemeClr>
                </a:solidFill>
                <a:latin typeface="Calibri" pitchFamily="34" charset="0"/>
                <a:cs typeface="Calibri" pitchFamily="34" charset="0"/>
              </a:rPr>
            </a:br>
            <a:r>
              <a:rPr lang="ru-RU" sz="32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Макс Владимирович </a:t>
            </a:r>
            <a:r>
              <a:rPr lang="ru-RU" sz="3200" b="1" dirty="0" err="1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Альперт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7520" y="404664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Фотокорреспонденты </a:t>
            </a:r>
          </a:p>
          <a:p>
            <a:pPr algn="ctr"/>
            <a:r>
              <a:rPr lang="ru-RU" sz="36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Второй мировой войны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rcRect l="2880" r="2880"/>
          <a:stretch>
            <a:fillRect/>
          </a:stretch>
        </p:blipFill>
        <p:spPr>
          <a:xfrm>
            <a:off x="487520" y="2576439"/>
            <a:ext cx="2940793" cy="2940793"/>
          </a:xfrm>
          <a:prstGeom prst="rect">
            <a:avLst/>
          </a:prstGeom>
        </p:spPr>
      </p:pic>
      <p:pic>
        <p:nvPicPr>
          <p:cNvPr id="6" name="Рисунок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872" y="2561322"/>
            <a:ext cx="5092592" cy="3876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10231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4149080"/>
            <a:ext cx="8305800" cy="2304256"/>
          </a:xfrm>
        </p:spPr>
        <p:txBody>
          <a:bodyPr/>
          <a:lstStyle/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836712"/>
            <a:ext cx="8305800" cy="1368152"/>
          </a:xfrm>
        </p:spPr>
        <p:txBody>
          <a:bodyPr/>
          <a:lstStyle/>
          <a:p>
            <a:br>
              <a:rPr lang="ru-RU" dirty="0">
                <a:solidFill>
                  <a:schemeClr val="tx2">
                    <a:satMod val="130000"/>
                  </a:schemeClr>
                </a:solidFill>
                <a:latin typeface="Calibri" pitchFamily="34" charset="0"/>
                <a:cs typeface="Calibri" pitchFamily="34" charset="0"/>
              </a:rPr>
            </a:br>
            <a:r>
              <a:rPr lang="ru-RU" sz="32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Дмитрий Николаевич </a:t>
            </a:r>
            <a:r>
              <a:rPr lang="ru-RU" sz="3200" b="1" dirty="0" err="1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Бальтерманц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7520" y="404664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Фотокорреспонденты </a:t>
            </a:r>
          </a:p>
          <a:p>
            <a:pPr algn="ctr"/>
            <a:r>
              <a:rPr lang="ru-RU" sz="36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Второй мировой войны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87520" y="2492896"/>
            <a:ext cx="2722635" cy="2722635"/>
          </a:xfrm>
          <a:prstGeom prst="rect">
            <a:avLst/>
          </a:prstGeom>
        </p:spPr>
      </p:pic>
      <p:pic>
        <p:nvPicPr>
          <p:cNvPr id="7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497004"/>
            <a:ext cx="5328592" cy="3956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33704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4149080"/>
            <a:ext cx="8305800" cy="2304256"/>
          </a:xfrm>
        </p:spPr>
        <p:txBody>
          <a:bodyPr/>
          <a:lstStyle/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836712"/>
            <a:ext cx="8305800" cy="1440160"/>
          </a:xfrm>
        </p:spPr>
        <p:txBody>
          <a:bodyPr/>
          <a:lstStyle/>
          <a:p>
            <a:br>
              <a:rPr lang="ru-RU" dirty="0">
                <a:solidFill>
                  <a:schemeClr val="tx2">
                    <a:satMod val="130000"/>
                  </a:schemeClr>
                </a:solidFill>
                <a:latin typeface="Calibri" pitchFamily="34" charset="0"/>
                <a:cs typeface="Calibri" pitchFamily="34" charset="0"/>
              </a:rPr>
            </a:br>
            <a:r>
              <a:rPr lang="ru-RU" sz="32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Евгений </a:t>
            </a:r>
            <a:r>
              <a:rPr lang="ru-RU" sz="3200" b="1" dirty="0" err="1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Ананьевич</a:t>
            </a:r>
            <a:r>
              <a:rPr lang="ru-RU" sz="32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Халдей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7520" y="404664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Фотокорреспонденты </a:t>
            </a:r>
          </a:p>
          <a:p>
            <a:pPr algn="ctr"/>
            <a:r>
              <a:rPr lang="ru-RU" sz="36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Второй мировой войны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72988" y="2564904"/>
            <a:ext cx="2658852" cy="26588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550150"/>
            <a:ext cx="5323508" cy="3759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9221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4149080"/>
            <a:ext cx="8305800" cy="2304256"/>
          </a:xfrm>
        </p:spPr>
        <p:txBody>
          <a:bodyPr/>
          <a:lstStyle/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836712"/>
            <a:ext cx="8305800" cy="624265"/>
          </a:xfrm>
        </p:spPr>
        <p:txBody>
          <a:bodyPr/>
          <a:lstStyle/>
          <a:p>
            <a:br>
              <a:rPr lang="ru-RU" dirty="0">
                <a:solidFill>
                  <a:schemeClr val="tx2">
                    <a:satMod val="130000"/>
                  </a:schemeClr>
                </a:solidFill>
                <a:latin typeface="Calibri" pitchFamily="34" charset="0"/>
                <a:cs typeface="Calibri" pitchFamily="34" charset="0"/>
              </a:rPr>
            </a:br>
            <a:r>
              <a:rPr lang="ru-RU" sz="32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Юрий Козырев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1541" y="116632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Российские военные фотожурналисты </a:t>
            </a:r>
          </a:p>
          <a:p>
            <a:pPr algn="ctr"/>
            <a:endParaRPr lang="ru-RU" sz="3600" b="1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rcRect l="16797" r="16797"/>
          <a:stretch>
            <a:fillRect/>
          </a:stretch>
        </p:blipFill>
        <p:spPr>
          <a:xfrm>
            <a:off x="1234427" y="1460977"/>
            <a:ext cx="2426673" cy="242667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0162" y="1490444"/>
            <a:ext cx="3744416" cy="2079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 descr="Вторая Чеченская война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4072084"/>
            <a:ext cx="4104458" cy="2633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s://fotogora.ru/img/blog/or/2019/10/4/15617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218593"/>
            <a:ext cx="3744416" cy="24868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01086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4149080"/>
            <a:ext cx="8305800" cy="2304256"/>
          </a:xfrm>
        </p:spPr>
        <p:txBody>
          <a:bodyPr/>
          <a:lstStyle/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/>
            <a:endParaRPr lang="ru-RU" sz="2400" b="1" i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836712"/>
            <a:ext cx="8305800" cy="512908"/>
          </a:xfrm>
        </p:spPr>
        <p:txBody>
          <a:bodyPr/>
          <a:lstStyle/>
          <a:p>
            <a:br>
              <a:rPr lang="ru-RU" dirty="0">
                <a:solidFill>
                  <a:schemeClr val="tx2">
                    <a:satMod val="130000"/>
                  </a:schemeClr>
                </a:solidFill>
                <a:latin typeface="Calibri" pitchFamily="34" charset="0"/>
                <a:cs typeface="Calibri" pitchFamily="34" charset="0"/>
              </a:rPr>
            </a:br>
            <a:r>
              <a:rPr lang="ru-RU" sz="3200" b="1" dirty="0">
                <a:solidFill>
                  <a:schemeClr val="tx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Владимир </a:t>
            </a:r>
            <a:r>
              <a:rPr lang="ru-RU" sz="3200" b="1" dirty="0" err="1">
                <a:solidFill>
                  <a:schemeClr val="tx2">
                    <a:lumMod val="10000"/>
                  </a:schemeClr>
                </a:solidFill>
                <a:latin typeface="Calibri" pitchFamily="34" charset="0"/>
                <a:cs typeface="Calibri" pitchFamily="34" charset="0"/>
              </a:rPr>
              <a:t>Веленгурин</a:t>
            </a:r>
            <a:endParaRPr lang="ru-RU" sz="3200" b="1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116632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Фотокорреспонденты </a:t>
            </a:r>
          </a:p>
          <a:p>
            <a:pPr algn="ctr"/>
            <a:endParaRPr lang="ru-RU" sz="3600" b="1" dirty="0">
              <a:solidFill>
                <a:schemeClr val="accent4">
                  <a:lumMod val="50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rcRect l="5892" r="5892"/>
          <a:stretch>
            <a:fillRect/>
          </a:stretch>
        </p:blipFill>
        <p:spPr>
          <a:xfrm>
            <a:off x="827584" y="1405947"/>
            <a:ext cx="2057992" cy="206002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089" y="1420413"/>
            <a:ext cx="4651967" cy="3247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Рисунок 1" descr="Новейшая история России на снимках Владимира Веленгурина (18 фото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218" y="3835215"/>
            <a:ext cx="2057992" cy="2546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Рисунок 2" descr="Новейшая история России на снимках Владимира Веленгурина (18 фото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089" y="4725144"/>
            <a:ext cx="2996580" cy="1911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60321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836712"/>
            <a:ext cx="8305800" cy="1584176"/>
          </a:xfrm>
        </p:spPr>
        <p:txBody>
          <a:bodyPr/>
          <a:lstStyle/>
          <a:p>
            <a:br>
              <a:rPr lang="ru-RU" dirty="0">
                <a:solidFill>
                  <a:schemeClr val="tx2">
                    <a:satMod val="130000"/>
                  </a:schemeClr>
                </a:solidFill>
                <a:latin typeface="Calibri" pitchFamily="34" charset="0"/>
                <a:cs typeface="Calibri" pitchFamily="34" charset="0"/>
              </a:rPr>
            </a:br>
            <a:endParaRPr lang="ru-RU" sz="4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87520" y="404664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Военная фотожурналистика – урок памяти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926" y="3411681"/>
            <a:ext cx="24148" cy="3463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926" y="3411681"/>
            <a:ext cx="24148" cy="3463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124744"/>
            <a:ext cx="3733680" cy="256490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154" y="1124744"/>
            <a:ext cx="3791270" cy="256490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241" y="3861048"/>
            <a:ext cx="4700014" cy="264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9503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836712"/>
            <a:ext cx="8305800" cy="1584176"/>
          </a:xfrm>
        </p:spPr>
        <p:txBody>
          <a:bodyPr/>
          <a:lstStyle/>
          <a:p>
            <a:br>
              <a:rPr lang="ru-RU" dirty="0">
                <a:solidFill>
                  <a:schemeClr val="tx2">
                    <a:satMod val="130000"/>
                  </a:schemeClr>
                </a:solidFill>
                <a:latin typeface="Calibri" pitchFamily="34" charset="0"/>
                <a:cs typeface="Calibri" pitchFamily="34" charset="0"/>
              </a:rPr>
            </a:br>
            <a:endParaRPr lang="ru-RU" sz="4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87520" y="404664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Военная фотожурналистика – урок памяти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1154" y="4157289"/>
            <a:ext cx="3002845" cy="259651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7" y="989439"/>
            <a:ext cx="3528392" cy="245678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926" y="3411681"/>
            <a:ext cx="24148" cy="3463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926" y="3411681"/>
            <a:ext cx="24148" cy="3463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194" y="992009"/>
            <a:ext cx="2991293" cy="1877445"/>
          </a:xfrm>
          <a:prstGeom prst="rect">
            <a:avLst/>
          </a:prstGeom>
        </p:spPr>
      </p:pic>
      <p:pic>
        <p:nvPicPr>
          <p:cNvPr id="12" name="Рисунок 11" descr="https://stihi.ru/pics/2022/06/13/3461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0" y="4157289"/>
            <a:ext cx="3462020" cy="259651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960" y="4157289"/>
            <a:ext cx="2467136" cy="2607371"/>
          </a:xfrm>
          <a:prstGeom prst="rect">
            <a:avLst/>
          </a:prstGeom>
        </p:spPr>
      </p:pic>
      <p:pic>
        <p:nvPicPr>
          <p:cNvPr id="13" name="Рисунок 12" descr="Junior Special Ruby Reflex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472" y="1001958"/>
            <a:ext cx="2382112" cy="24317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61388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836712"/>
            <a:ext cx="8305800" cy="1584176"/>
          </a:xfrm>
        </p:spPr>
        <p:txBody>
          <a:bodyPr/>
          <a:lstStyle/>
          <a:p>
            <a:br>
              <a:rPr lang="ru-RU" dirty="0">
                <a:solidFill>
                  <a:schemeClr val="tx2">
                    <a:satMod val="130000"/>
                  </a:schemeClr>
                </a:solidFill>
                <a:latin typeface="Calibri" pitchFamily="34" charset="0"/>
                <a:cs typeface="Calibri" pitchFamily="34" charset="0"/>
              </a:rPr>
            </a:br>
            <a:endParaRPr lang="ru-RU" sz="4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87520" y="404664"/>
            <a:ext cx="81369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Фото работ учащихся объединения «Фотошкола»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926" y="3411681"/>
            <a:ext cx="24148" cy="3463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926" y="3411681"/>
            <a:ext cx="24148" cy="34637"/>
          </a:xfrm>
          <a:prstGeom prst="rect">
            <a:avLst/>
          </a:prstGeom>
        </p:spPr>
      </p:pic>
      <p:pic>
        <p:nvPicPr>
          <p:cNvPr id="2050" name="Рисунок 1" descr="https://sun9-51.userapi.com/impg/CmGCusVpw9OLlcwDv0PP3aEj9Q-K_23_CLmvvw/iW1zUG0w8kM.jpg?size=1000x750&amp;quality=96&amp;sign=e8752ad4fc3e81f7d252fd893b3efb73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7" y="1441716"/>
            <a:ext cx="3524250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Рисунок 4" descr="https://sun7-17.userapi.com/impg/QfMfwf7bf1UiSf1HdfaUbEwaypl2Tyvyr519pA/vRG4Ehu6ZU8.jpg?size=810x1080&amp;quality=96&amp;sign=df9c78a309c7e6d33cff3eed0fd0ba21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5390" y="1412840"/>
            <a:ext cx="2318610" cy="3096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2" descr="https://sun7-21.userapi.com/impg/5p6Bihi3ZRET9Q2iwL26sQFkw4461cY8sjEQ2g/IK0D9lLOiYA.jpg?size=1280x960&amp;quality=96&amp;sign=cd19bd12abfa593bd6d008cec842aea1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350350"/>
            <a:ext cx="3548945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3" descr="https://sun9-59.userapi.com/impg/wP-gPpqjLQh6zovAhH2leUkTVFyUXeXIG9j6Dg/QS8JLVPWG18.jpg?size=810x1080&amp;quality=96&amp;sign=fd40da084cd14054ce777fe3bc77e397&amp;type=albu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412840"/>
            <a:ext cx="2738617" cy="3260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5" descr="https://sun9-26.userapi.com/impg/Rpj_c0-paE9I8cRRP4ILS9hGcNyciF7lIyVRjg/iip-poux_9o.jpg?size=1280x960&amp;quality=96&amp;sign=f6da4806d58938cdc2e89ac641cd292e&amp;type=album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9220" y="4399088"/>
            <a:ext cx="3265370" cy="2458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75352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hlinkClick r:id="rId2"/>
              </a:rPr>
              <a:t>https://vk.com/wall-171402686_8649</a:t>
            </a:r>
            <a:r>
              <a:rPr lang="ru-RU" dirty="0"/>
              <a:t> Виртуальная выставка, посвящённая 78-й Годовщине Победы в ВОВ «Этих дней не смолкнет Слава!»</a:t>
            </a:r>
          </a:p>
          <a:p>
            <a:pPr marL="0" indent="0">
              <a:buNone/>
            </a:pPr>
            <a:r>
              <a:rPr lang="ru-RU" dirty="0">
                <a:hlinkClick r:id="rId3"/>
              </a:rPr>
              <a:t>https://vk.com/wall-171402686_6704</a:t>
            </a:r>
            <a:r>
              <a:rPr lang="ru-RU" dirty="0"/>
              <a:t>  Виртуальная фотовыставка «Тольятти в сердце моем!»</a:t>
            </a:r>
          </a:p>
          <a:p>
            <a:pPr marL="0" indent="0">
              <a:buNone/>
            </a:pPr>
            <a:r>
              <a:rPr lang="ru-RU" dirty="0">
                <a:hlinkClick r:id="rId4"/>
              </a:rPr>
              <a:t>https://vk.com/wall-171402686_4042</a:t>
            </a:r>
            <a:r>
              <a:rPr lang="ru-RU" dirty="0"/>
              <a:t> Виртуальная фотовыставка «День Победы»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Виртуальные выставки объединения «Фотошкола»</a:t>
            </a:r>
          </a:p>
        </p:txBody>
      </p:sp>
    </p:spTree>
    <p:extLst>
      <p:ext uri="{BB962C8B-B14F-4D97-AF65-F5344CB8AC3E}">
        <p14:creationId xmlns:p14="http://schemas.microsoft.com/office/powerpoint/2010/main" val="24918060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836712"/>
            <a:ext cx="8305800" cy="1584176"/>
          </a:xfrm>
        </p:spPr>
        <p:txBody>
          <a:bodyPr/>
          <a:lstStyle/>
          <a:p>
            <a:br>
              <a:rPr lang="ru-RU" dirty="0">
                <a:solidFill>
                  <a:schemeClr val="tx2">
                    <a:satMod val="130000"/>
                  </a:schemeClr>
                </a:solidFill>
                <a:latin typeface="Calibri" pitchFamily="34" charset="0"/>
                <a:cs typeface="Calibri" pitchFamily="34" charset="0"/>
              </a:rPr>
            </a:br>
            <a:endParaRPr lang="ru-RU" sz="4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87520" y="2348880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СПАСИБО ЗА ВНИМАНИЕ!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926" y="3411681"/>
            <a:ext cx="24148" cy="3463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926" y="3411681"/>
            <a:ext cx="24148" cy="34637"/>
          </a:xfrm>
          <a:prstGeom prst="rect">
            <a:avLst/>
          </a:prstGeom>
        </p:spPr>
      </p:pic>
      <p:sp>
        <p:nvSpPr>
          <p:cNvPr id="8" name="Текст 10"/>
          <p:cNvSpPr txBox="1">
            <a:spLocks/>
          </p:cNvSpPr>
          <p:nvPr/>
        </p:nvSpPr>
        <p:spPr>
          <a:xfrm>
            <a:off x="2987824" y="5445224"/>
            <a:ext cx="5562912" cy="731838"/>
          </a:xfrm>
          <a:prstGeom prst="rect">
            <a:avLst/>
          </a:prstGeom>
        </p:spPr>
        <p:txBody>
          <a:bodyPr/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ru-RU" b="1" dirty="0">
                <a:solidFill>
                  <a:schemeClr val="tx2">
                    <a:lumMod val="10000"/>
                  </a:schemeClr>
                </a:solidFill>
              </a:rPr>
              <a:t>Безбородов Александр Егорович</a:t>
            </a:r>
          </a:p>
        </p:txBody>
      </p:sp>
      <p:sp>
        <p:nvSpPr>
          <p:cNvPr id="9" name="Текст 11"/>
          <p:cNvSpPr txBox="1">
            <a:spLocks/>
          </p:cNvSpPr>
          <p:nvPr/>
        </p:nvSpPr>
        <p:spPr>
          <a:xfrm>
            <a:off x="4114405" y="4653136"/>
            <a:ext cx="4466034" cy="731838"/>
          </a:xfrm>
          <a:prstGeom prst="rect">
            <a:avLst/>
          </a:prstGeom>
        </p:spPr>
        <p:txBody>
          <a:bodyPr/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en-US" b="1" dirty="0">
                <a:solidFill>
                  <a:schemeClr val="tx2">
                    <a:lumMod val="10000"/>
                  </a:schemeClr>
                </a:solidFill>
              </a:rPr>
              <a:t>rodnikfoto88@yandex.ru</a:t>
            </a:r>
            <a:endParaRPr lang="ru-RU" b="1" dirty="0">
              <a:solidFill>
                <a:schemeClr val="tx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6063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145</TotalTime>
  <Words>240</Words>
  <Application>Microsoft Office PowerPoint</Application>
  <PresentationFormat>Экран (4:3)</PresentationFormat>
  <Paragraphs>69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Calibri</vt:lpstr>
      <vt:lpstr>Constantia</vt:lpstr>
      <vt:lpstr>Wingdings 2</vt:lpstr>
      <vt:lpstr>Бумажная</vt:lpstr>
      <vt:lpstr>Муниципальное бюджетное образовательное учреждение  дополнительного образования «Родник» городского округа Тольятти  </vt:lpstr>
      <vt:lpstr> </vt:lpstr>
      <vt:lpstr> </vt:lpstr>
      <vt:lpstr>Презентация PowerPoint</vt:lpstr>
      <vt:lpstr> </vt:lpstr>
      <vt:lpstr> Макс Владимирович Альперт</vt:lpstr>
      <vt:lpstr> Дмитрий Николаевич Бальтерманц</vt:lpstr>
      <vt:lpstr> Евгений Ананьевич Халдей</vt:lpstr>
      <vt:lpstr> Юрий Козырев</vt:lpstr>
      <vt:lpstr> Владимир Веленгурин</vt:lpstr>
      <vt:lpstr> </vt:lpstr>
      <vt:lpstr> </vt:lpstr>
      <vt:lpstr> </vt:lpstr>
      <vt:lpstr>Виртуальные выставки объединения «Фотошкола»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образовательное учреждение  дополнительного образования «Родник» городского округа Тольятти</dc:title>
  <dc:creator>user</dc:creator>
  <cp:lastModifiedBy>user</cp:lastModifiedBy>
  <cp:revision>69</cp:revision>
  <dcterms:created xsi:type="dcterms:W3CDTF">2024-02-19T11:14:33Z</dcterms:created>
  <dcterms:modified xsi:type="dcterms:W3CDTF">2025-09-16T09:24:17Z</dcterms:modified>
</cp:coreProperties>
</file>