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7" r:id="rId2"/>
    <p:sldId id="258" r:id="rId3"/>
    <p:sldId id="319" r:id="rId4"/>
    <p:sldId id="320" r:id="rId5"/>
    <p:sldId id="321" r:id="rId6"/>
    <p:sldId id="322" r:id="rId7"/>
    <p:sldId id="323" r:id="rId8"/>
    <p:sldId id="324" r:id="rId9"/>
    <p:sldId id="325" r:id="rId10"/>
    <p:sldId id="326" r:id="rId11"/>
    <p:sldId id="327" r:id="rId12"/>
    <p:sldId id="328" r:id="rId13"/>
    <p:sldId id="329" r:id="rId14"/>
    <p:sldId id="330" r:id="rId15"/>
    <p:sldId id="331" r:id="rId16"/>
    <p:sldId id="332" r:id="rId17"/>
    <p:sldId id="333" r:id="rId18"/>
    <p:sldId id="334" r:id="rId19"/>
    <p:sldId id="335" r:id="rId20"/>
    <p:sldId id="336" r:id="rId21"/>
    <p:sldId id="337" r:id="rId22"/>
    <p:sldId id="338" r:id="rId23"/>
    <p:sldId id="339" r:id="rId24"/>
    <p:sldId id="340" r:id="rId25"/>
    <p:sldId id="341" r:id="rId26"/>
    <p:sldId id="342" r:id="rId27"/>
    <p:sldId id="343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2F04"/>
    <a:srgbClr val="351413"/>
    <a:srgbClr val="212911"/>
    <a:srgbClr val="1A210D"/>
    <a:srgbClr val="460046"/>
    <a:srgbClr val="800080"/>
    <a:srgbClr val="AE5DFF"/>
    <a:srgbClr val="D4D3DF"/>
    <a:srgbClr val="DBD3E5"/>
    <a:srgbClr val="FDE8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963BEF-93B8-46E2-9E17-1E082CCA5161}" type="datetimeFigureOut">
              <a:rPr lang="ru-RU" smtClean="0"/>
              <a:pPr/>
              <a:t>26.04.2017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6637E2-DC3F-4D12-BC14-6992AC1D16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6583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29413D5-C178-4D2A-87C4-B25D6DF7E349}" type="slidenum">
              <a:rPr lang="ru-RU" smtClean="0"/>
              <a:pPr/>
              <a:t>1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415503-F96C-444A-9BF1-735A2AC34F68}" type="slidenum">
              <a:rPr lang="ru-RU" smtClean="0"/>
              <a:pPr/>
              <a:t>2</a:t>
            </a:fld>
            <a:endParaRPr lang="ru-RU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3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5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6</a:t>
            </a:fld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7</a:t>
            </a:fld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8</a:t>
            </a:fld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9</a:t>
            </a:fld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10</a:t>
            </a:fld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11</a:t>
            </a:fld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12</a:t>
            </a:fld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13</a:t>
            </a:fld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14</a:t>
            </a:fld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15</a:t>
            </a:fld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16</a:t>
            </a:fld>
            <a:endParaRPr 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17</a:t>
            </a:fld>
            <a:endParaRPr 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18</a:t>
            </a:fld>
            <a:endParaRPr lang="ru-R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19</a:t>
            </a:fld>
            <a:endParaRPr lang="ru-RU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20</a:t>
            </a:fld>
            <a:endParaRPr lang="ru-RU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21</a:t>
            </a:fld>
            <a:endParaRPr lang="ru-RU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22</a:t>
            </a:fld>
            <a:endParaRPr lang="ru-RU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23</a:t>
            </a:fld>
            <a:endParaRPr lang="ru-RU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24</a:t>
            </a:fld>
            <a:endParaRPr lang="ru-RU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25</a:t>
            </a:fld>
            <a:endParaRPr lang="ru-RU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26</a:t>
            </a:fld>
            <a:endParaRPr lang="ru-RU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dirty="0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A2526F-BE36-4581-9756-F70F302A8DAD}" type="slidenum">
              <a:rPr lang="ru-RU" smtClean="0"/>
              <a:pPr/>
              <a:t>27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26.04.2017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26.04.2017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26.04.2017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26.04.2017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26.04.2017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26.04.2017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26.04.2017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26.04.2017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26.04.2017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26.04.2017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2C04-C30A-4CC7-ACC3-8D07A76C134E}" type="datetimeFigureOut">
              <a:rPr lang="ru-RU" smtClean="0"/>
              <a:pPr/>
              <a:t>26.04.2017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032C04-C30A-4CC7-ACC3-8D07A76C134E}" type="datetimeFigureOut">
              <a:rPr lang="ru-RU" smtClean="0"/>
              <a:pPr/>
              <a:t>26.04.2017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E5691-7073-43DA-AF96-D340738EE2D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slide" Target="slide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2.xml"/><Relationship Id="rId18" Type="http://schemas.openxmlformats.org/officeDocument/2006/relationships/slide" Target="slide17.xml"/><Relationship Id="rId26" Type="http://schemas.openxmlformats.org/officeDocument/2006/relationships/slide" Target="slide25.xml"/><Relationship Id="rId3" Type="http://schemas.openxmlformats.org/officeDocument/2006/relationships/image" Target="../media/image2.jpeg"/><Relationship Id="rId21" Type="http://schemas.openxmlformats.org/officeDocument/2006/relationships/slide" Target="slide20.xml"/><Relationship Id="rId7" Type="http://schemas.openxmlformats.org/officeDocument/2006/relationships/slide" Target="slide6.xml"/><Relationship Id="rId12" Type="http://schemas.openxmlformats.org/officeDocument/2006/relationships/slide" Target="slide11.xml"/><Relationship Id="rId17" Type="http://schemas.openxmlformats.org/officeDocument/2006/relationships/slide" Target="slide16.xml"/><Relationship Id="rId25" Type="http://schemas.openxmlformats.org/officeDocument/2006/relationships/slide" Target="slide24.xml"/><Relationship Id="rId2" Type="http://schemas.openxmlformats.org/officeDocument/2006/relationships/notesSlide" Target="../notesSlides/notesSlide2.xml"/><Relationship Id="rId16" Type="http://schemas.openxmlformats.org/officeDocument/2006/relationships/slide" Target="slide15.xml"/><Relationship Id="rId20" Type="http://schemas.openxmlformats.org/officeDocument/2006/relationships/slide" Target="slide19.xml"/><Relationship Id="rId29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11" Type="http://schemas.openxmlformats.org/officeDocument/2006/relationships/slide" Target="slide10.xml"/><Relationship Id="rId24" Type="http://schemas.openxmlformats.org/officeDocument/2006/relationships/slide" Target="slide23.xml"/><Relationship Id="rId5" Type="http://schemas.openxmlformats.org/officeDocument/2006/relationships/slide" Target="slide4.xml"/><Relationship Id="rId15" Type="http://schemas.openxmlformats.org/officeDocument/2006/relationships/slide" Target="slide14.xml"/><Relationship Id="rId23" Type="http://schemas.openxmlformats.org/officeDocument/2006/relationships/slide" Target="slide22.xml"/><Relationship Id="rId28" Type="http://schemas.openxmlformats.org/officeDocument/2006/relationships/slide" Target="slide27.xml"/><Relationship Id="rId10" Type="http://schemas.openxmlformats.org/officeDocument/2006/relationships/slide" Target="slide9.xml"/><Relationship Id="rId19" Type="http://schemas.openxmlformats.org/officeDocument/2006/relationships/slide" Target="slide18.xml"/><Relationship Id="rId31" Type="http://schemas.openxmlformats.org/officeDocument/2006/relationships/image" Target="../media/image8.png"/><Relationship Id="rId4" Type="http://schemas.openxmlformats.org/officeDocument/2006/relationships/slide" Target="slide3.xml"/><Relationship Id="rId9" Type="http://schemas.openxmlformats.org/officeDocument/2006/relationships/slide" Target="slide8.xml"/><Relationship Id="rId14" Type="http://schemas.openxmlformats.org/officeDocument/2006/relationships/slide" Target="slide13.xml"/><Relationship Id="rId22" Type="http://schemas.openxmlformats.org/officeDocument/2006/relationships/slide" Target="slide21.xml"/><Relationship Id="rId27" Type="http://schemas.openxmlformats.org/officeDocument/2006/relationships/slide" Target="slide26.xml"/><Relationship Id="rId30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1115616" y="4149080"/>
            <a:ext cx="777686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200" i="1" dirty="0" smtClean="0">
                <a:latin typeface="Times New Roman" pitchFamily="18" charset="0"/>
              </a:rPr>
              <a:t>Кимы 3 год обучения, </a:t>
            </a:r>
            <a:r>
              <a:rPr lang="ru-RU" sz="2200" i="1" dirty="0" err="1" smtClean="0">
                <a:latin typeface="Times New Roman" pitchFamily="18" charset="0"/>
              </a:rPr>
              <a:t>обьединение</a:t>
            </a:r>
            <a:r>
              <a:rPr lang="ru-RU" sz="2200" i="1" dirty="0" smtClean="0">
                <a:latin typeface="Times New Roman" pitchFamily="18" charset="0"/>
              </a:rPr>
              <a:t> «</a:t>
            </a:r>
            <a:r>
              <a:rPr lang="ru-RU" sz="2200" i="1" dirty="0" err="1" smtClean="0">
                <a:latin typeface="Times New Roman" pitchFamily="18" charset="0"/>
              </a:rPr>
              <a:t>КиТ</a:t>
            </a:r>
            <a:r>
              <a:rPr lang="ru-RU" sz="2200" i="1" dirty="0" smtClean="0">
                <a:latin typeface="Times New Roman" pitchFamily="18" charset="0"/>
              </a:rPr>
              <a:t>» рук. </a:t>
            </a:r>
            <a:r>
              <a:rPr lang="ru-RU" sz="2200" i="1" dirty="0" err="1" smtClean="0">
                <a:latin typeface="Times New Roman" pitchFamily="18" charset="0"/>
              </a:rPr>
              <a:t>Лепшина</a:t>
            </a:r>
            <a:r>
              <a:rPr lang="ru-RU" sz="2200" i="1" dirty="0" smtClean="0">
                <a:latin typeface="Times New Roman" pitchFamily="18" charset="0"/>
              </a:rPr>
              <a:t> Е.А.</a:t>
            </a:r>
          </a:p>
        </p:txBody>
      </p:sp>
      <p:pic>
        <p:nvPicPr>
          <p:cNvPr id="11" name="Рисунок 10" descr="Рисунок18.png">
            <a:hlinkClick r:id="" action="ppaction://noaction"/>
          </p:cNvPr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>
          <a:xfrm>
            <a:off x="1691680" y="6237312"/>
            <a:ext cx="1606332" cy="360040"/>
          </a:xfrm>
          <a:prstGeom prst="rect">
            <a:avLst/>
          </a:prstGeom>
        </p:spPr>
      </p:pic>
      <p:pic>
        <p:nvPicPr>
          <p:cNvPr id="12" name="Рисунок 11" descr="Рисунок19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/>
          <a:srcRect/>
          <a:stretch>
            <a:fillRect/>
          </a:stretch>
        </p:blipFill>
        <p:spPr>
          <a:xfrm>
            <a:off x="5868144" y="6237312"/>
            <a:ext cx="2700300" cy="36004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123728" y="260648"/>
            <a:ext cx="676875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Интерактивная игра</a:t>
            </a:r>
            <a:endParaRPr lang="ru-RU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Елена\Desktop\Безимени-1.png"/>
          <p:cNvPicPr>
            <a:picLocks noChangeAspect="1" noChangeArrowheads="1"/>
          </p:cNvPicPr>
          <p:nvPr/>
        </p:nvPicPr>
        <p:blipFill>
          <a:blip r:embed="rId7" cstate="screen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876256" y="1484784"/>
            <a:ext cx="1174526" cy="2160240"/>
          </a:xfrm>
          <a:prstGeom prst="rect">
            <a:avLst/>
          </a:prstGeom>
          <a:noFill/>
        </p:spPr>
      </p:pic>
      <p:pic>
        <p:nvPicPr>
          <p:cNvPr id="8" name="Picture 2" descr="C:\Users\Елена\Desktop\Безимени-1.png"/>
          <p:cNvPicPr>
            <a:picLocks noChangeAspect="1" noChangeArrowheads="1"/>
          </p:cNvPicPr>
          <p:nvPr/>
        </p:nvPicPr>
        <p:blipFill>
          <a:blip r:embed="rId7" cstate="screen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2915816" y="1484784"/>
            <a:ext cx="1174526" cy="216024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Рисунок 35" descr="Рисунок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" y="0"/>
            <a:ext cx="9121688" cy="6858000"/>
          </a:xfrm>
          <a:prstGeom prst="rect">
            <a:avLst/>
          </a:prstGeom>
        </p:spPr>
      </p:pic>
      <p:sp>
        <p:nvSpPr>
          <p:cNvPr id="3119" name="AutoShape 47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5364088" y="213285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10</a:t>
            </a:r>
          </a:p>
        </p:txBody>
      </p:sp>
      <p:sp>
        <p:nvSpPr>
          <p:cNvPr id="3121" name="AutoShape 4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6084168" y="213285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20</a:t>
            </a:r>
          </a:p>
        </p:txBody>
      </p:sp>
      <p:sp>
        <p:nvSpPr>
          <p:cNvPr id="3122" name="AutoShape 50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6804820" y="213285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30</a:t>
            </a:r>
          </a:p>
        </p:txBody>
      </p:sp>
      <p:sp>
        <p:nvSpPr>
          <p:cNvPr id="3123" name="AutoShape 5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7524900" y="213285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40</a:t>
            </a:r>
          </a:p>
        </p:txBody>
      </p:sp>
      <p:sp>
        <p:nvSpPr>
          <p:cNvPr id="3124" name="AutoShape 52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8244408" y="213285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50</a:t>
            </a:r>
          </a:p>
        </p:txBody>
      </p:sp>
      <p:sp>
        <p:nvSpPr>
          <p:cNvPr id="3125" name="AutoShape 53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5364088" y="285293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10</a:t>
            </a:r>
          </a:p>
        </p:txBody>
      </p:sp>
      <p:sp>
        <p:nvSpPr>
          <p:cNvPr id="3126" name="AutoShape 54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6084168" y="285293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20</a:t>
            </a:r>
          </a:p>
        </p:txBody>
      </p:sp>
      <p:sp>
        <p:nvSpPr>
          <p:cNvPr id="3127" name="AutoShape 55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6804820" y="285293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30</a:t>
            </a:r>
          </a:p>
        </p:txBody>
      </p:sp>
      <p:sp>
        <p:nvSpPr>
          <p:cNvPr id="3128" name="AutoShape 56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7524900" y="285293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40</a:t>
            </a:r>
          </a:p>
        </p:txBody>
      </p:sp>
      <p:sp>
        <p:nvSpPr>
          <p:cNvPr id="3129" name="AutoShape 57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8244408" y="285293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50</a:t>
            </a:r>
          </a:p>
        </p:txBody>
      </p:sp>
      <p:sp>
        <p:nvSpPr>
          <p:cNvPr id="3130" name="AutoShape 58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5364088" y="357301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35000">
                <a:schemeClr val="accent2">
                  <a:lumMod val="20000"/>
                  <a:lumOff val="80000"/>
                </a:schemeClr>
              </a:gs>
              <a:gs pos="100000">
                <a:srgbClr val="F6E7E6"/>
              </a:gs>
            </a:gsLst>
          </a:gra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10</a:t>
            </a:r>
          </a:p>
        </p:txBody>
      </p:sp>
      <p:sp>
        <p:nvSpPr>
          <p:cNvPr id="3131" name="AutoShape 59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6084168" y="357301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35000">
                <a:schemeClr val="accent2">
                  <a:lumMod val="20000"/>
                  <a:lumOff val="80000"/>
                </a:schemeClr>
              </a:gs>
              <a:gs pos="100000">
                <a:srgbClr val="F6E7E6"/>
              </a:gs>
            </a:gsLst>
          </a:gra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20</a:t>
            </a:r>
          </a:p>
        </p:txBody>
      </p:sp>
      <p:sp>
        <p:nvSpPr>
          <p:cNvPr id="3132" name="AutoShape 60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6804820" y="357301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35000">
                <a:schemeClr val="accent2">
                  <a:lumMod val="20000"/>
                  <a:lumOff val="80000"/>
                </a:schemeClr>
              </a:gs>
              <a:gs pos="100000">
                <a:srgbClr val="F6E7E6"/>
              </a:gs>
            </a:gsLst>
          </a:gra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30</a:t>
            </a:r>
          </a:p>
        </p:txBody>
      </p:sp>
      <p:sp>
        <p:nvSpPr>
          <p:cNvPr id="3133" name="AutoShape 6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7524900" y="357301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35000">
                <a:schemeClr val="accent2">
                  <a:lumMod val="20000"/>
                  <a:lumOff val="80000"/>
                </a:schemeClr>
              </a:gs>
              <a:gs pos="100000">
                <a:srgbClr val="F6E7E6"/>
              </a:gs>
            </a:gsLst>
          </a:gra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40</a:t>
            </a:r>
          </a:p>
        </p:txBody>
      </p:sp>
      <p:sp>
        <p:nvSpPr>
          <p:cNvPr id="3134" name="AutoShape 62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8244408" y="3573016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35000">
                <a:schemeClr val="accent2">
                  <a:lumMod val="20000"/>
                  <a:lumOff val="80000"/>
                </a:schemeClr>
              </a:gs>
              <a:gs pos="100000">
                <a:srgbClr val="F6E7E6"/>
              </a:gs>
            </a:gsLst>
          </a:gra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50</a:t>
            </a:r>
          </a:p>
        </p:txBody>
      </p:sp>
      <p:sp>
        <p:nvSpPr>
          <p:cNvPr id="3135" name="AutoShape 63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5364088" y="4293096"/>
            <a:ext cx="503114" cy="503040"/>
          </a:xfrm>
          <a:prstGeom prst="bevel">
            <a:avLst>
              <a:gd name="adj" fmla="val 7727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10</a:t>
            </a:r>
          </a:p>
        </p:txBody>
      </p:sp>
      <p:sp>
        <p:nvSpPr>
          <p:cNvPr id="3136" name="AutoShape 64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6084168" y="4293096"/>
            <a:ext cx="503114" cy="503040"/>
          </a:xfrm>
          <a:prstGeom prst="bevel">
            <a:avLst>
              <a:gd name="adj" fmla="val 7727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20</a:t>
            </a:r>
          </a:p>
        </p:txBody>
      </p:sp>
      <p:sp>
        <p:nvSpPr>
          <p:cNvPr id="3137" name="AutoShape 65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6804820" y="4293096"/>
            <a:ext cx="503114" cy="503040"/>
          </a:xfrm>
          <a:prstGeom prst="bevel">
            <a:avLst>
              <a:gd name="adj" fmla="val 7727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30</a:t>
            </a:r>
          </a:p>
        </p:txBody>
      </p:sp>
      <p:sp>
        <p:nvSpPr>
          <p:cNvPr id="3138" name="AutoShape 66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7596336" y="4293096"/>
            <a:ext cx="503114" cy="503040"/>
          </a:xfrm>
          <a:prstGeom prst="bevel">
            <a:avLst>
              <a:gd name="adj" fmla="val 7727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40</a:t>
            </a:r>
          </a:p>
        </p:txBody>
      </p:sp>
      <p:sp>
        <p:nvSpPr>
          <p:cNvPr id="3139" name="AutoShape 67">
            <a:hlinkClick r:id="rId23" action="ppaction://hlinksldjump"/>
          </p:cNvPr>
          <p:cNvSpPr>
            <a:spLocks noChangeArrowheads="1"/>
          </p:cNvSpPr>
          <p:nvPr/>
        </p:nvSpPr>
        <p:spPr bwMode="auto">
          <a:xfrm>
            <a:off x="8244408" y="4293096"/>
            <a:ext cx="503114" cy="503040"/>
          </a:xfrm>
          <a:prstGeom prst="bevel">
            <a:avLst>
              <a:gd name="adj" fmla="val 7727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50</a:t>
            </a:r>
          </a:p>
        </p:txBody>
      </p:sp>
      <p:sp>
        <p:nvSpPr>
          <p:cNvPr id="3140" name="AutoShape 68">
            <a:hlinkClick r:id="rId24" action="ppaction://hlinksldjump"/>
          </p:cNvPr>
          <p:cNvSpPr>
            <a:spLocks noChangeArrowheads="1"/>
          </p:cNvSpPr>
          <p:nvPr/>
        </p:nvSpPr>
        <p:spPr bwMode="auto">
          <a:xfrm>
            <a:off x="5365030" y="5014192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35000">
                <a:schemeClr val="accent6">
                  <a:lumMod val="20000"/>
                  <a:lumOff val="80000"/>
                </a:schemeClr>
              </a:gs>
              <a:gs pos="100000">
                <a:srgbClr val="FDE8D7"/>
              </a:gs>
            </a:gsLst>
          </a:gradFill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10</a:t>
            </a:r>
          </a:p>
        </p:txBody>
      </p:sp>
      <p:sp>
        <p:nvSpPr>
          <p:cNvPr id="3142" name="AutoShape 70">
            <a:hlinkClick r:id="rId25" action="ppaction://hlinksldjump"/>
          </p:cNvPr>
          <p:cNvSpPr>
            <a:spLocks noChangeArrowheads="1"/>
          </p:cNvSpPr>
          <p:nvPr/>
        </p:nvSpPr>
        <p:spPr bwMode="auto">
          <a:xfrm>
            <a:off x="6085110" y="5014192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35000">
                <a:schemeClr val="accent6">
                  <a:lumMod val="20000"/>
                  <a:lumOff val="80000"/>
                </a:schemeClr>
              </a:gs>
              <a:gs pos="100000">
                <a:srgbClr val="FDE8D7"/>
              </a:gs>
            </a:gsLst>
          </a:gradFill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20</a:t>
            </a:r>
          </a:p>
        </p:txBody>
      </p:sp>
      <p:sp>
        <p:nvSpPr>
          <p:cNvPr id="3143" name="AutoShape 71">
            <a:hlinkClick r:id="rId26" action="ppaction://hlinksldjump"/>
          </p:cNvPr>
          <p:cNvSpPr>
            <a:spLocks noChangeArrowheads="1"/>
          </p:cNvSpPr>
          <p:nvPr/>
        </p:nvSpPr>
        <p:spPr bwMode="auto">
          <a:xfrm>
            <a:off x="6877198" y="5014192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35000">
                <a:schemeClr val="accent6">
                  <a:lumMod val="20000"/>
                  <a:lumOff val="80000"/>
                </a:schemeClr>
              </a:gs>
              <a:gs pos="100000">
                <a:srgbClr val="FDE8D7"/>
              </a:gs>
            </a:gsLst>
          </a:gradFill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/>
              <a:t>30</a:t>
            </a:r>
          </a:p>
        </p:txBody>
      </p:sp>
      <p:sp>
        <p:nvSpPr>
          <p:cNvPr id="3144" name="AutoShape 72">
            <a:hlinkClick r:id="rId27" action="ppaction://hlinksldjump"/>
          </p:cNvPr>
          <p:cNvSpPr>
            <a:spLocks noChangeArrowheads="1"/>
          </p:cNvSpPr>
          <p:nvPr/>
        </p:nvSpPr>
        <p:spPr bwMode="auto">
          <a:xfrm>
            <a:off x="7597278" y="5014192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35000">
                <a:schemeClr val="accent6">
                  <a:lumMod val="20000"/>
                  <a:lumOff val="80000"/>
                </a:schemeClr>
              </a:gs>
              <a:gs pos="100000">
                <a:srgbClr val="FDE8D7"/>
              </a:gs>
            </a:gsLst>
          </a:gradFill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40</a:t>
            </a:r>
          </a:p>
        </p:txBody>
      </p:sp>
      <p:sp>
        <p:nvSpPr>
          <p:cNvPr id="3145" name="AutoShape 73">
            <a:hlinkClick r:id="rId28" action="ppaction://hlinksldjump"/>
          </p:cNvPr>
          <p:cNvSpPr>
            <a:spLocks noChangeArrowheads="1"/>
          </p:cNvSpPr>
          <p:nvPr/>
        </p:nvSpPr>
        <p:spPr bwMode="auto">
          <a:xfrm>
            <a:off x="8245350" y="5014192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35000">
                <a:schemeClr val="accent6">
                  <a:lumMod val="20000"/>
                  <a:lumOff val="80000"/>
                </a:schemeClr>
              </a:gs>
              <a:gs pos="100000">
                <a:srgbClr val="FDE8D7"/>
              </a:gs>
            </a:gsLst>
          </a:gradFill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50</a:t>
            </a:r>
          </a:p>
        </p:txBody>
      </p:sp>
      <p:sp>
        <p:nvSpPr>
          <p:cNvPr id="2" name="AutoShape 47"/>
          <p:cNvSpPr>
            <a:spLocks noChangeArrowheads="1"/>
          </p:cNvSpPr>
          <p:nvPr/>
        </p:nvSpPr>
        <p:spPr bwMode="auto">
          <a:xfrm>
            <a:off x="1979712" y="2132856"/>
            <a:ext cx="2951559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Назад к истокам</a:t>
            </a:r>
            <a:endParaRPr lang="ru-RU" sz="24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AutoShape 68"/>
          <p:cNvSpPr>
            <a:spLocks noChangeArrowheads="1"/>
          </p:cNvSpPr>
          <p:nvPr/>
        </p:nvSpPr>
        <p:spPr bwMode="auto">
          <a:xfrm>
            <a:off x="1979712" y="5013176"/>
            <a:ext cx="2951559" cy="50400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35000">
                <a:schemeClr val="accent6">
                  <a:lumMod val="20000"/>
                  <a:lumOff val="80000"/>
                </a:schemeClr>
              </a:gs>
              <a:gs pos="100000">
                <a:srgbClr val="FDE8D7"/>
              </a:gs>
            </a:gsLst>
          </a:gradFill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разное</a:t>
            </a:r>
            <a:endParaRPr lang="ru-RU" sz="24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AutoShape 47"/>
          <p:cNvSpPr>
            <a:spLocks noChangeArrowheads="1"/>
          </p:cNvSpPr>
          <p:nvPr/>
        </p:nvSpPr>
        <p:spPr bwMode="auto">
          <a:xfrm>
            <a:off x="1979712" y="4293096"/>
            <a:ext cx="2951559" cy="503039"/>
          </a:xfrm>
          <a:prstGeom prst="bevel">
            <a:avLst>
              <a:gd name="adj" fmla="val 7727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унт</a:t>
            </a:r>
            <a:endParaRPr lang="ru-RU" sz="24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AutoShape 47"/>
          <p:cNvSpPr>
            <a:spLocks noChangeArrowheads="1"/>
          </p:cNvSpPr>
          <p:nvPr/>
        </p:nvSpPr>
        <p:spPr bwMode="auto">
          <a:xfrm>
            <a:off x="1979712" y="2852936"/>
            <a:ext cx="2951559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Музей ремесел</a:t>
            </a:r>
            <a:endParaRPr lang="ru-RU" sz="2400" b="1" cap="al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47"/>
          <p:cNvSpPr>
            <a:spLocks noChangeArrowheads="1"/>
          </p:cNvSpPr>
          <p:nvPr/>
        </p:nvSpPr>
        <p:spPr bwMode="auto">
          <a:xfrm>
            <a:off x="1979712" y="3573016"/>
            <a:ext cx="2951559" cy="503039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35000">
                <a:schemeClr val="accent2">
                  <a:lumMod val="20000"/>
                  <a:lumOff val="80000"/>
                </a:schemeClr>
              </a:gs>
              <a:gs pos="100000">
                <a:srgbClr val="F6E7E6"/>
              </a:gs>
            </a:gsLst>
          </a:gra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cap="all" dirty="0" smtClean="0">
                <a:latin typeface="Times New Roman" pitchFamily="18" charset="0"/>
                <a:cs typeface="Times New Roman" pitchFamily="18" charset="0"/>
              </a:rPr>
              <a:t>праздники</a:t>
            </a:r>
            <a:endParaRPr lang="ru-RU" sz="2400" b="1" cap="all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Рисунок 37" descr="Рисунок40.png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29" cstate="screen"/>
          <a:srcRect/>
          <a:stretch>
            <a:fillRect/>
          </a:stretch>
        </p:blipFill>
        <p:spPr>
          <a:xfrm>
            <a:off x="7740352" y="6381328"/>
            <a:ext cx="1152128" cy="300800"/>
          </a:xfrm>
          <a:prstGeom prst="rect">
            <a:avLst/>
          </a:prstGeom>
        </p:spPr>
      </p:pic>
      <p:sp>
        <p:nvSpPr>
          <p:cNvPr id="34" name="Прямоугольник 33"/>
          <p:cNvSpPr/>
          <p:nvPr/>
        </p:nvSpPr>
        <p:spPr>
          <a:xfrm>
            <a:off x="2488411" y="116632"/>
            <a:ext cx="613661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Интерактивная игра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5298" name="Picture 2" descr="http://img-fotki.yandex.ru/get/6212/160878850.8c/0_76668_4259918f_XL"/>
          <p:cNvPicPr>
            <a:picLocks noChangeAspect="1" noChangeArrowheads="1"/>
          </p:cNvPicPr>
          <p:nvPr/>
        </p:nvPicPr>
        <p:blipFill>
          <a:blip r:embed="rId30" cstate="screen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779912" y="1268760"/>
            <a:ext cx="2736304" cy="578044"/>
          </a:xfrm>
          <a:prstGeom prst="rect">
            <a:avLst/>
          </a:prstGeom>
          <a:noFill/>
        </p:spPr>
      </p:pic>
      <p:pic>
        <p:nvPicPr>
          <p:cNvPr id="37" name="Picture 2" descr="http://img-fotki.yandex.ru/get/6212/160878850.8c/0_76668_4259918f_XL"/>
          <p:cNvPicPr>
            <a:picLocks noChangeAspect="1" noChangeArrowheads="1"/>
          </p:cNvPicPr>
          <p:nvPr/>
        </p:nvPicPr>
        <p:blipFill>
          <a:blip r:embed="rId31" cstate="screen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V="1">
            <a:off x="3779912" y="5844868"/>
            <a:ext cx="2880320" cy="608468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1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" dur="indefinite"/>
                                        <p:tgtEl>
                                          <p:spTgt spid="3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31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" dur="indefinite"/>
                                        <p:tgtEl>
                                          <p:spTgt spid="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31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5" dur="indefinite"/>
                                        <p:tgtEl>
                                          <p:spTgt spid="3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31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1" dur="indefinite"/>
                                        <p:tgtEl>
                                          <p:spTgt spid="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7" dur="indefinite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3" dur="indefinite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31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9" dur="indefinite"/>
                                        <p:tgtEl>
                                          <p:spTgt spid="3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5" dur="indefinite"/>
                                        <p:tgtEl>
                                          <p:spTgt spid="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1" dur="indefinite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" dur="indefinite"/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7" dur="indefinite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3" dur="indefinite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9" dur="indefinite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2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5" dur="indefinite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0" dur="indefinite"/>
                                        <p:tgtEl>
                                          <p:spTgt spid="31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1" dur="indefinite"/>
                                        <p:tgtEl>
                                          <p:spTgt spid="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31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7" dur="indefinite"/>
                                        <p:tgtEl>
                                          <p:spTgt spid="3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5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1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2" dur="indefinite"/>
                                        <p:tgtEl>
                                          <p:spTgt spid="31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3" dur="indefinite"/>
                                        <p:tgtEl>
                                          <p:spTgt spid="3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6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8" dur="indefinite"/>
                                        <p:tgtEl>
                                          <p:spTgt spid="31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9" dur="indefinite"/>
                                        <p:tgtEl>
                                          <p:spTgt spid="3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7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4" dur="indefinite"/>
                                        <p:tgtEl>
                                          <p:spTgt spid="31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5" dur="indefinite"/>
                                        <p:tgtEl>
                                          <p:spTgt spid="3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8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31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0" dur="indefinite"/>
                                        <p:tgtEl>
                                          <p:spTgt spid="31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1" dur="indefinite"/>
                                        <p:tgtEl>
                                          <p:spTgt spid="3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9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6" dur="indefinite"/>
                                        <p:tgtEl>
                                          <p:spTgt spid="31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7" dur="indefinite"/>
                                        <p:tgtEl>
                                          <p:spTgt spid="3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0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2" dur="indefinite"/>
                                        <p:tgtEl>
                                          <p:spTgt spid="31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3" dur="indefinite"/>
                                        <p:tgtEl>
                                          <p:spTgt spid="3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2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3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8" dur="indefinite"/>
                                        <p:tgtEl>
                                          <p:spTgt spid="31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9" dur="indefinite"/>
                                        <p:tgtEl>
                                          <p:spTgt spid="3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3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3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4" dur="indefinite"/>
                                        <p:tgtEl>
                                          <p:spTgt spid="31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45" dur="indefinite"/>
                                        <p:tgtEl>
                                          <p:spTgt spid="3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4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3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0" dur="indefinite"/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1" dur="indefinite"/>
                                        <p:tgtEl>
                                          <p:spTgt spid="3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5"/>
                  </p:tgtEl>
                </p:cond>
              </p:nextCondLst>
            </p:seq>
          </p:childTnLst>
        </p:cTn>
      </p:par>
    </p:tnLst>
    <p:bldLst>
      <p:bldP spid="3119" grpId="0" animBg="1"/>
      <p:bldP spid="3121" grpId="0" animBg="1"/>
      <p:bldP spid="3122" grpId="0" animBg="1"/>
      <p:bldP spid="3123" grpId="0" animBg="1"/>
      <p:bldP spid="3124" grpId="0" animBg="1"/>
      <p:bldP spid="3125" grpId="0" animBg="1"/>
      <p:bldP spid="3126" grpId="0" animBg="1"/>
      <p:bldP spid="3127" grpId="0" animBg="1"/>
      <p:bldP spid="3128" grpId="0" animBg="1"/>
      <p:bldP spid="3129" grpId="0" animBg="1"/>
      <p:bldP spid="3130" grpId="0" animBg="1"/>
      <p:bldP spid="3131" grpId="0" animBg="1"/>
      <p:bldP spid="3132" grpId="0" animBg="1"/>
      <p:bldP spid="3133" grpId="0" animBg="1"/>
      <p:bldP spid="3134" grpId="0" animBg="1"/>
      <p:bldP spid="3135" grpId="0" animBg="1"/>
      <p:bldP spid="3136" grpId="0" animBg="1"/>
      <p:bldP spid="3137" grpId="0" animBg="1"/>
      <p:bldP spid="3138" grpId="0" animBg="1"/>
      <p:bldP spid="3139" grpId="0" animBg="1"/>
      <p:bldP spid="3140" grpId="0" animBg="1"/>
      <p:bldP spid="3142" grpId="0" animBg="1"/>
      <p:bldP spid="3143" grpId="0" animBg="1"/>
      <p:bldP spid="3144" grpId="0" animBg="1"/>
      <p:bldP spid="314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59632" y="3501008"/>
            <a:ext cx="7632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Ханты и манси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123728" y="1628800"/>
            <a:ext cx="6696744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1400" dirty="0" smtClean="0">
                <a:latin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</a:rPr>
              <a:t>два близкородственных по языку и культуре </a:t>
            </a:r>
            <a:r>
              <a:rPr lang="ru-RU" sz="1600" b="1" dirty="0" err="1">
                <a:latin typeface="Times New Roman" pitchFamily="18" charset="0"/>
              </a:rPr>
              <a:t>финноугорских</a:t>
            </a:r>
            <a:r>
              <a:rPr lang="ru-RU" sz="1600" b="1" dirty="0">
                <a:latin typeface="Times New Roman" pitchFamily="18" charset="0"/>
              </a:rPr>
              <a:t> народа, проживают на севере Западной Сибири – в Тюменской, Томской и Свердловской областях. 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sz="1600" b="1" dirty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ru-RU" sz="1600" b="1" dirty="0">
                <a:latin typeface="Times New Roman" pitchFamily="18" charset="0"/>
              </a:rPr>
              <a:t>Их часто объединяют под общим названием « обские </a:t>
            </a:r>
            <a:r>
              <a:rPr lang="ru-RU" sz="1600" b="1" dirty="0" err="1">
                <a:latin typeface="Times New Roman" pitchFamily="18" charset="0"/>
              </a:rPr>
              <a:t>угры</a:t>
            </a:r>
            <a:r>
              <a:rPr lang="ru-RU" sz="1600" b="1" dirty="0">
                <a:latin typeface="Times New Roman" pitchFamily="18" charset="0"/>
              </a:rPr>
              <a:t>» , так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600" b="1" dirty="0">
                <a:latin typeface="Times New Roman" pitchFamily="18" charset="0"/>
              </a:rPr>
              <a:t>как они расселены по реке Оби и ее притокам</a:t>
            </a:r>
            <a:r>
              <a:rPr lang="ru-RU" sz="1600" b="1" dirty="0" smtClean="0">
                <a:latin typeface="Times New Roman" pitchFamily="18" charset="0"/>
              </a:rPr>
              <a:t>.</a:t>
            </a:r>
            <a:endParaRPr lang="ru-RU" sz="1600" b="1" dirty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ru-RU" sz="1600" b="1" dirty="0" smtClean="0">
                <a:latin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</a:rPr>
              <a:t>занимаются охотой и рыболовством, часть населения - оленеводы.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sz="1600" b="1" dirty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ru-RU" sz="1600" b="1" dirty="0" smtClean="0">
                <a:latin typeface="Times New Roman" pitchFamily="18" charset="0"/>
              </a:rPr>
              <a:t>жили </a:t>
            </a:r>
            <a:r>
              <a:rPr lang="ru-RU" sz="1600" b="1" dirty="0">
                <a:latin typeface="Times New Roman" pitchFamily="18" charset="0"/>
              </a:rPr>
              <a:t>оседло по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600" b="1" dirty="0">
                <a:latin typeface="Times New Roman" pitchFamily="18" charset="0"/>
              </a:rPr>
              <a:t>рекам или совершали небольшие передвижения в течение года. </a:t>
            </a:r>
            <a:endParaRPr lang="ru-RU" sz="1600" b="1" dirty="0" smtClean="0">
              <a:latin typeface="Georg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67744" y="260648"/>
            <a:ext cx="5832648" cy="584775"/>
          </a:xfrm>
          <a:prstGeom prst="rect">
            <a:avLst/>
          </a:prstGeom>
          <a:gradFill>
            <a:gsLst>
              <a:gs pos="0">
                <a:srgbClr val="DBD3E5"/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D4D3D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Назад к истокам</a:t>
            </a:r>
            <a:endParaRPr lang="ru-RU" sz="32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12160" y="4024228"/>
            <a:ext cx="1656184" cy="1781036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4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32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59632" y="3501008"/>
            <a:ext cx="7632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endParaRPr lang="ru-RU" sz="2800" i="1" dirty="0" smtClean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123728" y="1628800"/>
            <a:ext cx="66967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>
                <a:latin typeface="Georgia" pitchFamily="18" charset="0"/>
              </a:rPr>
              <a:t>Из чего делали кукол манси?</a:t>
            </a: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12160" y="1628800"/>
            <a:ext cx="1656184" cy="3046126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4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60648"/>
            <a:ext cx="5832648" cy="584775"/>
          </a:xfrm>
          <a:prstGeom prst="rect">
            <a:avLst/>
          </a:prstGeom>
          <a:gradFill>
            <a:gsLst>
              <a:gs pos="0">
                <a:srgbClr val="DBD3E5"/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D4D3D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Назад к истокам</a:t>
            </a:r>
            <a:endParaRPr lang="ru-RU" sz="32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20</a:t>
            </a:r>
            <a:endParaRPr lang="ru-RU" sz="32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284984"/>
            <a:ext cx="6799263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403648" y="4547352"/>
            <a:ext cx="70567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эвенки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123728" y="1628800"/>
            <a:ext cx="6696744" cy="2529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ru-RU" dirty="0">
                <a:latin typeface="Times New Roman" pitchFamily="18" charset="0"/>
              </a:rPr>
              <a:t>Знаменитый норвежский исследователь Арктики </a:t>
            </a:r>
            <a:r>
              <a:rPr lang="ru-RU" dirty="0" err="1">
                <a:latin typeface="Times New Roman" pitchFamily="18" charset="0"/>
              </a:rPr>
              <a:t>Фритъоф</a:t>
            </a:r>
            <a:r>
              <a:rPr lang="ru-RU" dirty="0">
                <a:latin typeface="Times New Roman" pitchFamily="18" charset="0"/>
              </a:rPr>
              <a:t> Нансен назвал </a:t>
            </a:r>
            <a:r>
              <a:rPr lang="ru-RU" dirty="0" smtClean="0">
                <a:latin typeface="Times New Roman" pitchFamily="18" charset="0"/>
              </a:rPr>
              <a:t>их</a:t>
            </a:r>
            <a:r>
              <a:rPr lang="ru-RU" dirty="0" smtClean="0">
                <a:latin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</a:rPr>
              <a:t>«индейцами Сибири». 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dirty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ru-RU" dirty="0">
                <a:latin typeface="Times New Roman" pitchFamily="18" charset="0"/>
              </a:rPr>
              <a:t>Действительно, многое роднит этих коренных обитателей Северной Азии с прославленными зверобоями из племени ирокезов или </a:t>
            </a:r>
            <a:r>
              <a:rPr lang="ru-RU" dirty="0" err="1">
                <a:latin typeface="Times New Roman" pitchFamily="18" charset="0"/>
              </a:rPr>
              <a:t>делаваров</a:t>
            </a:r>
            <a:r>
              <a:rPr lang="ru-RU" dirty="0">
                <a:latin typeface="Times New Roman" pitchFamily="18" charset="0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dirty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ru-RU" dirty="0">
                <a:latin typeface="Times New Roman" pitchFamily="18" charset="0"/>
              </a:rPr>
              <a:t>Подобно североамериканским </a:t>
            </a:r>
            <a:r>
              <a:rPr lang="ru-RU" dirty="0" smtClean="0">
                <a:latin typeface="Times New Roman" pitchFamily="18" charset="0"/>
              </a:rPr>
              <a:t>индейцам </a:t>
            </a:r>
            <a:r>
              <a:rPr lang="ru-RU" dirty="0">
                <a:latin typeface="Times New Roman" pitchFamily="18" charset="0"/>
              </a:rPr>
              <a:t>- потомственные охотники, искусные следопыты, </a:t>
            </a:r>
            <a:r>
              <a:rPr lang="ru-RU" dirty="0" err="1">
                <a:latin typeface="Times New Roman" pitchFamily="18" charset="0"/>
              </a:rPr>
              <a:t>неyrомимые</a:t>
            </a:r>
            <a:r>
              <a:rPr lang="ru-RU" dirty="0">
                <a:latin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</a:rPr>
              <a:t>пyreшественники</a:t>
            </a:r>
            <a:r>
              <a:rPr lang="ru-RU" dirty="0">
                <a:latin typeface="Times New Roman" pitchFamily="18" charset="0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dirty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ru-RU" dirty="0">
                <a:latin typeface="Times New Roman" pitchFamily="18" charset="0"/>
              </a:rPr>
              <a:t>Их численность составляет немногим более 30 тыс. человек.</a:t>
            </a: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12160" y="4293096"/>
            <a:ext cx="1656184" cy="1656184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4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60648"/>
            <a:ext cx="5832648" cy="584775"/>
          </a:xfrm>
          <a:prstGeom prst="rect">
            <a:avLst/>
          </a:prstGeom>
          <a:gradFill>
            <a:gsLst>
              <a:gs pos="0">
                <a:srgbClr val="DBD3E5"/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D4D3D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Назад и истокам</a:t>
            </a:r>
            <a:endParaRPr lang="ru-RU" sz="32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30</a:t>
            </a:r>
            <a:endParaRPr lang="ru-RU" sz="32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59632" y="3501008"/>
            <a:ext cx="7632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Колдун знахарь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123728" y="1628800"/>
            <a:ext cx="66967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>
                <a:latin typeface="Georgia" pitchFamily="18" charset="0"/>
              </a:rPr>
              <a:t>Кто такой шаман?</a:t>
            </a: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12160" y="1628800"/>
            <a:ext cx="1656184" cy="3046126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4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60648"/>
            <a:ext cx="5832648" cy="584775"/>
          </a:xfrm>
          <a:prstGeom prst="rect">
            <a:avLst/>
          </a:prstGeom>
          <a:gradFill>
            <a:gsLst>
              <a:gs pos="0">
                <a:srgbClr val="DBD3E5"/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D4D3D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Назад к истокам</a:t>
            </a:r>
            <a:endParaRPr lang="ru-RU" sz="32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40</a:t>
            </a:r>
            <a:endParaRPr lang="ru-RU" sz="32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59632" y="3501008"/>
            <a:ext cx="7632848" cy="1040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err="1" smtClean="0">
                <a:latin typeface="Georgia" pitchFamily="18" charset="0"/>
              </a:rPr>
              <a:t>Тацевать</a:t>
            </a:r>
            <a:endParaRPr lang="ru-RU" sz="2800" i="1" dirty="0" smtClean="0">
              <a:latin typeface="Georgia" pitchFamily="18" charset="0"/>
            </a:endParaRPr>
          </a:p>
          <a:p>
            <a:pPr>
              <a:spcBef>
                <a:spcPct val="20000"/>
              </a:spcBef>
            </a:pPr>
            <a:endParaRPr lang="ru-RU" sz="2800" i="1" dirty="0" smtClean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123728" y="1628800"/>
            <a:ext cx="669674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>
                <a:latin typeface="Georgia" pitchFamily="18" charset="0"/>
              </a:rPr>
              <a:t>Что любят делать эвенки? Для этого они одевают замшевые, расшитые бисером костюмы</a:t>
            </a: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11091" y="3429000"/>
            <a:ext cx="1656184" cy="3046126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4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60648"/>
            <a:ext cx="5832648" cy="584775"/>
          </a:xfrm>
          <a:prstGeom prst="rect">
            <a:avLst/>
          </a:prstGeom>
          <a:gradFill>
            <a:gsLst>
              <a:gs pos="0">
                <a:srgbClr val="DBD3E5"/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D4D3D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Назад к истокам</a:t>
            </a:r>
            <a:endParaRPr lang="ru-RU" sz="32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460046"/>
                  </a:solidFill>
                </a:ln>
                <a:gradFill>
                  <a:gsLst>
                    <a:gs pos="25000">
                      <a:srgbClr val="7030A0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50</a:t>
            </a:r>
            <a:endParaRPr lang="ru-RU" sz="3200" b="1" spc="50" dirty="0">
              <a:ln w="11430">
                <a:solidFill>
                  <a:srgbClr val="460046"/>
                </a:solidFill>
              </a:ln>
              <a:gradFill>
                <a:gsLst>
                  <a:gs pos="25000">
                    <a:srgbClr val="7030A0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59632" y="3501008"/>
            <a:ext cx="7632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Из бересты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123728" y="1628800"/>
            <a:ext cx="669674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>
                <a:latin typeface="Georgia" pitchFamily="18" charset="0"/>
              </a:rPr>
              <a:t>Из какого материала </a:t>
            </a:r>
            <a:r>
              <a:rPr lang="ru-RU" sz="2800" dirty="0" smtClean="0"/>
              <a:t>Обские </a:t>
            </a:r>
            <a:r>
              <a:rPr lang="ru-RU" sz="2800" dirty="0" err="1"/>
              <a:t>угры</a:t>
            </a:r>
            <a:r>
              <a:rPr lang="ru-RU" sz="2800" dirty="0"/>
              <a:t> плели </a:t>
            </a:r>
            <a:r>
              <a:rPr lang="ru-RU" sz="2800" dirty="0" smtClean="0"/>
              <a:t>короба </a:t>
            </a:r>
            <a:r>
              <a:rPr lang="ru-RU" sz="2800" dirty="0"/>
              <a:t>и посуду, украшая изделия резьбой, аппликациями, тиснением, бисером. </a:t>
            </a:r>
            <a:endParaRPr lang="ru-RU" sz="2800" dirty="0" smtClean="0">
              <a:latin typeface="Georg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1A210D"/>
                  </a:solidFill>
                </a:ln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Музей ремесел</a:t>
            </a:r>
            <a:endParaRPr lang="ru-RU" sz="3200" b="1" spc="50" dirty="0">
              <a:ln w="11430">
                <a:solidFill>
                  <a:srgbClr val="1A210D"/>
                </a:solidFill>
              </a:ln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3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6012160" y="3068960"/>
            <a:ext cx="1656184" cy="3024336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212911"/>
                  </a:solidFill>
                </a:ln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3200" b="1" spc="50" dirty="0">
              <a:ln w="11430">
                <a:solidFill>
                  <a:srgbClr val="212911"/>
                </a:solidFill>
              </a:ln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59632" y="3501008"/>
            <a:ext cx="7632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/>
              <a:t>керамическую посуду</a:t>
            </a:r>
            <a:endParaRPr lang="ru-RU" sz="2800" i="1" dirty="0" smtClean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123728" y="1628800"/>
            <a:ext cx="66967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/>
              <a:t> Что шорцы </a:t>
            </a:r>
            <a:r>
              <a:rPr lang="ru-RU" sz="2800" dirty="0"/>
              <a:t>и ительмены искусно </a:t>
            </a:r>
            <a:r>
              <a:rPr lang="ru-RU" sz="2800" dirty="0" smtClean="0"/>
              <a:t>лепили и из какого материала? </a:t>
            </a:r>
            <a:endParaRPr lang="ru-RU" sz="2800" dirty="0" smtClean="0">
              <a:latin typeface="Georgia" pitchFamily="18" charset="0"/>
            </a:endParaRP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3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6012160" y="3573016"/>
            <a:ext cx="1656184" cy="2376264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1A210D"/>
                  </a:solidFill>
                </a:ln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Музей ремесел</a:t>
            </a:r>
            <a:endParaRPr lang="ru-RU" sz="3200" b="1" spc="50" dirty="0">
              <a:ln w="11430">
                <a:solidFill>
                  <a:srgbClr val="1A210D"/>
                </a:solidFill>
              </a:ln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212911"/>
                  </a:solidFill>
                </a:ln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20</a:t>
            </a:r>
            <a:endParaRPr lang="ru-RU" sz="3200" b="1" spc="50" dirty="0">
              <a:ln w="11430">
                <a:solidFill>
                  <a:srgbClr val="212911"/>
                </a:solidFill>
              </a:ln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59632" y="3501008"/>
            <a:ext cx="7632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/>
              <a:t> </a:t>
            </a:r>
            <a:r>
              <a:rPr lang="ru-RU" sz="2800" dirty="0"/>
              <a:t>фарфоровая и </a:t>
            </a:r>
            <a:r>
              <a:rPr lang="ru-RU" sz="2800" dirty="0" smtClean="0"/>
              <a:t>фаянсовая.</a:t>
            </a:r>
            <a:endParaRPr lang="ru-RU" sz="2800" i="1" dirty="0" smtClean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118079" y="1607283"/>
            <a:ext cx="669674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/>
              <a:t>С</a:t>
            </a:r>
            <a:r>
              <a:rPr lang="ru-RU" sz="2800" dirty="0" smtClean="0"/>
              <a:t> </a:t>
            </a:r>
            <a:r>
              <a:rPr lang="ru-RU" sz="2800" dirty="0"/>
              <a:t>приходом русских в быту народов Сибири появилась </a:t>
            </a:r>
            <a:r>
              <a:rPr lang="ru-RU" sz="2800" dirty="0" smtClean="0"/>
              <a:t> </a:t>
            </a:r>
            <a:r>
              <a:rPr lang="ru-RU" sz="2800" dirty="0"/>
              <a:t>посуда</a:t>
            </a:r>
            <a:r>
              <a:rPr lang="ru-RU" sz="2800" dirty="0" smtClean="0"/>
              <a:t>. Из каких материалов?</a:t>
            </a:r>
            <a:endParaRPr lang="ru-RU" sz="2800" dirty="0" smtClean="0">
              <a:latin typeface="Georgia" pitchFamily="18" charset="0"/>
            </a:endParaRP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3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6012160" y="4024228"/>
            <a:ext cx="1656184" cy="1925052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1A210D"/>
                  </a:solidFill>
                </a:ln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Музей ремесел</a:t>
            </a:r>
            <a:endParaRPr lang="ru-RU" sz="3200" b="1" spc="50" dirty="0">
              <a:ln w="11430">
                <a:solidFill>
                  <a:srgbClr val="1A210D"/>
                </a:solidFill>
              </a:ln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212911"/>
                  </a:solidFill>
                </a:ln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30</a:t>
            </a:r>
            <a:endParaRPr lang="ru-RU" sz="3200" b="1" spc="50" dirty="0">
              <a:ln w="11430">
                <a:solidFill>
                  <a:srgbClr val="212911"/>
                </a:solidFill>
              </a:ln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59632" y="3501008"/>
            <a:ext cx="763284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/>
              <a:t>делают шедевры из меха и шкур диких животных и птиц с вышивками из бисера и подшейным волосом оленя.</a:t>
            </a:r>
            <a:endParaRPr lang="ru-RU" sz="2800" i="1" dirty="0" smtClean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123728" y="1628800"/>
            <a:ext cx="66967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>
                <a:latin typeface="Georgia" pitchFamily="18" charset="0"/>
              </a:rPr>
              <a:t>Каким ремеслом отличаются эвенки?</a:t>
            </a: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3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6012160" y="4695424"/>
            <a:ext cx="1656184" cy="1925052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1A210D"/>
                  </a:solidFill>
                </a:ln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Музей ремесел</a:t>
            </a:r>
            <a:endParaRPr lang="ru-RU" sz="3200" b="1" spc="50" dirty="0">
              <a:ln w="11430">
                <a:solidFill>
                  <a:srgbClr val="1A210D"/>
                </a:solidFill>
              </a:ln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212911"/>
                  </a:solidFill>
                </a:ln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40</a:t>
            </a:r>
            <a:endParaRPr lang="ru-RU" sz="3200" b="1" spc="50" dirty="0">
              <a:ln w="11430">
                <a:solidFill>
                  <a:srgbClr val="212911"/>
                </a:solidFill>
              </a:ln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59632" y="3501008"/>
            <a:ext cx="7632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/>
              <a:t> </a:t>
            </a:r>
            <a:r>
              <a:rPr lang="ru-RU" sz="2800" dirty="0"/>
              <a:t>резьба по мамонтовой кости.</a:t>
            </a:r>
            <a:endParaRPr lang="ru-RU" sz="2800" i="1" dirty="0" smtClean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123728" y="1628800"/>
            <a:ext cx="66967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endParaRPr lang="ru-RU" sz="2800" dirty="0" smtClean="0">
              <a:latin typeface="Georgia" pitchFamily="18" charset="0"/>
            </a:endParaRP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3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6012160" y="4221088"/>
            <a:ext cx="1656184" cy="2063790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1A210D"/>
                  </a:solidFill>
                </a:ln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Музей ремесел</a:t>
            </a:r>
            <a:endParaRPr lang="ru-RU" sz="3200" b="1" spc="50" dirty="0">
              <a:ln w="11430">
                <a:solidFill>
                  <a:srgbClr val="1A210D"/>
                </a:solidFill>
              </a:ln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212911"/>
                  </a:solidFill>
                </a:ln>
                <a:gradFill>
                  <a:gsLst>
                    <a:gs pos="25000">
                      <a:schemeClr val="accent3">
                        <a:lumMod val="50000"/>
                      </a:schemeClr>
                    </a:gs>
                    <a:gs pos="100000">
                      <a:schemeClr val="accent3">
                        <a:lumMod val="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50</a:t>
            </a:r>
            <a:endParaRPr lang="ru-RU" sz="3200" b="1" spc="50" dirty="0">
              <a:ln w="11430">
                <a:solidFill>
                  <a:srgbClr val="212911"/>
                </a:solidFill>
              </a:ln>
              <a:gradFill>
                <a:gsLst>
                  <a:gs pos="25000">
                    <a:schemeClr val="accent3">
                      <a:lumMod val="50000"/>
                    </a:schemeClr>
                  </a:gs>
                  <a:gs pos="100000">
                    <a:schemeClr val="accent3">
                      <a:lumMod val="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2276128" y="1781200"/>
            <a:ext cx="66967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/>
              <a:t> Что является древним </a:t>
            </a:r>
            <a:r>
              <a:rPr lang="ru-RU" sz="2800" dirty="0"/>
              <a:t>искусством сибиряков ?</a:t>
            </a:r>
            <a:endParaRPr lang="ru-RU" sz="2800" dirty="0" smtClean="0"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59632" y="3501008"/>
            <a:ext cx="7632848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обычай сохранения частей животных - кончиков носа, ушей, губ, глаз, костяка, черепа и вера в их магическое возрождение в других особях. Нивхи, например, все кости промысловых зверей, добытых осенью и зимой, собирали и хранили до весны, а затем охотники уносили их в лес и оставляли в дуплах деревьев. Юкагиры бросали кости и чешую рыб назад в реку, будучи уверенными, что рыбы оживут. Во время охоты выполнялись магические действия, связанные с верой в то, что звери понимают человеческую речь и могут отомстить охотнику.</a:t>
            </a:r>
            <a:endParaRPr lang="ru-RU" sz="14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123728" y="1628800"/>
            <a:ext cx="66967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/>
              <a:t>У всех народов Сибири был известен обычай </a:t>
            </a:r>
            <a:r>
              <a:rPr lang="ru-RU" sz="2800" dirty="0" smtClean="0"/>
              <a:t>сохранения, какой?</a:t>
            </a:r>
            <a:endParaRPr lang="ru-RU" sz="2800" dirty="0" smtClean="0">
              <a:latin typeface="Georg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</a:gra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351413"/>
                  </a:solidFill>
                </a:ln>
                <a:gradFill flip="none" rotWithShape="1"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18900000" scaled="1"/>
                  <a:tileRect/>
                </a:gradFill>
                <a:latin typeface="Times New Roman" pitchFamily="18" charset="0"/>
                <a:cs typeface="Times New Roman" pitchFamily="18" charset="0"/>
              </a:rPr>
              <a:t>Народные праздники</a:t>
            </a:r>
            <a:endParaRPr lang="ru-RU" sz="3200" b="1" spc="50" dirty="0">
              <a:ln w="11430">
                <a:solidFill>
                  <a:srgbClr val="351413"/>
                </a:solidFill>
              </a:ln>
              <a:gradFill flip="none" rotWithShape="1"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18900000" scaled="1"/>
                <a:tileRect/>
              </a:gra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991766" y="5157192"/>
            <a:ext cx="1656184" cy="936104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2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</a:gradFill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351413"/>
                  </a:solidFill>
                </a:ln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3200" b="1" spc="50" dirty="0">
              <a:ln w="11430">
                <a:solidFill>
                  <a:srgbClr val="351413"/>
                </a:solidFill>
              </a:ln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59632" y="3501008"/>
            <a:ext cx="763284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Культ медведя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Культ медведя, выражающийся в особом к нему отношении - почитании и поклонении, был наиболее широко распространен в Сибири. Считалось, что медведь раньше был человеком - предком особого небесного или горного происхождения и покровительствовал охотникам.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Ульчи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кеты, эвенки, ханты иносказательно называли его "дедушка", "лесной старик", "когтистый" Медведя считали родственником, но боялись его как хозяина зверей, верили, что он понимает человеческую речь и за плохое отношение может отомстить человеку, поэтому совершали умилостивительные обряды в честь хозяина тайги.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123728" y="1628800"/>
            <a:ext cx="66967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>
                <a:latin typeface="Georgia" pitchFamily="18" charset="0"/>
              </a:rPr>
              <a:t>Культ какого животного существовал у народов Сибири?</a:t>
            </a: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12160" y="4725144"/>
            <a:ext cx="1656184" cy="2083600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2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</a:gra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351413"/>
                  </a:solidFill>
                </a:ln>
                <a:gradFill flip="none" rotWithShape="1"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18900000" scaled="1"/>
                  <a:tileRect/>
                </a:gradFill>
                <a:latin typeface="Times New Roman" pitchFamily="18" charset="0"/>
                <a:cs typeface="Times New Roman" pitchFamily="18" charset="0"/>
              </a:rPr>
              <a:t>Народные праздники</a:t>
            </a:r>
            <a:endParaRPr lang="ru-RU" sz="3200" b="1" spc="50" dirty="0">
              <a:ln w="11430">
                <a:solidFill>
                  <a:srgbClr val="351413"/>
                </a:solidFill>
              </a:ln>
              <a:gradFill flip="none" rotWithShape="1"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18900000" scaled="1"/>
                <a:tileRect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</a:gradFill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351413"/>
                  </a:solidFill>
                </a:ln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20</a:t>
            </a:r>
            <a:endParaRPr lang="ru-RU" sz="3200" b="1" spc="50" dirty="0">
              <a:ln w="11430">
                <a:solidFill>
                  <a:srgbClr val="351413"/>
                </a:solidFill>
              </a:ln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08375" y="3495190"/>
            <a:ext cx="7632848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Медвежий праздник с игрищами обычно длился у разных народов от 3 до 15 дней и ночей с перерывами. Эвенки и кеты днем исполняли специальный охотничий танец, подражая движениям медведя. Цель охотничьих плясок - магическое привлечение промысловой удачи. В полночь же устраивали тихое пиршество - ели мясо и расходились. В последнюю ночь праздника для мужчин отрезали мясо с головы, лап, сердца, а женщинам доставалась задняя часть туши. Кульминацией медвежьего праздника после ритуального поедания мяса медведя были обряды захоронения костей и черепа животного.</a:t>
            </a:r>
            <a:br>
              <a:rPr lang="ru-RU" sz="1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медвежьем празднике совершались и специальные ритуалы, связанные с магическим размножением животных и обеспечением плодовитости их потомства: танцы, песни, пантомимы эротического характера. В последнюю ночь праздника у </a:t>
            </a:r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хантов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и манси происходили театрализованные действа встречи с верховными богами, маски которых надевали ряженые.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123728" y="1628800"/>
            <a:ext cx="66967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>
                <a:latin typeface="Georgia" pitchFamily="18" charset="0"/>
              </a:rPr>
              <a:t>Что такое медвежий праздник?</a:t>
            </a: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156176" y="3789761"/>
            <a:ext cx="1656184" cy="2303535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2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</a:gra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351413"/>
                  </a:solidFill>
                </a:ln>
                <a:gradFill flip="none" rotWithShape="1"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18900000" scaled="1"/>
                  <a:tileRect/>
                </a:gradFill>
                <a:latin typeface="Times New Roman" pitchFamily="18" charset="0"/>
                <a:cs typeface="Times New Roman" pitchFamily="18" charset="0"/>
              </a:rPr>
              <a:t>Народные праздники</a:t>
            </a:r>
            <a:endParaRPr lang="ru-RU" sz="3200" b="1" spc="50" dirty="0">
              <a:ln w="11430">
                <a:solidFill>
                  <a:srgbClr val="351413"/>
                </a:solidFill>
              </a:ln>
              <a:gradFill flip="none" rotWithShape="1"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18900000" scaled="1"/>
                <a:tileRect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</a:gradFill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351413"/>
                  </a:solidFill>
                </a:ln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30</a:t>
            </a:r>
            <a:endParaRPr lang="ru-RU" sz="3200" b="1" spc="50" dirty="0">
              <a:ln w="11430">
                <a:solidFill>
                  <a:srgbClr val="351413"/>
                </a:solidFill>
              </a:ln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59632" y="3501008"/>
            <a:ext cx="763284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Культ огня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Всем народам Сибири было известно особое поклонение огню. Считалось, что огонь обладает очистительной силой. Верили, что в огне живут его духи-хозяева - старик со старухой и их дети, от которых зависит благополучие в доме и удача на промысле. Огонь считался посредником между миром людей и миром предков духов вселенной, поэтому к нему обращались в разных жизненных ситуациях.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123728" y="1628800"/>
            <a:ext cx="66967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>
                <a:latin typeface="Georgia" pitchFamily="18" charset="0"/>
              </a:rPr>
              <a:t>Какой еще культ существовал у народов Сибири?</a:t>
            </a: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12160" y="4024228"/>
            <a:ext cx="1656184" cy="1925052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2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</a:gra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351413"/>
                  </a:solidFill>
                </a:ln>
                <a:gradFill flip="none" rotWithShape="1"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18900000" scaled="1"/>
                  <a:tileRect/>
                </a:gradFill>
                <a:latin typeface="Times New Roman" pitchFamily="18" charset="0"/>
                <a:cs typeface="Times New Roman" pitchFamily="18" charset="0"/>
              </a:rPr>
              <a:t>Народные праздники</a:t>
            </a:r>
            <a:endParaRPr lang="ru-RU" sz="3200" b="1" spc="50" dirty="0">
              <a:ln w="11430">
                <a:solidFill>
                  <a:srgbClr val="351413"/>
                </a:solidFill>
              </a:ln>
              <a:gradFill flip="none" rotWithShape="1"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18900000" scaled="1"/>
                <a:tileRect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</a:gradFill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351413"/>
                  </a:solidFill>
                </a:ln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40</a:t>
            </a:r>
            <a:endParaRPr lang="ru-RU" sz="3200" b="1" spc="50" dirty="0">
              <a:ln w="11430">
                <a:solidFill>
                  <a:srgbClr val="351413"/>
                </a:solidFill>
              </a:ln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59632" y="3501008"/>
            <a:ext cx="7632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/>
              <a:t> </a:t>
            </a:r>
            <a:r>
              <a:rPr lang="ru-RU" sz="2800" dirty="0"/>
              <a:t>кедр (лиственница) и берёза.</a:t>
            </a:r>
            <a:endParaRPr lang="ru-RU" sz="2800" i="1" dirty="0" smtClean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123728" y="1628800"/>
            <a:ext cx="66967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/>
              <a:t>Роль Мирового Дерева </a:t>
            </a:r>
            <a:r>
              <a:rPr lang="ru-RU" sz="2800" dirty="0" smtClean="0"/>
              <a:t>у народов Сибири исполняли?</a:t>
            </a:r>
            <a:endParaRPr lang="ru-RU" sz="2800" dirty="0" smtClean="0">
              <a:latin typeface="Georgia" pitchFamily="18" charset="0"/>
            </a:endParaRP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980468" y="4509120"/>
            <a:ext cx="1656184" cy="1224136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2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</a:gra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351413"/>
                  </a:solidFill>
                </a:ln>
                <a:gradFill flip="none" rotWithShape="1"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18900000" scaled="1"/>
                  <a:tileRect/>
                </a:gradFill>
                <a:latin typeface="Times New Roman" pitchFamily="18" charset="0"/>
                <a:cs typeface="Times New Roman" pitchFamily="18" charset="0"/>
              </a:rPr>
              <a:t>Народные праздники</a:t>
            </a:r>
            <a:endParaRPr lang="ru-RU" sz="3200" b="1" spc="50" dirty="0">
              <a:ln w="11430">
                <a:solidFill>
                  <a:srgbClr val="351413"/>
                </a:solidFill>
              </a:ln>
              <a:gradFill flip="none" rotWithShape="1"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18900000" scaled="1"/>
                <a:tileRect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</a:gradFill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351413"/>
                  </a:solidFill>
                </a:ln>
                <a:gradFill>
                  <a:gsLst>
                    <a:gs pos="25000">
                      <a:schemeClr val="accent2">
                        <a:lumMod val="50000"/>
                      </a:schemeClr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50</a:t>
            </a:r>
            <a:endParaRPr lang="ru-RU" sz="3200" b="1" spc="50" dirty="0">
              <a:ln w="11430">
                <a:solidFill>
                  <a:srgbClr val="351413"/>
                </a:solidFill>
              </a:ln>
              <a:gradFill>
                <a:gsLst>
                  <a:gs pos="25000">
                    <a:schemeClr val="accent2">
                      <a:lumMod val="50000"/>
                    </a:schemeClr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59632" y="3501008"/>
            <a:ext cx="7632848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/>
              <a:t>Миф – сказание или предание о богах и героях, которые участвовали в создании природного и культурного мира.</a:t>
            </a:r>
          </a:p>
          <a:p>
            <a:r>
              <a:rPr lang="ru-RU" sz="2800" b="1" dirty="0"/>
              <a:t>Миф – представление о мире, существующее в форме фантастического рассказа.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123728" y="1628800"/>
            <a:ext cx="66967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/>
              <a:t> Что такое миф?</a:t>
            </a:r>
            <a:endParaRPr lang="ru-RU" sz="2800" dirty="0" smtClean="0">
              <a:latin typeface="Georgia" pitchFamily="18" charset="0"/>
            </a:endParaRP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16740" y="3861048"/>
            <a:ext cx="1656184" cy="2304256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1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60648"/>
            <a:ext cx="5832648" cy="584775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Устное народное творчество</a:t>
            </a:r>
            <a:endParaRPr lang="ru-RU" sz="3200" b="1" spc="50" dirty="0">
              <a:ln w="11430">
                <a:solidFill>
                  <a:schemeClr val="accent1">
                    <a:lumMod val="5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60648"/>
            <a:ext cx="648072" cy="584775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3200" b="1" spc="50" dirty="0">
              <a:ln w="11430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59632" y="3501008"/>
            <a:ext cx="763284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/>
              <a:t>Искусство народа: </a:t>
            </a:r>
          </a:p>
          <a:p>
            <a:pPr algn="ctr"/>
            <a:r>
              <a:rPr lang="ru-RU" sz="2800" b="1" dirty="0"/>
              <a:t>народная мудрость, </a:t>
            </a:r>
          </a:p>
          <a:p>
            <a:pPr algn="ctr"/>
            <a:r>
              <a:rPr lang="ru-RU" sz="2800" b="1" dirty="0"/>
              <a:t>народное знание</a:t>
            </a:r>
            <a:endParaRPr lang="ru-RU" sz="2800" i="1" dirty="0" smtClean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123728" y="1628800"/>
            <a:ext cx="66967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/>
              <a:t>Что значит слово            </a:t>
            </a:r>
          </a:p>
          <a:p>
            <a:r>
              <a:rPr lang="ru-RU" sz="2800" b="1" dirty="0"/>
              <a:t>                «фольклор»?</a:t>
            </a: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12160" y="1628800"/>
            <a:ext cx="1656184" cy="3046126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1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60648"/>
            <a:ext cx="5832648" cy="584775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Устное народное творчество</a:t>
            </a:r>
            <a:endParaRPr lang="ru-RU" sz="3200" b="1" spc="50" dirty="0">
              <a:ln w="11430">
                <a:solidFill>
                  <a:schemeClr val="accent1">
                    <a:lumMod val="5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60648"/>
            <a:ext cx="648072" cy="584775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ru-RU" sz="3200" b="1" spc="50" dirty="0">
              <a:ln w="11430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59632" y="3501008"/>
            <a:ext cx="763284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/>
              <a:t>Колыбельные песни, </a:t>
            </a:r>
            <a:r>
              <a:rPr lang="ru-RU" sz="2800" b="1" dirty="0" err="1"/>
              <a:t>пестушки</a:t>
            </a:r>
            <a:r>
              <a:rPr lang="ru-RU" sz="2800" b="1" dirty="0"/>
              <a:t>, </a:t>
            </a:r>
            <a:r>
              <a:rPr lang="ru-RU" sz="2800" b="1" dirty="0" err="1"/>
              <a:t>потешки</a:t>
            </a:r>
            <a:r>
              <a:rPr lang="ru-RU" sz="2800" b="1" dirty="0"/>
              <a:t>, </a:t>
            </a:r>
            <a:r>
              <a:rPr lang="ru-RU" sz="2800" b="1" dirty="0" err="1"/>
              <a:t>заклички</a:t>
            </a:r>
            <a:r>
              <a:rPr lang="ru-RU" sz="2800" b="1" dirty="0"/>
              <a:t>, приговорки, считалки, скороговорки, поговорки, пословицы, загадки, сказки</a:t>
            </a:r>
            <a:endParaRPr lang="ru-RU" sz="2800" i="1" dirty="0" smtClean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093105" y="1628800"/>
            <a:ext cx="66967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/>
              <a:t> Назовите </a:t>
            </a:r>
            <a:r>
              <a:rPr lang="ru-RU" sz="2800" b="1" dirty="0" smtClean="0"/>
              <a:t>жанры фольклора</a:t>
            </a:r>
            <a:endParaRPr lang="ru-RU" sz="2800" dirty="0" smtClean="0">
              <a:latin typeface="Georgia" pitchFamily="18" charset="0"/>
            </a:endParaRP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12160" y="3762618"/>
            <a:ext cx="1656184" cy="2186662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1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60648"/>
            <a:ext cx="5832648" cy="584775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Устное народное творчество</a:t>
            </a:r>
            <a:endParaRPr lang="ru-RU" sz="3200" b="1" spc="50" dirty="0">
              <a:ln w="11430">
                <a:solidFill>
                  <a:schemeClr val="accent1">
                    <a:lumMod val="5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60648"/>
            <a:ext cx="648072" cy="584775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30</a:t>
            </a:r>
            <a:endParaRPr lang="ru-RU" sz="3200" b="1" spc="50" dirty="0">
              <a:ln w="11430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59632" y="3501008"/>
            <a:ext cx="763284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/>
              <a:t>Сказка – занимательный рассказ о необыкновенных событиях и приключениях.                                                              Различаются  сказки: волшебные, бытовые, о животных. </a:t>
            </a:r>
            <a:endParaRPr lang="ru-RU" sz="2800" i="1" dirty="0" smtClean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123728" y="1628800"/>
            <a:ext cx="66967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/>
              <a:t>Что называется </a:t>
            </a:r>
            <a:r>
              <a:rPr lang="ru-RU" sz="2800" b="1" dirty="0" smtClean="0"/>
              <a:t>сказкой</a:t>
            </a:r>
            <a:r>
              <a:rPr lang="ru-RU" sz="2800" b="1" dirty="0"/>
              <a:t>?                      </a:t>
            </a:r>
          </a:p>
          <a:p>
            <a:pPr algn="ctr"/>
            <a:r>
              <a:rPr lang="ru-RU" sz="2800" b="1" dirty="0"/>
              <a:t>Какие сказки </a:t>
            </a:r>
            <a:r>
              <a:rPr lang="ru-RU" sz="2800" b="1" dirty="0" smtClean="0"/>
              <a:t>вы </a:t>
            </a:r>
            <a:r>
              <a:rPr lang="ru-RU" sz="2800" b="1" dirty="0"/>
              <a:t>знаете?</a:t>
            </a: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12160" y="3444682"/>
            <a:ext cx="1656184" cy="2840196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1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60648"/>
            <a:ext cx="5832648" cy="584775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Устное народное творчество</a:t>
            </a:r>
            <a:endParaRPr lang="ru-RU" sz="3200" b="1" spc="50" dirty="0">
              <a:ln w="11430">
                <a:solidFill>
                  <a:schemeClr val="accent1">
                    <a:lumMod val="5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60648"/>
            <a:ext cx="648072" cy="584775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40</a:t>
            </a:r>
            <a:endParaRPr lang="ru-RU" sz="3200" b="1" spc="50" dirty="0">
              <a:ln w="11430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59632" y="3501008"/>
            <a:ext cx="763284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/>
              <a:t>Это присказки, зачины, концовки, постоянные эпитеты, повторы. Они украшают сказку, помогают запомнить, сохраняют напевность</a:t>
            </a:r>
            <a:endParaRPr lang="ru-RU" sz="2800" i="1" dirty="0" smtClean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123728" y="1628800"/>
            <a:ext cx="6696744" cy="86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dirty="0"/>
              <a:t>Назовите </a:t>
            </a:r>
            <a:r>
              <a:rPr lang="ru-RU" sz="2800" b="1" dirty="0" smtClean="0"/>
              <a:t>основные «</a:t>
            </a:r>
            <a:r>
              <a:rPr lang="ru-RU" sz="2800" b="1" dirty="0"/>
              <a:t>премудрости» </a:t>
            </a:r>
            <a:r>
              <a:rPr lang="ru-RU" sz="2800" b="1" dirty="0" smtClean="0"/>
              <a:t>сказки</a:t>
            </a:r>
            <a:r>
              <a:rPr lang="ru-RU" sz="2800" b="1" dirty="0"/>
              <a:t>.</a:t>
            </a: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12160" y="3933056"/>
            <a:ext cx="1656184" cy="2016224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1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60648"/>
            <a:ext cx="5832648" cy="584775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Устное народное творчество</a:t>
            </a:r>
            <a:endParaRPr lang="ru-RU" sz="3200" b="1" spc="50" dirty="0">
              <a:ln w="11430">
                <a:solidFill>
                  <a:schemeClr val="accent1">
                    <a:lumMod val="5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60648"/>
            <a:ext cx="648072" cy="584775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50</a:t>
            </a:r>
            <a:endParaRPr lang="ru-RU" sz="3200" b="1" spc="50" dirty="0">
              <a:ln w="11430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59632" y="3501008"/>
            <a:ext cx="7632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>
                <a:latin typeface="Georgia" pitchFamily="18" charset="0"/>
              </a:rPr>
              <a:t>«рукавичка»</a:t>
            </a:r>
            <a:endParaRPr lang="ru-RU" sz="2800" dirty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225735" y="1628800"/>
            <a:ext cx="6696744" cy="1471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>
                <a:latin typeface="Georgia" pitchFamily="18" charset="0"/>
              </a:rPr>
              <a:t>«Влез и этот – семеро стало, да так тесно, что</a:t>
            </a:r>
          </a:p>
          <a:p>
            <a:pPr>
              <a:spcBef>
                <a:spcPct val="20000"/>
              </a:spcBef>
            </a:pPr>
            <a:r>
              <a:rPr lang="ru-RU" sz="2800" dirty="0">
                <a:latin typeface="Georgia" pitchFamily="18" charset="0"/>
              </a:rPr>
              <a:t>того и гляди, разорвётся»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642F04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разное</a:t>
            </a:r>
            <a:endParaRPr lang="ru-RU" sz="3200" b="1" spc="50" dirty="0">
              <a:ln w="11430">
                <a:solidFill>
                  <a:srgbClr val="642F04"/>
                </a:solidFill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6012160" y="3284984"/>
            <a:ext cx="1656184" cy="2376264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642F04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3200" b="1" spc="50" dirty="0">
              <a:ln w="11430">
                <a:solidFill>
                  <a:srgbClr val="642F04"/>
                </a:solidFill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59632" y="3501008"/>
            <a:ext cx="7632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«Гуси – лебеди»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123728" y="1628800"/>
            <a:ext cx="6696744" cy="1902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>
                <a:latin typeface="Georgia" pitchFamily="18" charset="0"/>
              </a:rPr>
              <a:t>«Яблоня ей не сказала. Побежала девочка дальше.</a:t>
            </a:r>
          </a:p>
          <a:p>
            <a:pPr>
              <a:spcBef>
                <a:spcPct val="20000"/>
              </a:spcBef>
            </a:pPr>
            <a:r>
              <a:rPr lang="ru-RU" sz="2800" dirty="0">
                <a:latin typeface="Georgia" pitchFamily="18" charset="0"/>
              </a:rPr>
              <a:t>Течёт молочная река в кисельных берегах»</a:t>
            </a: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6012160" y="4149080"/>
            <a:ext cx="1656184" cy="2135798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642F04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разное</a:t>
            </a:r>
            <a:endParaRPr lang="ru-RU" sz="3200" b="1" spc="50" dirty="0">
              <a:ln w="11430">
                <a:solidFill>
                  <a:srgbClr val="642F04"/>
                </a:solidFill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642F04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ru-RU" sz="3200" b="1" spc="50" dirty="0">
              <a:ln w="11430">
                <a:solidFill>
                  <a:srgbClr val="642F04"/>
                </a:solidFill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59632" y="3501008"/>
            <a:ext cx="7632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«Каша из топора»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123728" y="1628800"/>
            <a:ext cx="669674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>
                <a:latin typeface="Georgia" pitchFamily="18" charset="0"/>
              </a:rPr>
              <a:t>Шёл солдат на побывку. Притомился в пути, есть хочется. Дошёл до деревни, постучал в крайнюю избу…</a:t>
            </a: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6012160" y="4509120"/>
            <a:ext cx="1656184" cy="1775758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642F04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разное</a:t>
            </a:r>
            <a:endParaRPr lang="ru-RU" sz="3200" b="1" spc="50" dirty="0">
              <a:ln w="11430">
                <a:solidFill>
                  <a:srgbClr val="642F04"/>
                </a:solidFill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642F04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30</a:t>
            </a:r>
            <a:endParaRPr lang="ru-RU" sz="3200" b="1" spc="50" dirty="0">
              <a:ln w="11430">
                <a:solidFill>
                  <a:srgbClr val="642F04"/>
                </a:solidFill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59632" y="3501008"/>
            <a:ext cx="7632848" cy="1040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>
                <a:latin typeface="Georgia" pitchFamily="18" charset="0"/>
              </a:rPr>
              <a:t>«Петушок и бобовое</a:t>
            </a:r>
          </a:p>
          <a:p>
            <a:pPr>
              <a:spcBef>
                <a:spcPct val="20000"/>
              </a:spcBef>
            </a:pPr>
            <a:r>
              <a:rPr lang="ru-RU" sz="2800" i="1" dirty="0">
                <a:latin typeface="Georgia" pitchFamily="18" charset="0"/>
              </a:rPr>
              <a:t>зёрнышко»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090370" y="1628800"/>
            <a:ext cx="6696744" cy="1471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>
                <a:latin typeface="Georgia" pitchFamily="18" charset="0"/>
              </a:rPr>
              <a:t>«Петушок всё торопился, всё торопился, </a:t>
            </a:r>
          </a:p>
          <a:p>
            <a:pPr>
              <a:spcBef>
                <a:spcPct val="20000"/>
              </a:spcBef>
            </a:pPr>
            <a:r>
              <a:rPr lang="ru-RU" sz="2800" dirty="0">
                <a:latin typeface="Georgia" pitchFamily="18" charset="0"/>
              </a:rPr>
              <a:t>а курочка знай себе приговаривает…»</a:t>
            </a: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6038978" y="3762618"/>
            <a:ext cx="1656184" cy="2186662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642F04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разное</a:t>
            </a:r>
            <a:endParaRPr lang="ru-RU" sz="3200" b="1" spc="50" dirty="0">
              <a:ln w="11430">
                <a:solidFill>
                  <a:srgbClr val="642F04"/>
                </a:solidFill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642F04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40</a:t>
            </a:r>
            <a:endParaRPr lang="ru-RU" sz="3200" b="1" spc="50" dirty="0">
              <a:ln w="11430">
                <a:solidFill>
                  <a:srgbClr val="642F04"/>
                </a:solidFill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1259632" y="3501008"/>
            <a:ext cx="7632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i="1" dirty="0" smtClean="0">
                <a:latin typeface="Georgia" pitchFamily="18" charset="0"/>
              </a:rPr>
              <a:t>«Лиса и журавль»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118079" y="1607283"/>
            <a:ext cx="66967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>
                <a:latin typeface="Georgia" pitchFamily="18" charset="0"/>
              </a:rPr>
              <a:t>«Как аукнулось, так и откликнулось»</a:t>
            </a:r>
          </a:p>
        </p:txBody>
      </p:sp>
      <p:pic>
        <p:nvPicPr>
          <p:cNvPr id="9" name="Рисунок 8" descr="Безимени-1.png"/>
          <p:cNvPicPr>
            <a:picLocks noChangeAspect="1"/>
          </p:cNvPicPr>
          <p:nvPr/>
        </p:nvPicPr>
        <p:blipFill>
          <a:blip r:embed="rId4" cstate="screen"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6012160" y="4024228"/>
            <a:ext cx="1656184" cy="2260650"/>
          </a:xfrm>
          <a:prstGeom prst="rect">
            <a:avLst/>
          </a:prstGeom>
        </p:spPr>
      </p:pic>
      <p:pic>
        <p:nvPicPr>
          <p:cNvPr id="11" name="Рисунок 10" descr="дом-6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screen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193756" y="5949280"/>
            <a:ext cx="770731" cy="6711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67744" y="251937"/>
            <a:ext cx="5832648" cy="584775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642F04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разное</a:t>
            </a:r>
            <a:endParaRPr lang="ru-RU" sz="3200" b="1" spc="50" dirty="0">
              <a:ln w="11430">
                <a:solidFill>
                  <a:srgbClr val="642F04"/>
                </a:solidFill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16416" y="251937"/>
            <a:ext cx="648072" cy="584775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35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>
                  <a:solidFill>
                    <a:srgbClr val="642F04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50</a:t>
            </a:r>
            <a:endParaRPr lang="ru-RU" sz="3200" b="1" spc="50" dirty="0">
              <a:ln w="11430">
                <a:solidFill>
                  <a:srgbClr val="642F04"/>
                </a:solidFill>
              </a:ln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theme/theme1.xml><?xml version="1.0" encoding="utf-8"?>
<a:theme xmlns:a="http://schemas.openxmlformats.org/drawingml/2006/main" name="Тема Office">
  <a:themeElements>
    <a:clrScheme name="Другая 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953734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983</TotalTime>
  <Words>1042</Words>
  <Application>Microsoft Office PowerPoint</Application>
  <PresentationFormat>Экран (4:3)</PresentationFormat>
  <Paragraphs>183</Paragraphs>
  <Slides>27</Slides>
  <Notes>27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home</cp:lastModifiedBy>
  <cp:revision>17</cp:revision>
  <dcterms:created xsi:type="dcterms:W3CDTF">2014-01-06T16:00:12Z</dcterms:created>
  <dcterms:modified xsi:type="dcterms:W3CDTF">2017-04-26T04:32:05Z</dcterms:modified>
</cp:coreProperties>
</file>