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63" r:id="rId9"/>
    <p:sldId id="264" r:id="rId10"/>
    <p:sldId id="265" r:id="rId1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591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5" roundtripDataSignature="AMtx7mgqp4NiISZZScXWbvdkUAkxiP+q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611"/>
    <a:srgbClr val="00602B"/>
    <a:srgbClr val="00B050"/>
    <a:srgbClr val="FFFCEC"/>
    <a:srgbClr val="FFF7D9"/>
    <a:srgbClr val="5B9BD5"/>
    <a:srgbClr val="C00000"/>
    <a:srgbClr val="BF9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885"/>
    <p:restoredTop sz="94694"/>
  </p:normalViewPr>
  <p:slideViewPr>
    <p:cSldViewPr snapToGrid="0">
      <p:cViewPr varScale="1">
        <p:scale>
          <a:sx n="110" d="100"/>
          <a:sy n="110" d="100"/>
        </p:scale>
        <p:origin x="-714" y="-90"/>
      </p:cViewPr>
      <p:guideLst>
        <p:guide orient="horz" pos="259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5" name="Google Shape;95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3" name="Google Shape;103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4" name="Google Shape;11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641623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4" name="Google Shape;11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94489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4" name="Google Shape;11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16538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4" name="Google Shape;11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72697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4" name="Google Shape;154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3" name="Google Shape;18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4" name="Google Shape;19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D9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13.png"/><Relationship Id="rId18" Type="http://schemas.openxmlformats.org/officeDocument/2006/relationships/image" Target="../media/image28.sv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22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6.svg"/><Relationship Id="rId20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image" Target="../media/image15.svg"/><Relationship Id="rId15" Type="http://schemas.openxmlformats.org/officeDocument/2006/relationships/image" Target="../media/image14.png"/><Relationship Id="rId10" Type="http://schemas.openxmlformats.org/officeDocument/2006/relationships/image" Target="../media/image20.svg"/><Relationship Id="rId19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1.png"/><Relationship Id="rId14" Type="http://schemas.openxmlformats.org/officeDocument/2006/relationships/image" Target="../media/image2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2627" y="0"/>
            <a:ext cx="11642595" cy="6581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595AE935-100D-8D2C-B02C-788FB30A2430}"/>
              </a:ext>
            </a:extLst>
          </p:cNvPr>
          <p:cNvSpPr/>
          <p:nvPr/>
        </p:nvSpPr>
        <p:spPr>
          <a:xfrm>
            <a:off x="2587925" y="1000664"/>
            <a:ext cx="7203056" cy="2962728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9" name="Google Shape;89;p1"/>
          <p:cNvSpPr txBox="1">
            <a:spLocks noGrp="1"/>
          </p:cNvSpPr>
          <p:nvPr>
            <p:ph type="ctrTitle"/>
          </p:nvPr>
        </p:nvSpPr>
        <p:spPr>
          <a:xfrm>
            <a:off x="1543047" y="2075895"/>
            <a:ext cx="9144000" cy="1432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ts val="498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ru-RU" sz="4400" b="1" dirty="0" smtClean="0">
                <a:solidFill>
                  <a:srgbClr val="002611"/>
                </a:solidFill>
                <a:latin typeface="Montserrat" pitchFamily="2" charset="0"/>
              </a:rPr>
              <a:t>ИЗМЕНЕНИЕ КЛИМАТА</a:t>
            </a:r>
            <a:endParaRPr lang="ru-RU" sz="4400" b="1" dirty="0">
              <a:solidFill>
                <a:srgbClr val="002611"/>
              </a:solidFill>
              <a:latin typeface="Montserrat" pitchFamily="2" charset="0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504953" y="1702422"/>
            <a:ext cx="9144000" cy="373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 b="1" u="none" strike="noStrike" cap="none" dirty="0" smtClean="0">
                <a:solidFill>
                  <a:schemeClr val="accent6">
                    <a:lumMod val="50000"/>
                  </a:schemeClr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ВНЕКЛАССНОЕ ЗАНЯТИЕ</a:t>
            </a:r>
            <a:endParaRPr lang="ru-RU" sz="2400" b="1" u="none" strike="noStrike" cap="none" dirty="0">
              <a:solidFill>
                <a:schemeClr val="accent6">
                  <a:lumMod val="50000"/>
                </a:schemeClr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6B25101E-1189-6DF6-D4C8-3D26E7942B0D}"/>
              </a:ext>
            </a:extLst>
          </p:cNvPr>
          <p:cNvSpPr/>
          <p:nvPr/>
        </p:nvSpPr>
        <p:spPr>
          <a:xfrm>
            <a:off x="7630256" y="5643942"/>
            <a:ext cx="4114800" cy="76554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err="1" smtClean="0">
                <a:solidFill>
                  <a:srgbClr val="002611"/>
                </a:solidFill>
                <a:latin typeface="Montserrat SemiBold"/>
              </a:rPr>
              <a:t>Шарафутдинова</a:t>
            </a:r>
            <a:r>
              <a:rPr lang="ru-RU" b="1" dirty="0" smtClean="0">
                <a:solidFill>
                  <a:srgbClr val="002611"/>
                </a:solidFill>
                <a:latin typeface="Montserrat SemiBold"/>
              </a:rPr>
              <a:t> </a:t>
            </a:r>
            <a:r>
              <a:rPr lang="ru-RU" b="1" dirty="0" err="1" smtClean="0">
                <a:solidFill>
                  <a:srgbClr val="002611"/>
                </a:solidFill>
                <a:latin typeface="Montserrat SemiBold"/>
              </a:rPr>
              <a:t>Айгел</a:t>
            </a:r>
            <a:r>
              <a:rPr lang="ru-RU" b="1" dirty="0" smtClean="0">
                <a:solidFill>
                  <a:srgbClr val="002611"/>
                </a:solidFill>
                <a:latin typeface="Montserrat SemiBold"/>
              </a:rPr>
              <a:t> </a:t>
            </a:r>
            <a:r>
              <a:rPr lang="ru-RU" b="1" dirty="0" err="1" smtClean="0">
                <a:solidFill>
                  <a:srgbClr val="002611"/>
                </a:solidFill>
                <a:latin typeface="Montserrat SemiBold"/>
              </a:rPr>
              <a:t>Айратовна</a:t>
            </a:r>
            <a:endParaRPr lang="ru-RU" b="1" dirty="0" smtClean="0">
              <a:solidFill>
                <a:srgbClr val="002611"/>
              </a:solidFill>
              <a:latin typeface="Montserrat SemiBold"/>
            </a:endParaRPr>
          </a:p>
          <a:p>
            <a:pPr algn="r"/>
            <a:r>
              <a:rPr lang="ru-RU" b="1" dirty="0" smtClean="0">
                <a:solidFill>
                  <a:srgbClr val="002611"/>
                </a:solidFill>
                <a:latin typeface="Montserrat SemiBold"/>
              </a:rPr>
              <a:t>Учитель биологии </a:t>
            </a:r>
          </a:p>
          <a:p>
            <a:pPr algn="r"/>
            <a:r>
              <a:rPr lang="ru-RU" b="1" dirty="0" smtClean="0">
                <a:solidFill>
                  <a:srgbClr val="002611"/>
                </a:solidFill>
                <a:latin typeface="Montserrat SemiBold"/>
              </a:rPr>
              <a:t>МБОУ «Комсомольская СОШ №1»</a:t>
            </a:r>
            <a:endParaRPr lang="ru-RU" b="1" dirty="0">
              <a:solidFill>
                <a:srgbClr val="002611"/>
              </a:solidFill>
              <a:latin typeface="Montserrat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9" grpId="0"/>
      <p:bldP spid="9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D5FF5CAB-4AB9-5D54-D132-0BC91F474BEC}"/>
              </a:ext>
            </a:extLst>
          </p:cNvPr>
          <p:cNvSpPr/>
          <p:nvPr/>
        </p:nvSpPr>
        <p:spPr>
          <a:xfrm>
            <a:off x="923341" y="1002832"/>
            <a:ext cx="3674537" cy="3719702"/>
          </a:xfrm>
          <a:prstGeom prst="roundRect">
            <a:avLst>
              <a:gd name="adj" fmla="val 554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Google Shape;97;p2"/>
          <p:cNvSpPr txBox="1"/>
          <p:nvPr/>
        </p:nvSpPr>
        <p:spPr>
          <a:xfrm>
            <a:off x="1155940" y="1594302"/>
            <a:ext cx="3372928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i="0" u="none" strike="noStrike" cap="none" dirty="0">
                <a:solidFill>
                  <a:srgbClr val="00602B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Изменение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i="0" u="none" strike="noStrike" cap="none" dirty="0">
                <a:solidFill>
                  <a:srgbClr val="00602B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климата</a:t>
            </a:r>
            <a:endParaRPr sz="4400" b="1" dirty="0">
              <a:solidFill>
                <a:srgbClr val="00602B"/>
              </a:solidFill>
              <a:latin typeface="Montserrat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1009291" y="3319882"/>
            <a:ext cx="370073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002611"/>
                </a:solidFill>
                <a:latin typeface="Montserrat Medium" pitchFamily="2" charset="0"/>
                <a:ea typeface="Calibri"/>
                <a:cs typeface="Calibri"/>
                <a:sym typeface="Calibri"/>
              </a:rPr>
              <a:t>Ваши </a:t>
            </a:r>
            <a:r>
              <a:rPr lang="ru-RU" sz="3200" b="1" dirty="0" smtClean="0">
                <a:solidFill>
                  <a:srgbClr val="002611"/>
                </a:solidFill>
                <a:latin typeface="Montserrat Medium" pitchFamily="2" charset="0"/>
                <a:ea typeface="Calibri"/>
                <a:cs typeface="Calibri"/>
                <a:sym typeface="Calibri"/>
              </a:rPr>
              <a:t>ассоциации</a:t>
            </a:r>
            <a:r>
              <a:rPr lang="ru-RU" sz="3200" b="1" dirty="0">
                <a:solidFill>
                  <a:srgbClr val="002611"/>
                </a:solidFill>
                <a:latin typeface="Montserrat Medium" pitchFamily="2" charset="0"/>
                <a:ea typeface="Calibri"/>
                <a:cs typeface="Calibri"/>
                <a:sym typeface="Calibri"/>
              </a:rPr>
              <a:t>?</a:t>
            </a:r>
            <a:endParaRPr sz="3200" b="1" dirty="0">
              <a:solidFill>
                <a:srgbClr val="002611"/>
              </a:solidFill>
              <a:latin typeface="Montserrat Medium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7609" y="637097"/>
            <a:ext cx="6759586" cy="5254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7448445" y="957379"/>
            <a:ext cx="2049239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7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602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?</a:t>
            </a:r>
            <a:endParaRPr lang="ru-RU" sz="287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602B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Изображение выглядит как Цвет морской волны, Бирюза, зеленый, ткань&#10;&#10;Автоматически созданное описание">
            <a:extLst>
              <a:ext uri="{FF2B5EF4-FFF2-40B4-BE49-F238E27FC236}">
                <a16:creationId xmlns:a16="http://schemas.microsoft.com/office/drawing/2014/main" xmlns="" id="{3F18120B-1076-C7EC-C299-CCE577F043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875" b="52733"/>
          <a:stretch/>
        </p:blipFill>
        <p:spPr>
          <a:xfrm>
            <a:off x="17579" y="0"/>
            <a:ext cx="12192000" cy="3095740"/>
          </a:xfrm>
          <a:prstGeom prst="rect">
            <a:avLst/>
          </a:prstGeom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ABF561CD-AC64-6B58-CC0C-A472A3E97FE8}"/>
              </a:ext>
            </a:extLst>
          </p:cNvPr>
          <p:cNvSpPr/>
          <p:nvPr/>
        </p:nvSpPr>
        <p:spPr>
          <a:xfrm>
            <a:off x="1179139" y="1455922"/>
            <a:ext cx="2933643" cy="26754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xmlns="" id="{654FFD10-1DC7-AFFE-80AF-BFBB6DC99875}"/>
              </a:ext>
            </a:extLst>
          </p:cNvPr>
          <p:cNvSpPr/>
          <p:nvPr/>
        </p:nvSpPr>
        <p:spPr>
          <a:xfrm>
            <a:off x="4646758" y="1455922"/>
            <a:ext cx="2933643" cy="26754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004117FE-F5E2-3D4E-A9D1-13B012949749}"/>
              </a:ext>
            </a:extLst>
          </p:cNvPr>
          <p:cNvSpPr/>
          <p:nvPr/>
        </p:nvSpPr>
        <p:spPr>
          <a:xfrm>
            <a:off x="8166628" y="1455922"/>
            <a:ext cx="2933643" cy="26754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Google Shape;105;p3"/>
          <p:cNvSpPr txBox="1"/>
          <p:nvPr/>
        </p:nvSpPr>
        <p:spPr>
          <a:xfrm>
            <a:off x="1374410" y="5111128"/>
            <a:ext cx="25431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261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Отвечайте </a:t>
            </a:r>
            <a:endParaRPr sz="1200" b="1" dirty="0">
              <a:solidFill>
                <a:srgbClr val="002611"/>
              </a:solidFill>
              <a:latin typeface="Montserrat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261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на вопросы</a:t>
            </a:r>
            <a:endParaRPr sz="2400" b="1" dirty="0">
              <a:solidFill>
                <a:srgbClr val="002611"/>
              </a:solidFill>
              <a:latin typeface="Montserrat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4688100" y="5111128"/>
            <a:ext cx="28158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261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Зарабатывайте</a:t>
            </a:r>
            <a:endParaRPr sz="1200" b="1" dirty="0">
              <a:solidFill>
                <a:srgbClr val="002611"/>
              </a:solidFill>
              <a:latin typeface="Montserrat" pitchFamily="2" charset="0"/>
            </a:endParaRPr>
          </a:p>
          <a:p>
            <a:pPr algn="ctr"/>
            <a:r>
              <a:rPr lang="ru-RU" sz="2400" b="1" dirty="0" err="1" smtClean="0">
                <a:solidFill>
                  <a:srgbClr val="00261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Эко-баллы</a:t>
            </a:r>
            <a:endParaRPr sz="2400" b="1" dirty="0">
              <a:solidFill>
                <a:srgbClr val="00261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8166627" y="5111128"/>
            <a:ext cx="293364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261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«</a:t>
            </a:r>
            <a:r>
              <a:rPr lang="ru-RU" sz="2400" b="1" dirty="0">
                <a:solidFill>
                  <a:srgbClr val="00261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Прокачайте</a:t>
            </a:r>
            <a:r>
              <a:rPr lang="en-US" sz="2400" b="1" dirty="0">
                <a:solidFill>
                  <a:srgbClr val="00261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»</a:t>
            </a:r>
            <a:endParaRPr sz="1200" b="1" dirty="0">
              <a:solidFill>
                <a:srgbClr val="002611"/>
              </a:solidFill>
              <a:latin typeface="Montserrat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261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школу</a:t>
            </a:r>
            <a:endParaRPr sz="2400" b="1" dirty="0">
              <a:solidFill>
                <a:srgbClr val="00261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1486B4E-4EFD-D2B1-3CFD-84D956A395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6992" y="909369"/>
            <a:ext cx="3132911" cy="300170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65470D3-F992-64CD-4259-A95DA02D25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7683" y="1200053"/>
            <a:ext cx="2072421" cy="27486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23ED583-34ED-A549-662A-96028C33A6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5847" y="1827836"/>
            <a:ext cx="2067309" cy="1931627"/>
          </a:xfrm>
          <a:prstGeom prst="rect">
            <a:avLst/>
          </a:prstGeom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DD9A0EFA-D046-ECBB-D66D-B1EA40953249}"/>
              </a:ext>
            </a:extLst>
          </p:cNvPr>
          <p:cNvCxnSpPr>
            <a:stCxn id="2" idx="2"/>
            <a:endCxn id="105" idx="0"/>
          </p:cNvCxnSpPr>
          <p:nvPr/>
        </p:nvCxnSpPr>
        <p:spPr>
          <a:xfrm flipH="1">
            <a:off x="2645960" y="4131378"/>
            <a:ext cx="1" cy="9797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7C1B82B7-8588-EB9C-91DF-700F0250DEED}"/>
              </a:ext>
            </a:extLst>
          </p:cNvPr>
          <p:cNvCxnSpPr/>
          <p:nvPr/>
        </p:nvCxnSpPr>
        <p:spPr>
          <a:xfrm flipH="1">
            <a:off x="6113578" y="4131378"/>
            <a:ext cx="1" cy="9797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618A3AA9-840E-3195-E75D-C8F34C48A634}"/>
              </a:ext>
            </a:extLst>
          </p:cNvPr>
          <p:cNvCxnSpPr/>
          <p:nvPr/>
        </p:nvCxnSpPr>
        <p:spPr>
          <a:xfrm flipH="1">
            <a:off x="9641671" y="4131378"/>
            <a:ext cx="1" cy="9797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  <p:bldP spid="1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C24A8F7F-8F56-6A36-AC38-7AE3CCF6187A}"/>
              </a:ext>
            </a:extLst>
          </p:cNvPr>
          <p:cNvGrpSpPr/>
          <p:nvPr/>
        </p:nvGrpSpPr>
        <p:grpSpPr>
          <a:xfrm>
            <a:off x="-83459" y="294969"/>
            <a:ext cx="1124129" cy="6256838"/>
            <a:chOff x="-83459" y="294969"/>
            <a:chExt cx="1124129" cy="6256838"/>
          </a:xfrm>
          <a:solidFill>
            <a:schemeClr val="accent6"/>
          </a:solidFill>
        </p:grpSpPr>
        <p:sp>
          <p:nvSpPr>
            <p:cNvPr id="67" name="Полилиния 66">
              <a:extLst>
                <a:ext uri="{FF2B5EF4-FFF2-40B4-BE49-F238E27FC236}">
                  <a16:creationId xmlns:a16="http://schemas.microsoft.com/office/drawing/2014/main" xmlns="" id="{F4C4033D-373A-6B5E-0515-451C08CF8470}"/>
                </a:ext>
              </a:extLst>
            </p:cNvPr>
            <p:cNvSpPr/>
            <p:nvPr/>
          </p:nvSpPr>
          <p:spPr>
            <a:xfrm>
              <a:off x="-83459" y="294969"/>
              <a:ext cx="1124129" cy="6256838"/>
            </a:xfrm>
            <a:custGeom>
              <a:avLst/>
              <a:gdLst>
                <a:gd name="connsiteX0" fmla="*/ 0 w 1134730"/>
                <a:gd name="connsiteY0" fmla="*/ 0 h 6315841"/>
                <a:gd name="connsiteX1" fmla="*/ 910205 w 1134730"/>
                <a:gd name="connsiteY1" fmla="*/ 0 h 6315841"/>
                <a:gd name="connsiteX2" fmla="*/ 1134730 w 1134730"/>
                <a:gd name="connsiteY2" fmla="*/ 224525 h 6315841"/>
                <a:gd name="connsiteX3" fmla="*/ 1134730 w 1134730"/>
                <a:gd name="connsiteY3" fmla="*/ 6091316 h 6315841"/>
                <a:gd name="connsiteX4" fmla="*/ 910205 w 1134730"/>
                <a:gd name="connsiteY4" fmla="*/ 6315841 h 6315841"/>
                <a:gd name="connsiteX5" fmla="*/ 0 w 1134730"/>
                <a:gd name="connsiteY5" fmla="*/ 6315841 h 631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4730" h="6315841">
                  <a:moveTo>
                    <a:pt x="0" y="0"/>
                  </a:moveTo>
                  <a:lnTo>
                    <a:pt x="910205" y="0"/>
                  </a:lnTo>
                  <a:cubicBezTo>
                    <a:pt x="1034207" y="0"/>
                    <a:pt x="1134730" y="100523"/>
                    <a:pt x="1134730" y="224525"/>
                  </a:cubicBezTo>
                  <a:lnTo>
                    <a:pt x="1134730" y="6091316"/>
                  </a:lnTo>
                  <a:cubicBezTo>
                    <a:pt x="1134730" y="6215318"/>
                    <a:pt x="1034207" y="6315841"/>
                    <a:pt x="910205" y="6315841"/>
                  </a:cubicBezTo>
                  <a:lnTo>
                    <a:pt x="0" y="63158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6" name="Google Shape;116;p4"/>
            <p:cNvSpPr txBox="1"/>
            <p:nvPr/>
          </p:nvSpPr>
          <p:spPr>
            <a:xfrm>
              <a:off x="250723" y="395329"/>
              <a:ext cx="580082" cy="9232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54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5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" name="Google Shape;116;p4">
              <a:extLst>
                <a:ext uri="{FF2B5EF4-FFF2-40B4-BE49-F238E27FC236}">
                  <a16:creationId xmlns:a16="http://schemas.microsoft.com/office/drawing/2014/main" xmlns="" id="{561E5F84-BB8D-E818-0C7E-C49491D952E5}"/>
                </a:ext>
              </a:extLst>
            </p:cNvPr>
            <p:cNvSpPr txBox="1"/>
            <p:nvPr/>
          </p:nvSpPr>
          <p:spPr>
            <a:xfrm rot="16200000">
              <a:off x="-553693" y="4822529"/>
              <a:ext cx="2394829" cy="58473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3200" b="1" dirty="0">
                  <a:solidFill>
                    <a:schemeClr val="bg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РАУНД</a:t>
              </a:r>
              <a:endParaRPr sz="3200" b="1" dirty="0">
                <a:solidFill>
                  <a:schemeClr val="bg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" name="Группа 60">
            <a:extLst>
              <a:ext uri="{FF2B5EF4-FFF2-40B4-BE49-F238E27FC236}">
                <a16:creationId xmlns:a16="http://schemas.microsoft.com/office/drawing/2014/main" xmlns="" id="{65E6F83D-1874-E0A8-0C29-142B8CA04772}"/>
              </a:ext>
            </a:extLst>
          </p:cNvPr>
          <p:cNvGrpSpPr/>
          <p:nvPr/>
        </p:nvGrpSpPr>
        <p:grpSpPr>
          <a:xfrm>
            <a:off x="1252206" y="294968"/>
            <a:ext cx="10737166" cy="1521553"/>
            <a:chOff x="1252206" y="294968"/>
            <a:chExt cx="10737166" cy="1521553"/>
          </a:xfrm>
        </p:grpSpPr>
        <p:sp>
          <p:nvSpPr>
            <p:cNvPr id="4" name="Скругленный прямоугольник 3">
              <a:extLst>
                <a:ext uri="{FF2B5EF4-FFF2-40B4-BE49-F238E27FC236}">
                  <a16:creationId xmlns:a16="http://schemas.microsoft.com/office/drawing/2014/main" xmlns="" id="{1CF312A6-9A00-0E96-4CD2-06A5F0A5DA42}"/>
                </a:ext>
              </a:extLst>
            </p:cNvPr>
            <p:cNvSpPr/>
            <p:nvPr/>
          </p:nvSpPr>
          <p:spPr>
            <a:xfrm>
              <a:off x="1252207" y="294968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7" name="Google Shape;117;p4"/>
            <p:cNvSpPr txBox="1"/>
            <p:nvPr/>
          </p:nvSpPr>
          <p:spPr>
            <a:xfrm>
              <a:off x="1611616" y="464583"/>
              <a:ext cx="9259916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В1. Что не относится к характеристикам климата?</a:t>
              </a:r>
              <a:endParaRPr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3901C9E-EFBF-9030-4DB7-F14A3AE82C5C}"/>
                </a:ext>
              </a:extLst>
            </p:cNvPr>
            <p:cNvSpPr txBox="1"/>
            <p:nvPr/>
          </p:nvSpPr>
          <p:spPr>
            <a:xfrm>
              <a:off x="2090855" y="1057708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Температура</a:t>
              </a: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xmlns="" id="{3FA5CB4C-B927-6F29-0C6A-1A292A1AC821}"/>
                </a:ext>
              </a:extLst>
            </p:cNvPr>
            <p:cNvSpPr/>
            <p:nvPr/>
          </p:nvSpPr>
          <p:spPr>
            <a:xfrm>
              <a:off x="1672244" y="1052988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C421C219-C38B-9D79-EAC5-34EB0EDFB161}"/>
                </a:ext>
              </a:extLst>
            </p:cNvPr>
            <p:cNvSpPr txBox="1"/>
            <p:nvPr/>
          </p:nvSpPr>
          <p:spPr>
            <a:xfrm>
              <a:off x="4677243" y="1057708"/>
              <a:ext cx="110794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Осадки</a:t>
              </a:r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xmlns="" id="{03E28EC9-355A-F13C-628A-D381D42BBB4E}"/>
                </a:ext>
              </a:extLst>
            </p:cNvPr>
            <p:cNvSpPr/>
            <p:nvPr/>
          </p:nvSpPr>
          <p:spPr>
            <a:xfrm>
              <a:off x="4265955" y="1052988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941B5946-40F4-86CA-F19A-6FA1F2F07E99}"/>
                </a:ext>
              </a:extLst>
            </p:cNvPr>
            <p:cNvSpPr txBox="1"/>
            <p:nvPr/>
          </p:nvSpPr>
          <p:spPr>
            <a:xfrm>
              <a:off x="6623095" y="1057708"/>
              <a:ext cx="113385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Рельеф</a:t>
              </a:r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6067FE12-5E41-FD43-505A-F2A91D223DBE}"/>
                </a:ext>
              </a:extLst>
            </p:cNvPr>
            <p:cNvSpPr/>
            <p:nvPr/>
          </p:nvSpPr>
          <p:spPr>
            <a:xfrm>
              <a:off x="6206591" y="1052988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0D587BDC-2E29-3ECA-6566-03189E6A9624}"/>
                </a:ext>
              </a:extLst>
            </p:cNvPr>
            <p:cNvSpPr txBox="1"/>
            <p:nvPr/>
          </p:nvSpPr>
          <p:spPr>
            <a:xfrm>
              <a:off x="8607261" y="1057708"/>
              <a:ext cx="3382111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Сила и направление ветра</a:t>
              </a:r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xmlns="" id="{C1C811D2-12B0-7F64-E49F-58138A93E2F1}"/>
                </a:ext>
              </a:extLst>
            </p:cNvPr>
            <p:cNvSpPr/>
            <p:nvPr/>
          </p:nvSpPr>
          <p:spPr>
            <a:xfrm>
              <a:off x="8166935" y="1052988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4</a:t>
              </a:r>
            </a:p>
          </p:txBody>
        </p:sp>
        <p:sp>
          <p:nvSpPr>
            <p:cNvPr id="57" name="Полилиния 56">
              <a:extLst>
                <a:ext uri="{FF2B5EF4-FFF2-40B4-BE49-F238E27FC236}">
                  <a16:creationId xmlns:a16="http://schemas.microsoft.com/office/drawing/2014/main" xmlns="" id="{15D6CFAA-760F-9B86-4FB8-006E44DE8780}"/>
                </a:ext>
              </a:extLst>
            </p:cNvPr>
            <p:cNvSpPr/>
            <p:nvPr/>
          </p:nvSpPr>
          <p:spPr>
            <a:xfrm>
              <a:off x="1252206" y="333370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xmlns="" id="{7D13B8C8-5540-4715-F20D-D4A206C724FA}"/>
              </a:ext>
            </a:extLst>
          </p:cNvPr>
          <p:cNvGrpSpPr/>
          <p:nvPr/>
        </p:nvGrpSpPr>
        <p:grpSpPr>
          <a:xfrm>
            <a:off x="1252206" y="1873396"/>
            <a:ext cx="12243674" cy="1521553"/>
            <a:chOff x="1252206" y="1873396"/>
            <a:chExt cx="12243674" cy="1521553"/>
          </a:xfrm>
        </p:grpSpPr>
        <p:sp>
          <p:nvSpPr>
            <p:cNvPr id="20" name="Скругленный прямоугольник 19">
              <a:extLst>
                <a:ext uri="{FF2B5EF4-FFF2-40B4-BE49-F238E27FC236}">
                  <a16:creationId xmlns:a16="http://schemas.microsoft.com/office/drawing/2014/main" xmlns="" id="{BEEA90C0-E6BE-4609-CA9F-687ACD88F42D}"/>
                </a:ext>
              </a:extLst>
            </p:cNvPr>
            <p:cNvSpPr/>
            <p:nvPr/>
          </p:nvSpPr>
          <p:spPr>
            <a:xfrm>
              <a:off x="1252207" y="1873396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олилиния 57">
              <a:extLst>
                <a:ext uri="{FF2B5EF4-FFF2-40B4-BE49-F238E27FC236}">
                  <a16:creationId xmlns:a16="http://schemas.microsoft.com/office/drawing/2014/main" xmlns="" id="{193DBD94-0DBD-DC6D-9BD4-B675455902A2}"/>
                </a:ext>
              </a:extLst>
            </p:cNvPr>
            <p:cNvSpPr/>
            <p:nvPr/>
          </p:nvSpPr>
          <p:spPr>
            <a:xfrm>
              <a:off x="1252206" y="1900912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8" name="Google Shape;118;p4"/>
            <p:cNvSpPr txBox="1"/>
            <p:nvPr/>
          </p:nvSpPr>
          <p:spPr>
            <a:xfrm>
              <a:off x="1601876" y="2006138"/>
              <a:ext cx="11894004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В2. В чем особенность изменение климата, которое происходит сейчас</a:t>
              </a: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  <a:endParaRPr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62D6DEC0-5728-3DAF-D6B3-F5BB4CC68799}"/>
                </a:ext>
              </a:extLst>
            </p:cNvPr>
            <p:cNvSpPr txBox="1"/>
            <p:nvPr/>
          </p:nvSpPr>
          <p:spPr>
            <a:xfrm>
              <a:off x="2102887" y="2562860"/>
              <a:ext cx="2114624" cy="590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 err="1" smtClean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Изменени</a:t>
              </a:r>
              <a:r>
                <a:rPr lang="uk-UA" sz="2000" dirty="0" smtClean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е</a:t>
              </a:r>
              <a:r>
                <a:rPr lang="ru-RU" sz="2000" dirty="0" smtClean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почти не </a:t>
              </a:r>
              <a:r>
                <a:rPr lang="ru-RU" sz="2000" dirty="0" smtClean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заметно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xmlns="" id="{2B188FC4-F24E-1286-8ADD-373BCAC33F1C}"/>
                </a:ext>
              </a:extLst>
            </p:cNvPr>
            <p:cNvSpPr/>
            <p:nvPr/>
          </p:nvSpPr>
          <p:spPr>
            <a:xfrm>
              <a:off x="1684276" y="261403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686BC3B1-6B19-9996-FC45-A55076F33B5B}"/>
                </a:ext>
              </a:extLst>
            </p:cNvPr>
            <p:cNvSpPr txBox="1"/>
            <p:nvPr/>
          </p:nvSpPr>
          <p:spPr>
            <a:xfrm>
              <a:off x="4932275" y="2562860"/>
              <a:ext cx="2114570" cy="590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Теплеет слишком быстро</a:t>
              </a:r>
            </a:p>
          </p:txBody>
        </p:sp>
        <p:sp>
          <p:nvSpPr>
            <p:cNvPr id="30" name="Овал 29">
              <a:extLst>
                <a:ext uri="{FF2B5EF4-FFF2-40B4-BE49-F238E27FC236}">
                  <a16:creationId xmlns:a16="http://schemas.microsoft.com/office/drawing/2014/main" xmlns="" id="{3F33F2AB-B74C-690E-44F2-3851B594DA42}"/>
                </a:ext>
              </a:extLst>
            </p:cNvPr>
            <p:cNvSpPr/>
            <p:nvPr/>
          </p:nvSpPr>
          <p:spPr>
            <a:xfrm>
              <a:off x="4520987" y="261403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9DD75C83-4D91-9B5E-571B-0F2414047041}"/>
                </a:ext>
              </a:extLst>
            </p:cNvPr>
            <p:cNvSpPr txBox="1"/>
            <p:nvPr/>
          </p:nvSpPr>
          <p:spPr>
            <a:xfrm>
              <a:off x="7677385" y="2558487"/>
              <a:ext cx="1682668" cy="590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То теплеет, то холодает</a:t>
              </a:r>
            </a:p>
          </p:txBody>
        </p:sp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xmlns="" id="{75D0191B-0825-ACD5-6C8F-CACA130D1B6C}"/>
                </a:ext>
              </a:extLst>
            </p:cNvPr>
            <p:cNvSpPr/>
            <p:nvPr/>
          </p:nvSpPr>
          <p:spPr>
            <a:xfrm>
              <a:off x="7273915" y="261403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EFA2154F-1840-28F2-FA98-D0473A88BBED}"/>
                </a:ext>
              </a:extLst>
            </p:cNvPr>
            <p:cNvSpPr txBox="1"/>
            <p:nvPr/>
          </p:nvSpPr>
          <p:spPr>
            <a:xfrm>
              <a:off x="9959162" y="2574233"/>
              <a:ext cx="1817215" cy="590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Особенностей нет</a:t>
              </a:r>
            </a:p>
          </p:txBody>
        </p: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xmlns="" id="{70420EDC-5FC0-AEB3-BCC3-BD53AF40AD12}"/>
                </a:ext>
              </a:extLst>
            </p:cNvPr>
            <p:cNvSpPr/>
            <p:nvPr/>
          </p:nvSpPr>
          <p:spPr>
            <a:xfrm>
              <a:off x="9555693" y="261403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4</a:t>
              </a:r>
            </a:p>
          </p:txBody>
        </p:sp>
      </p:grp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xmlns="" id="{D17E9A94-2D8F-7786-606D-FF249A4EFDD7}"/>
              </a:ext>
            </a:extLst>
          </p:cNvPr>
          <p:cNvGrpSpPr/>
          <p:nvPr/>
        </p:nvGrpSpPr>
        <p:grpSpPr>
          <a:xfrm>
            <a:off x="1252206" y="3451824"/>
            <a:ext cx="10876992" cy="1521553"/>
            <a:chOff x="1252206" y="3451824"/>
            <a:chExt cx="10876992" cy="1521553"/>
          </a:xfrm>
        </p:grpSpPr>
        <p:sp>
          <p:nvSpPr>
            <p:cNvPr id="21" name="Скругленный прямоугольник 20">
              <a:extLst>
                <a:ext uri="{FF2B5EF4-FFF2-40B4-BE49-F238E27FC236}">
                  <a16:creationId xmlns:a16="http://schemas.microsoft.com/office/drawing/2014/main" xmlns="" id="{B310E342-703F-22C7-7A21-20077285ED02}"/>
                </a:ext>
              </a:extLst>
            </p:cNvPr>
            <p:cNvSpPr/>
            <p:nvPr/>
          </p:nvSpPr>
          <p:spPr>
            <a:xfrm>
              <a:off x="1252207" y="3451824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9" name="Google Shape;119;p4"/>
            <p:cNvSpPr txBox="1"/>
            <p:nvPr/>
          </p:nvSpPr>
          <p:spPr>
            <a:xfrm>
              <a:off x="1623648" y="3637134"/>
              <a:ext cx="10505550" cy="6832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В3. Какие ученые дают наиболее достоверную информацию </a:t>
              </a:r>
            </a:p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об изменении климата?</a:t>
              </a:r>
              <a:endParaRPr sz="24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161C4237-BF19-982A-F90E-3EFA19890003}"/>
                </a:ext>
              </a:extLst>
            </p:cNvPr>
            <p:cNvSpPr txBox="1"/>
            <p:nvPr/>
          </p:nvSpPr>
          <p:spPr>
            <a:xfrm>
              <a:off x="2124602" y="4377234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Геофизики</a:t>
              </a:r>
            </a:p>
          </p:txBody>
        </p:sp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xmlns="" id="{A211027E-5961-20DE-EB50-7F2FCCE8252E}"/>
                </a:ext>
              </a:extLst>
            </p:cNvPr>
            <p:cNvSpPr/>
            <p:nvPr/>
          </p:nvSpPr>
          <p:spPr>
            <a:xfrm>
              <a:off x="1684276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67BC194D-2BA5-662F-A2CC-796574C4D80C}"/>
                </a:ext>
              </a:extLst>
            </p:cNvPr>
            <p:cNvSpPr txBox="1"/>
            <p:nvPr/>
          </p:nvSpPr>
          <p:spPr>
            <a:xfrm>
              <a:off x="4440397" y="4377234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Геохимики</a:t>
              </a:r>
            </a:p>
          </p:txBody>
        </p:sp>
        <p:sp>
          <p:nvSpPr>
            <p:cNvPr id="42" name="Овал 41">
              <a:extLst>
                <a:ext uri="{FF2B5EF4-FFF2-40B4-BE49-F238E27FC236}">
                  <a16:creationId xmlns:a16="http://schemas.microsoft.com/office/drawing/2014/main" xmlns="" id="{6A8D7D1F-2353-4285-818D-20B5799B8340}"/>
                </a:ext>
              </a:extLst>
            </p:cNvPr>
            <p:cNvSpPr/>
            <p:nvPr/>
          </p:nvSpPr>
          <p:spPr>
            <a:xfrm>
              <a:off x="4000071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F927FCCC-E522-F475-4102-21A0B2FD6173}"/>
                </a:ext>
              </a:extLst>
            </p:cNvPr>
            <p:cNvSpPr txBox="1"/>
            <p:nvPr/>
          </p:nvSpPr>
          <p:spPr>
            <a:xfrm>
              <a:off x="6831374" y="4377234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Палеонтологи</a:t>
              </a:r>
            </a:p>
          </p:txBody>
        </p:sp>
        <p:sp>
          <p:nvSpPr>
            <p:cNvPr id="44" name="Овал 43">
              <a:extLst>
                <a:ext uri="{FF2B5EF4-FFF2-40B4-BE49-F238E27FC236}">
                  <a16:creationId xmlns:a16="http://schemas.microsoft.com/office/drawing/2014/main" xmlns="" id="{1D2118DE-174F-D75F-031A-875A8490F7B4}"/>
                </a:ext>
              </a:extLst>
            </p:cNvPr>
            <p:cNvSpPr/>
            <p:nvPr/>
          </p:nvSpPr>
          <p:spPr>
            <a:xfrm>
              <a:off x="6384043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7F19F49F-26C0-5248-7CE8-AB99EE9B0400}"/>
                </a:ext>
              </a:extLst>
            </p:cNvPr>
            <p:cNvSpPr txBox="1"/>
            <p:nvPr/>
          </p:nvSpPr>
          <p:spPr>
            <a:xfrm>
              <a:off x="9356859" y="4377234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Климатологи</a:t>
              </a:r>
            </a:p>
          </p:txBody>
        </p:sp>
        <p:sp>
          <p:nvSpPr>
            <p:cNvPr id="46" name="Овал 45">
              <a:extLst>
                <a:ext uri="{FF2B5EF4-FFF2-40B4-BE49-F238E27FC236}">
                  <a16:creationId xmlns:a16="http://schemas.microsoft.com/office/drawing/2014/main" xmlns="" id="{81A36194-B714-3FE8-E514-CCEA5D6B714F}"/>
                </a:ext>
              </a:extLst>
            </p:cNvPr>
            <p:cNvSpPr/>
            <p:nvPr/>
          </p:nvSpPr>
          <p:spPr>
            <a:xfrm>
              <a:off x="8909528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4</a:t>
              </a:r>
            </a:p>
          </p:txBody>
        </p:sp>
        <p:sp>
          <p:nvSpPr>
            <p:cNvPr id="59" name="Полилиния 58">
              <a:extLst>
                <a:ext uri="{FF2B5EF4-FFF2-40B4-BE49-F238E27FC236}">
                  <a16:creationId xmlns:a16="http://schemas.microsoft.com/office/drawing/2014/main" xmlns="" id="{4D12ED8C-9CE3-4BD6-579F-BE39D46D01B9}"/>
                </a:ext>
              </a:extLst>
            </p:cNvPr>
            <p:cNvSpPr/>
            <p:nvPr/>
          </p:nvSpPr>
          <p:spPr>
            <a:xfrm>
              <a:off x="1252206" y="3490226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xmlns="" id="{1AB6F0BA-7FDA-3790-725A-2AB4A1A894CC}"/>
              </a:ext>
            </a:extLst>
          </p:cNvPr>
          <p:cNvGrpSpPr/>
          <p:nvPr/>
        </p:nvGrpSpPr>
        <p:grpSpPr>
          <a:xfrm>
            <a:off x="1252206" y="5030253"/>
            <a:ext cx="10689072" cy="1521553"/>
            <a:chOff x="1252206" y="5030253"/>
            <a:chExt cx="10689072" cy="1521553"/>
          </a:xfrm>
        </p:grpSpPr>
        <p:sp>
          <p:nvSpPr>
            <p:cNvPr id="22" name="Скругленный прямоугольник 21">
              <a:extLst>
                <a:ext uri="{FF2B5EF4-FFF2-40B4-BE49-F238E27FC236}">
                  <a16:creationId xmlns:a16="http://schemas.microsoft.com/office/drawing/2014/main" xmlns="" id="{3146FC67-4A9D-ACCD-0900-ACA09DEFF388}"/>
                </a:ext>
              </a:extLst>
            </p:cNvPr>
            <p:cNvSpPr/>
            <p:nvPr/>
          </p:nvSpPr>
          <p:spPr>
            <a:xfrm>
              <a:off x="1252207" y="5030253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0" name="Google Shape;120;p4"/>
            <p:cNvSpPr txBox="1"/>
            <p:nvPr/>
          </p:nvSpPr>
          <p:spPr>
            <a:xfrm>
              <a:off x="1623648" y="5192817"/>
              <a:ext cx="9500136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В4. Глобальное потепление и изменение климата </a:t>
              </a: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– </a:t>
              </a: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это одно и то же?</a:t>
              </a:r>
              <a:endParaRPr sz="24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B12E1C9E-59F0-236B-FD6D-485EF4183BE9}"/>
                </a:ext>
              </a:extLst>
            </p:cNvPr>
            <p:cNvSpPr txBox="1"/>
            <p:nvPr/>
          </p:nvSpPr>
          <p:spPr>
            <a:xfrm>
              <a:off x="2124602" y="5770605"/>
              <a:ext cx="52348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Да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0" name="Овал 49">
              <a:extLst>
                <a:ext uri="{FF2B5EF4-FFF2-40B4-BE49-F238E27FC236}">
                  <a16:creationId xmlns:a16="http://schemas.microsoft.com/office/drawing/2014/main" xmlns="" id="{04E19E7B-ABDD-3D0B-81CC-4FBC0CF3108D}"/>
                </a:ext>
              </a:extLst>
            </p:cNvPr>
            <p:cNvSpPr/>
            <p:nvPr/>
          </p:nvSpPr>
          <p:spPr>
            <a:xfrm>
              <a:off x="1684276" y="5750497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FD323000-C432-A696-CFEC-FB7F3B89CBA1}"/>
                </a:ext>
              </a:extLst>
            </p:cNvPr>
            <p:cNvSpPr txBox="1"/>
            <p:nvPr/>
          </p:nvSpPr>
          <p:spPr>
            <a:xfrm>
              <a:off x="3700168" y="5770605"/>
              <a:ext cx="60156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Нет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2" name="Овал 51">
              <a:extLst>
                <a:ext uri="{FF2B5EF4-FFF2-40B4-BE49-F238E27FC236}">
                  <a16:creationId xmlns:a16="http://schemas.microsoft.com/office/drawing/2014/main" xmlns="" id="{031768A0-462C-19C8-4917-BEE9FDDDB063}"/>
                </a:ext>
              </a:extLst>
            </p:cNvPr>
            <p:cNvSpPr/>
            <p:nvPr/>
          </p:nvSpPr>
          <p:spPr>
            <a:xfrm>
              <a:off x="3259842" y="5750497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60" name="Полилиния 59">
              <a:extLst>
                <a:ext uri="{FF2B5EF4-FFF2-40B4-BE49-F238E27FC236}">
                  <a16:creationId xmlns:a16="http://schemas.microsoft.com/office/drawing/2014/main" xmlns="" id="{7B3F34CC-75C0-18D3-7170-41DF972E5B37}"/>
                </a:ext>
              </a:extLst>
            </p:cNvPr>
            <p:cNvSpPr/>
            <p:nvPr/>
          </p:nvSpPr>
          <p:spPr>
            <a:xfrm>
              <a:off x="1252206" y="5046883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17282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C24A8F7F-8F56-6A36-AC38-7AE3CCF6187A}"/>
              </a:ext>
            </a:extLst>
          </p:cNvPr>
          <p:cNvGrpSpPr/>
          <p:nvPr/>
        </p:nvGrpSpPr>
        <p:grpSpPr>
          <a:xfrm>
            <a:off x="-83459" y="294969"/>
            <a:ext cx="1124129" cy="6256838"/>
            <a:chOff x="-83459" y="294969"/>
            <a:chExt cx="1124129" cy="6256838"/>
          </a:xfrm>
          <a:solidFill>
            <a:schemeClr val="accent6">
              <a:lumMod val="75000"/>
            </a:schemeClr>
          </a:solidFill>
        </p:grpSpPr>
        <p:sp>
          <p:nvSpPr>
            <p:cNvPr id="67" name="Полилиния 66">
              <a:extLst>
                <a:ext uri="{FF2B5EF4-FFF2-40B4-BE49-F238E27FC236}">
                  <a16:creationId xmlns:a16="http://schemas.microsoft.com/office/drawing/2014/main" xmlns="" id="{F4C4033D-373A-6B5E-0515-451C08CF8470}"/>
                </a:ext>
              </a:extLst>
            </p:cNvPr>
            <p:cNvSpPr/>
            <p:nvPr/>
          </p:nvSpPr>
          <p:spPr>
            <a:xfrm>
              <a:off x="-83459" y="294969"/>
              <a:ext cx="1124129" cy="6256838"/>
            </a:xfrm>
            <a:custGeom>
              <a:avLst/>
              <a:gdLst>
                <a:gd name="connsiteX0" fmla="*/ 0 w 1134730"/>
                <a:gd name="connsiteY0" fmla="*/ 0 h 6315841"/>
                <a:gd name="connsiteX1" fmla="*/ 910205 w 1134730"/>
                <a:gd name="connsiteY1" fmla="*/ 0 h 6315841"/>
                <a:gd name="connsiteX2" fmla="*/ 1134730 w 1134730"/>
                <a:gd name="connsiteY2" fmla="*/ 224525 h 6315841"/>
                <a:gd name="connsiteX3" fmla="*/ 1134730 w 1134730"/>
                <a:gd name="connsiteY3" fmla="*/ 6091316 h 6315841"/>
                <a:gd name="connsiteX4" fmla="*/ 910205 w 1134730"/>
                <a:gd name="connsiteY4" fmla="*/ 6315841 h 6315841"/>
                <a:gd name="connsiteX5" fmla="*/ 0 w 1134730"/>
                <a:gd name="connsiteY5" fmla="*/ 6315841 h 631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4730" h="6315841">
                  <a:moveTo>
                    <a:pt x="0" y="0"/>
                  </a:moveTo>
                  <a:lnTo>
                    <a:pt x="910205" y="0"/>
                  </a:lnTo>
                  <a:cubicBezTo>
                    <a:pt x="1034207" y="0"/>
                    <a:pt x="1134730" y="100523"/>
                    <a:pt x="1134730" y="224525"/>
                  </a:cubicBezTo>
                  <a:lnTo>
                    <a:pt x="1134730" y="6091316"/>
                  </a:lnTo>
                  <a:cubicBezTo>
                    <a:pt x="1134730" y="6215318"/>
                    <a:pt x="1034207" y="6315841"/>
                    <a:pt x="910205" y="6315841"/>
                  </a:cubicBezTo>
                  <a:lnTo>
                    <a:pt x="0" y="63158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6" name="Google Shape;116;p4"/>
            <p:cNvSpPr txBox="1"/>
            <p:nvPr/>
          </p:nvSpPr>
          <p:spPr>
            <a:xfrm>
              <a:off x="250723" y="395329"/>
              <a:ext cx="580082" cy="9232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54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5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" name="Google Shape;116;p4">
              <a:extLst>
                <a:ext uri="{FF2B5EF4-FFF2-40B4-BE49-F238E27FC236}">
                  <a16:creationId xmlns:a16="http://schemas.microsoft.com/office/drawing/2014/main" xmlns="" id="{561E5F84-BB8D-E818-0C7E-C49491D952E5}"/>
                </a:ext>
              </a:extLst>
            </p:cNvPr>
            <p:cNvSpPr txBox="1"/>
            <p:nvPr/>
          </p:nvSpPr>
          <p:spPr>
            <a:xfrm rot="16200000">
              <a:off x="-693867" y="4682355"/>
              <a:ext cx="2675177" cy="58473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3200" b="1" dirty="0">
                  <a:solidFill>
                    <a:schemeClr val="bg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РАУНД</a:t>
              </a:r>
              <a:endParaRPr sz="3200" b="1" dirty="0">
                <a:solidFill>
                  <a:schemeClr val="bg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" name="Группа 60">
            <a:extLst>
              <a:ext uri="{FF2B5EF4-FFF2-40B4-BE49-F238E27FC236}">
                <a16:creationId xmlns:a16="http://schemas.microsoft.com/office/drawing/2014/main" xmlns="" id="{65E6F83D-1874-E0A8-0C29-142B8CA04772}"/>
              </a:ext>
            </a:extLst>
          </p:cNvPr>
          <p:cNvGrpSpPr/>
          <p:nvPr/>
        </p:nvGrpSpPr>
        <p:grpSpPr>
          <a:xfrm>
            <a:off x="1252206" y="294969"/>
            <a:ext cx="10689072" cy="1374914"/>
            <a:chOff x="1252206" y="294969"/>
            <a:chExt cx="10689072" cy="1374914"/>
          </a:xfrm>
        </p:grpSpPr>
        <p:sp>
          <p:nvSpPr>
            <p:cNvPr id="4" name="Скругленный прямоугольник 3">
              <a:extLst>
                <a:ext uri="{FF2B5EF4-FFF2-40B4-BE49-F238E27FC236}">
                  <a16:creationId xmlns:a16="http://schemas.microsoft.com/office/drawing/2014/main" xmlns="" id="{1CF312A6-9A00-0E96-4CD2-06A5F0A5DA42}"/>
                </a:ext>
              </a:extLst>
            </p:cNvPr>
            <p:cNvSpPr/>
            <p:nvPr/>
          </p:nvSpPr>
          <p:spPr>
            <a:xfrm>
              <a:off x="1252207" y="294969"/>
              <a:ext cx="10689071" cy="1374914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7" name="Google Shape;117;p4"/>
            <p:cNvSpPr txBox="1"/>
            <p:nvPr/>
          </p:nvSpPr>
          <p:spPr>
            <a:xfrm>
              <a:off x="1587552" y="464583"/>
              <a:ext cx="9259916" cy="8309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В1. Какова основная причина изменения климата в наше время?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ru-RU" sz="24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3901C9E-EFBF-9030-4DB7-F14A3AE82C5C}"/>
                </a:ext>
              </a:extLst>
            </p:cNvPr>
            <p:cNvSpPr txBox="1"/>
            <p:nvPr/>
          </p:nvSpPr>
          <p:spPr>
            <a:xfrm>
              <a:off x="2114919" y="960995"/>
              <a:ext cx="1851149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Солнечная активность </a:t>
              </a: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xmlns="" id="{3FA5CB4C-B927-6F29-0C6A-1A292A1AC821}"/>
                </a:ext>
              </a:extLst>
            </p:cNvPr>
            <p:cNvSpPr/>
            <p:nvPr/>
          </p:nvSpPr>
          <p:spPr>
            <a:xfrm>
              <a:off x="1672244" y="985613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C421C219-C38B-9D79-EAC5-34EB0EDFB161}"/>
                </a:ext>
              </a:extLst>
            </p:cNvPr>
            <p:cNvSpPr txBox="1"/>
            <p:nvPr/>
          </p:nvSpPr>
          <p:spPr>
            <a:xfrm>
              <a:off x="4508090" y="960995"/>
              <a:ext cx="1308167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Озоновая дыра </a:t>
              </a:r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xmlns="" id="{03E28EC9-355A-F13C-628A-D381D42BBB4E}"/>
                </a:ext>
              </a:extLst>
            </p:cNvPr>
            <p:cNvSpPr/>
            <p:nvPr/>
          </p:nvSpPr>
          <p:spPr>
            <a:xfrm>
              <a:off x="4096803" y="985613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941B5946-40F4-86CA-F19A-6FA1F2F07E99}"/>
                </a:ext>
              </a:extLst>
            </p:cNvPr>
            <p:cNvSpPr txBox="1"/>
            <p:nvPr/>
          </p:nvSpPr>
          <p:spPr>
            <a:xfrm>
              <a:off x="6882392" y="960995"/>
              <a:ext cx="1851148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Изменение орбиты Земли </a:t>
              </a:r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6067FE12-5E41-FD43-505A-F2A91D223DBE}"/>
                </a:ext>
              </a:extLst>
            </p:cNvPr>
            <p:cNvSpPr/>
            <p:nvPr/>
          </p:nvSpPr>
          <p:spPr>
            <a:xfrm>
              <a:off x="6465888" y="985613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0D587BDC-2E29-3ECA-6566-03189E6A9624}"/>
                </a:ext>
              </a:extLst>
            </p:cNvPr>
            <p:cNvSpPr txBox="1"/>
            <p:nvPr/>
          </p:nvSpPr>
          <p:spPr>
            <a:xfrm>
              <a:off x="9876276" y="960995"/>
              <a:ext cx="1679739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Деятельность людей</a:t>
              </a:r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xmlns="" id="{C1C811D2-12B0-7F64-E49F-58138A93E2F1}"/>
                </a:ext>
              </a:extLst>
            </p:cNvPr>
            <p:cNvSpPr/>
            <p:nvPr/>
          </p:nvSpPr>
          <p:spPr>
            <a:xfrm>
              <a:off x="9435950" y="985613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4</a:t>
              </a:r>
            </a:p>
          </p:txBody>
        </p:sp>
        <p:sp>
          <p:nvSpPr>
            <p:cNvPr id="57" name="Полилиния 56">
              <a:extLst>
                <a:ext uri="{FF2B5EF4-FFF2-40B4-BE49-F238E27FC236}">
                  <a16:creationId xmlns:a16="http://schemas.microsoft.com/office/drawing/2014/main" xmlns="" id="{15D6CFAA-760F-9B86-4FB8-006E44DE8780}"/>
                </a:ext>
              </a:extLst>
            </p:cNvPr>
            <p:cNvSpPr/>
            <p:nvPr/>
          </p:nvSpPr>
          <p:spPr>
            <a:xfrm>
              <a:off x="1252206" y="333370"/>
              <a:ext cx="141165" cy="1336513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xmlns="" id="{7D13B8C8-5540-4715-F20D-D4A206C724FA}"/>
              </a:ext>
            </a:extLst>
          </p:cNvPr>
          <p:cNvGrpSpPr/>
          <p:nvPr/>
        </p:nvGrpSpPr>
        <p:grpSpPr>
          <a:xfrm>
            <a:off x="1252206" y="1775638"/>
            <a:ext cx="12231642" cy="1521553"/>
            <a:chOff x="1252206" y="1873396"/>
            <a:chExt cx="12231642" cy="1521553"/>
          </a:xfrm>
        </p:grpSpPr>
        <p:sp>
          <p:nvSpPr>
            <p:cNvPr id="20" name="Скругленный прямоугольник 19">
              <a:extLst>
                <a:ext uri="{FF2B5EF4-FFF2-40B4-BE49-F238E27FC236}">
                  <a16:creationId xmlns:a16="http://schemas.microsoft.com/office/drawing/2014/main" xmlns="" id="{BEEA90C0-E6BE-4609-CA9F-687ACD88F42D}"/>
                </a:ext>
              </a:extLst>
            </p:cNvPr>
            <p:cNvSpPr/>
            <p:nvPr/>
          </p:nvSpPr>
          <p:spPr>
            <a:xfrm>
              <a:off x="1252207" y="1873396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олилиния 57">
              <a:extLst>
                <a:ext uri="{FF2B5EF4-FFF2-40B4-BE49-F238E27FC236}">
                  <a16:creationId xmlns:a16="http://schemas.microsoft.com/office/drawing/2014/main" xmlns="" id="{193DBD94-0DBD-DC6D-9BD4-B675455902A2}"/>
                </a:ext>
              </a:extLst>
            </p:cNvPr>
            <p:cNvSpPr/>
            <p:nvPr/>
          </p:nvSpPr>
          <p:spPr>
            <a:xfrm>
              <a:off x="1252206" y="1900912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8" name="Google Shape;118;p4"/>
            <p:cNvSpPr txBox="1"/>
            <p:nvPr/>
          </p:nvSpPr>
          <p:spPr>
            <a:xfrm>
              <a:off x="1589844" y="2006138"/>
              <a:ext cx="11894004" cy="6832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В2. Что представляет наибольшую угрозу для природы и человека </a:t>
              </a:r>
              <a:b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</a:b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 связи с изменением климата</a:t>
              </a: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  <a:endParaRPr lang="ru-RU"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62D6DEC0-5728-3DAF-D6B3-F5BB4CC68799}"/>
                </a:ext>
              </a:extLst>
            </p:cNvPr>
            <p:cNvSpPr txBox="1"/>
            <p:nvPr/>
          </p:nvSpPr>
          <p:spPr>
            <a:xfrm>
              <a:off x="2090855" y="2754062"/>
              <a:ext cx="2114624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7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Повышение температуры </a:t>
              </a:r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xmlns="" id="{2B188FC4-F24E-1286-8ADD-373BCAC33F1C}"/>
                </a:ext>
              </a:extLst>
            </p:cNvPr>
            <p:cNvSpPr/>
            <p:nvPr/>
          </p:nvSpPr>
          <p:spPr>
            <a:xfrm>
              <a:off x="1672244" y="274718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686BC3B1-6B19-9996-FC45-A55076F33B5B}"/>
                </a:ext>
              </a:extLst>
            </p:cNvPr>
            <p:cNvSpPr txBox="1"/>
            <p:nvPr/>
          </p:nvSpPr>
          <p:spPr>
            <a:xfrm>
              <a:off x="4100678" y="2754062"/>
              <a:ext cx="2341640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7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Рост числа опасных погодных явлений </a:t>
              </a:r>
            </a:p>
          </p:txBody>
        </p:sp>
        <p:sp>
          <p:nvSpPr>
            <p:cNvPr id="30" name="Овал 29">
              <a:extLst>
                <a:ext uri="{FF2B5EF4-FFF2-40B4-BE49-F238E27FC236}">
                  <a16:creationId xmlns:a16="http://schemas.microsoft.com/office/drawing/2014/main" xmlns="" id="{3F33F2AB-B74C-690E-44F2-3851B594DA42}"/>
                </a:ext>
              </a:extLst>
            </p:cNvPr>
            <p:cNvSpPr/>
            <p:nvPr/>
          </p:nvSpPr>
          <p:spPr>
            <a:xfrm>
              <a:off x="3689390" y="274718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9DD75C83-4D91-9B5E-571B-0F2414047041}"/>
                </a:ext>
              </a:extLst>
            </p:cNvPr>
            <p:cNvSpPr txBox="1"/>
            <p:nvPr/>
          </p:nvSpPr>
          <p:spPr>
            <a:xfrm>
              <a:off x="6737467" y="2754062"/>
              <a:ext cx="2044204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7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Распространение болезней</a:t>
              </a:r>
            </a:p>
          </p:txBody>
        </p:sp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xmlns="" id="{75D0191B-0825-ACD5-6C8F-CACA130D1B6C}"/>
                </a:ext>
              </a:extLst>
            </p:cNvPr>
            <p:cNvSpPr/>
            <p:nvPr/>
          </p:nvSpPr>
          <p:spPr>
            <a:xfrm>
              <a:off x="6333997" y="2766441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EFA2154F-1840-28F2-FA98-D0473A88BBED}"/>
                </a:ext>
              </a:extLst>
            </p:cNvPr>
            <p:cNvSpPr txBox="1"/>
            <p:nvPr/>
          </p:nvSpPr>
          <p:spPr>
            <a:xfrm>
              <a:off x="9141634" y="2754062"/>
              <a:ext cx="2775856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6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Исчерпание природных ресурсов</a:t>
              </a:r>
            </a:p>
          </p:txBody>
        </p: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xmlns="" id="{70420EDC-5FC0-AEB3-BCC3-BD53AF40AD12}"/>
                </a:ext>
              </a:extLst>
            </p:cNvPr>
            <p:cNvSpPr/>
            <p:nvPr/>
          </p:nvSpPr>
          <p:spPr>
            <a:xfrm>
              <a:off x="8738165" y="274718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4</a:t>
              </a:r>
            </a:p>
          </p:txBody>
        </p:sp>
      </p:grp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xmlns="" id="{D17E9A94-2D8F-7786-606D-FF249A4EFDD7}"/>
              </a:ext>
            </a:extLst>
          </p:cNvPr>
          <p:cNvGrpSpPr/>
          <p:nvPr/>
        </p:nvGrpSpPr>
        <p:grpSpPr>
          <a:xfrm>
            <a:off x="1252206" y="3402946"/>
            <a:ext cx="10852928" cy="1521553"/>
            <a:chOff x="1252206" y="3451824"/>
            <a:chExt cx="10852928" cy="1521553"/>
          </a:xfrm>
        </p:grpSpPr>
        <p:sp>
          <p:nvSpPr>
            <p:cNvPr id="21" name="Скругленный прямоугольник 20">
              <a:extLst>
                <a:ext uri="{FF2B5EF4-FFF2-40B4-BE49-F238E27FC236}">
                  <a16:creationId xmlns:a16="http://schemas.microsoft.com/office/drawing/2014/main" xmlns="" id="{B310E342-703F-22C7-7A21-20077285ED02}"/>
                </a:ext>
              </a:extLst>
            </p:cNvPr>
            <p:cNvSpPr/>
            <p:nvPr/>
          </p:nvSpPr>
          <p:spPr>
            <a:xfrm>
              <a:off x="1252207" y="3451824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9" name="Google Shape;119;p4"/>
            <p:cNvSpPr txBox="1"/>
            <p:nvPr/>
          </p:nvSpPr>
          <p:spPr>
            <a:xfrm>
              <a:off x="1599584" y="3637134"/>
              <a:ext cx="10505550" cy="9786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В3. По сравнению с остальным миром изменение климата </a:t>
              </a:r>
              <a:b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</a:b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 России происходит…</a:t>
              </a:r>
            </a:p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161C4237-BF19-982A-F90E-3EFA19890003}"/>
                </a:ext>
              </a:extLst>
            </p:cNvPr>
            <p:cNvSpPr txBox="1"/>
            <p:nvPr/>
          </p:nvSpPr>
          <p:spPr>
            <a:xfrm>
              <a:off x="2112570" y="4377234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Быстрее</a:t>
              </a:r>
            </a:p>
          </p:txBody>
        </p:sp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xmlns="" id="{A211027E-5961-20DE-EB50-7F2FCCE8252E}"/>
                </a:ext>
              </a:extLst>
            </p:cNvPr>
            <p:cNvSpPr/>
            <p:nvPr/>
          </p:nvSpPr>
          <p:spPr>
            <a:xfrm>
              <a:off x="1672244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67BC194D-2BA5-662F-A2CC-796574C4D80C}"/>
                </a:ext>
              </a:extLst>
            </p:cNvPr>
            <p:cNvSpPr txBox="1"/>
            <p:nvPr/>
          </p:nvSpPr>
          <p:spPr>
            <a:xfrm>
              <a:off x="4440397" y="4377234"/>
              <a:ext cx="185114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Медленнее</a:t>
              </a:r>
            </a:p>
          </p:txBody>
        </p:sp>
        <p:sp>
          <p:nvSpPr>
            <p:cNvPr id="42" name="Овал 41">
              <a:extLst>
                <a:ext uri="{FF2B5EF4-FFF2-40B4-BE49-F238E27FC236}">
                  <a16:creationId xmlns:a16="http://schemas.microsoft.com/office/drawing/2014/main" xmlns="" id="{6A8D7D1F-2353-4285-818D-20B5799B8340}"/>
                </a:ext>
              </a:extLst>
            </p:cNvPr>
            <p:cNvSpPr/>
            <p:nvPr/>
          </p:nvSpPr>
          <p:spPr>
            <a:xfrm>
              <a:off x="4000071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F927FCCC-E522-F475-4102-21A0B2FD6173}"/>
                </a:ext>
              </a:extLst>
            </p:cNvPr>
            <p:cNvSpPr txBox="1"/>
            <p:nvPr/>
          </p:nvSpPr>
          <p:spPr>
            <a:xfrm>
              <a:off x="6831374" y="4377234"/>
              <a:ext cx="3237912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Такими же темпами</a:t>
              </a:r>
            </a:p>
          </p:txBody>
        </p:sp>
        <p:sp>
          <p:nvSpPr>
            <p:cNvPr id="44" name="Овал 43">
              <a:extLst>
                <a:ext uri="{FF2B5EF4-FFF2-40B4-BE49-F238E27FC236}">
                  <a16:creationId xmlns:a16="http://schemas.microsoft.com/office/drawing/2014/main" xmlns="" id="{1D2118DE-174F-D75F-031A-875A8490F7B4}"/>
                </a:ext>
              </a:extLst>
            </p:cNvPr>
            <p:cNvSpPr/>
            <p:nvPr/>
          </p:nvSpPr>
          <p:spPr>
            <a:xfrm>
              <a:off x="6384043" y="4357126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59" name="Полилиния 58">
              <a:extLst>
                <a:ext uri="{FF2B5EF4-FFF2-40B4-BE49-F238E27FC236}">
                  <a16:creationId xmlns:a16="http://schemas.microsoft.com/office/drawing/2014/main" xmlns="" id="{4D12ED8C-9CE3-4BD6-579F-BE39D46D01B9}"/>
                </a:ext>
              </a:extLst>
            </p:cNvPr>
            <p:cNvSpPr/>
            <p:nvPr/>
          </p:nvSpPr>
          <p:spPr>
            <a:xfrm>
              <a:off x="1252206" y="3490226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xmlns="" id="{1AB6F0BA-7FDA-3790-725A-2AB4A1A894CC}"/>
              </a:ext>
            </a:extLst>
          </p:cNvPr>
          <p:cNvGrpSpPr/>
          <p:nvPr/>
        </p:nvGrpSpPr>
        <p:grpSpPr>
          <a:xfrm>
            <a:off x="1252206" y="5030253"/>
            <a:ext cx="10689072" cy="1521553"/>
            <a:chOff x="1252206" y="5030253"/>
            <a:chExt cx="10689072" cy="1521553"/>
          </a:xfrm>
        </p:grpSpPr>
        <p:sp>
          <p:nvSpPr>
            <p:cNvPr id="22" name="Скругленный прямоугольник 21">
              <a:extLst>
                <a:ext uri="{FF2B5EF4-FFF2-40B4-BE49-F238E27FC236}">
                  <a16:creationId xmlns:a16="http://schemas.microsoft.com/office/drawing/2014/main" xmlns="" id="{3146FC67-4A9D-ACCD-0900-ACA09DEFF388}"/>
                </a:ext>
              </a:extLst>
            </p:cNvPr>
            <p:cNvSpPr/>
            <p:nvPr/>
          </p:nvSpPr>
          <p:spPr>
            <a:xfrm>
              <a:off x="1252207" y="5030253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0" name="Google Shape;120;p4"/>
            <p:cNvSpPr txBox="1"/>
            <p:nvPr/>
          </p:nvSpPr>
          <p:spPr>
            <a:xfrm>
              <a:off x="1599584" y="5192817"/>
              <a:ext cx="10233406" cy="6093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В4. С какими последствиями изменения климата сталкиваются </a:t>
              </a:r>
            </a:p>
            <a:p>
              <a:pPr marL="0" marR="0" lvl="0" indent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южные регионы России?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B12E1C9E-59F0-236B-FD6D-485EF4183BE9}"/>
                </a:ext>
              </a:extLst>
            </p:cNvPr>
            <p:cNvSpPr txBox="1"/>
            <p:nvPr/>
          </p:nvSpPr>
          <p:spPr>
            <a:xfrm>
              <a:off x="2112569" y="5881834"/>
              <a:ext cx="3027393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Таяние вечной мерзлоты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0" name="Овал 49">
              <a:extLst>
                <a:ext uri="{FF2B5EF4-FFF2-40B4-BE49-F238E27FC236}">
                  <a16:creationId xmlns:a16="http://schemas.microsoft.com/office/drawing/2014/main" xmlns="" id="{04E19E7B-ABDD-3D0B-81CC-4FBC0CF3108D}"/>
                </a:ext>
              </a:extLst>
            </p:cNvPr>
            <p:cNvSpPr/>
            <p:nvPr/>
          </p:nvSpPr>
          <p:spPr>
            <a:xfrm>
              <a:off x="1672244" y="5861726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FD323000-C432-A696-CFEC-FB7F3B89CBA1}"/>
                </a:ext>
              </a:extLst>
            </p:cNvPr>
            <p:cNvSpPr txBox="1"/>
            <p:nvPr/>
          </p:nvSpPr>
          <p:spPr>
            <a:xfrm>
              <a:off x="5498864" y="5881834"/>
              <a:ext cx="112412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Ураганы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2" name="Овал 51">
              <a:extLst>
                <a:ext uri="{FF2B5EF4-FFF2-40B4-BE49-F238E27FC236}">
                  <a16:creationId xmlns:a16="http://schemas.microsoft.com/office/drawing/2014/main" xmlns="" id="{031768A0-462C-19C8-4917-BEE9FDDDB063}"/>
                </a:ext>
              </a:extLst>
            </p:cNvPr>
            <p:cNvSpPr/>
            <p:nvPr/>
          </p:nvSpPr>
          <p:spPr>
            <a:xfrm>
              <a:off x="5058538" y="5861726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60" name="Полилиния 59">
              <a:extLst>
                <a:ext uri="{FF2B5EF4-FFF2-40B4-BE49-F238E27FC236}">
                  <a16:creationId xmlns:a16="http://schemas.microsoft.com/office/drawing/2014/main" xmlns="" id="{7B3F34CC-75C0-18D3-7170-41DF972E5B37}"/>
                </a:ext>
              </a:extLst>
            </p:cNvPr>
            <p:cNvSpPr/>
            <p:nvPr/>
          </p:nvSpPr>
          <p:spPr>
            <a:xfrm>
              <a:off x="1252206" y="5046883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11B6D58A-9D03-4404-1847-6EF6B2C9E41B}"/>
                </a:ext>
              </a:extLst>
            </p:cNvPr>
            <p:cNvSpPr txBox="1"/>
            <p:nvPr/>
          </p:nvSpPr>
          <p:spPr>
            <a:xfrm>
              <a:off x="7333196" y="5881834"/>
              <a:ext cx="171734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Жара и засуха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DA1095F3-5962-8CFC-B8F6-EC4450504591}"/>
                </a:ext>
              </a:extLst>
            </p:cNvPr>
            <p:cNvSpPr/>
            <p:nvPr/>
          </p:nvSpPr>
          <p:spPr>
            <a:xfrm>
              <a:off x="6892871" y="5861726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3</a:t>
              </a:r>
              <a:endParaRPr lang="ru-RU" sz="20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95B8D154-0E14-1CCE-F0AE-12E8B132A75A}"/>
                </a:ext>
              </a:extLst>
            </p:cNvPr>
            <p:cNvSpPr txBox="1"/>
            <p:nvPr/>
          </p:nvSpPr>
          <p:spPr>
            <a:xfrm>
              <a:off x="9567532" y="5881834"/>
              <a:ext cx="218504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Нашествие клещей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xmlns="" id="{C2DB4F94-E172-3479-3EDE-FED93F8839F7}"/>
                </a:ext>
              </a:extLst>
            </p:cNvPr>
            <p:cNvSpPr/>
            <p:nvPr/>
          </p:nvSpPr>
          <p:spPr>
            <a:xfrm>
              <a:off x="9127206" y="5861726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4</a:t>
              </a:r>
              <a:endParaRPr lang="ru-RU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55710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C24A8F7F-8F56-6A36-AC38-7AE3CCF6187A}"/>
              </a:ext>
            </a:extLst>
          </p:cNvPr>
          <p:cNvGrpSpPr/>
          <p:nvPr/>
        </p:nvGrpSpPr>
        <p:grpSpPr>
          <a:xfrm>
            <a:off x="-83459" y="294969"/>
            <a:ext cx="1124129" cy="6256838"/>
            <a:chOff x="-83459" y="294969"/>
            <a:chExt cx="1124129" cy="6256838"/>
          </a:xfrm>
          <a:solidFill>
            <a:schemeClr val="accent6">
              <a:lumMod val="50000"/>
            </a:schemeClr>
          </a:solidFill>
        </p:grpSpPr>
        <p:sp>
          <p:nvSpPr>
            <p:cNvPr id="67" name="Полилиния 66">
              <a:extLst>
                <a:ext uri="{FF2B5EF4-FFF2-40B4-BE49-F238E27FC236}">
                  <a16:creationId xmlns:a16="http://schemas.microsoft.com/office/drawing/2014/main" xmlns="" id="{F4C4033D-373A-6B5E-0515-451C08CF8470}"/>
                </a:ext>
              </a:extLst>
            </p:cNvPr>
            <p:cNvSpPr/>
            <p:nvPr/>
          </p:nvSpPr>
          <p:spPr>
            <a:xfrm>
              <a:off x="-83459" y="294969"/>
              <a:ext cx="1124129" cy="6256838"/>
            </a:xfrm>
            <a:custGeom>
              <a:avLst/>
              <a:gdLst>
                <a:gd name="connsiteX0" fmla="*/ 0 w 1134730"/>
                <a:gd name="connsiteY0" fmla="*/ 0 h 6315841"/>
                <a:gd name="connsiteX1" fmla="*/ 910205 w 1134730"/>
                <a:gd name="connsiteY1" fmla="*/ 0 h 6315841"/>
                <a:gd name="connsiteX2" fmla="*/ 1134730 w 1134730"/>
                <a:gd name="connsiteY2" fmla="*/ 224525 h 6315841"/>
                <a:gd name="connsiteX3" fmla="*/ 1134730 w 1134730"/>
                <a:gd name="connsiteY3" fmla="*/ 6091316 h 6315841"/>
                <a:gd name="connsiteX4" fmla="*/ 910205 w 1134730"/>
                <a:gd name="connsiteY4" fmla="*/ 6315841 h 6315841"/>
                <a:gd name="connsiteX5" fmla="*/ 0 w 1134730"/>
                <a:gd name="connsiteY5" fmla="*/ 6315841 h 631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4730" h="6315841">
                  <a:moveTo>
                    <a:pt x="0" y="0"/>
                  </a:moveTo>
                  <a:lnTo>
                    <a:pt x="910205" y="0"/>
                  </a:lnTo>
                  <a:cubicBezTo>
                    <a:pt x="1034207" y="0"/>
                    <a:pt x="1134730" y="100523"/>
                    <a:pt x="1134730" y="224525"/>
                  </a:cubicBezTo>
                  <a:lnTo>
                    <a:pt x="1134730" y="6091316"/>
                  </a:lnTo>
                  <a:cubicBezTo>
                    <a:pt x="1134730" y="6215318"/>
                    <a:pt x="1034207" y="6315841"/>
                    <a:pt x="910205" y="6315841"/>
                  </a:cubicBezTo>
                  <a:lnTo>
                    <a:pt x="0" y="63158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6" name="Google Shape;116;p4"/>
            <p:cNvSpPr txBox="1"/>
            <p:nvPr/>
          </p:nvSpPr>
          <p:spPr>
            <a:xfrm>
              <a:off x="250723" y="395329"/>
              <a:ext cx="580082" cy="9232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54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5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" name="Google Shape;116;p4">
              <a:extLst>
                <a:ext uri="{FF2B5EF4-FFF2-40B4-BE49-F238E27FC236}">
                  <a16:creationId xmlns:a16="http://schemas.microsoft.com/office/drawing/2014/main" xmlns="" id="{561E5F84-BB8D-E818-0C7E-C49491D952E5}"/>
                </a:ext>
              </a:extLst>
            </p:cNvPr>
            <p:cNvSpPr txBox="1"/>
            <p:nvPr/>
          </p:nvSpPr>
          <p:spPr>
            <a:xfrm rot="16200000">
              <a:off x="-973799" y="4402422"/>
              <a:ext cx="3235042" cy="58473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3200" b="1" dirty="0">
                  <a:solidFill>
                    <a:schemeClr val="bg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РАУНД</a:t>
              </a:r>
              <a:endParaRPr sz="3200" b="1" dirty="0">
                <a:solidFill>
                  <a:schemeClr val="bg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" name="Группа 60">
            <a:extLst>
              <a:ext uri="{FF2B5EF4-FFF2-40B4-BE49-F238E27FC236}">
                <a16:creationId xmlns:a16="http://schemas.microsoft.com/office/drawing/2014/main" xmlns="" id="{65E6F83D-1874-E0A8-0C29-142B8CA04772}"/>
              </a:ext>
            </a:extLst>
          </p:cNvPr>
          <p:cNvGrpSpPr/>
          <p:nvPr/>
        </p:nvGrpSpPr>
        <p:grpSpPr>
          <a:xfrm>
            <a:off x="1252206" y="294968"/>
            <a:ext cx="10689072" cy="1521553"/>
            <a:chOff x="1252206" y="294968"/>
            <a:chExt cx="10689072" cy="1521553"/>
          </a:xfrm>
        </p:grpSpPr>
        <p:sp>
          <p:nvSpPr>
            <p:cNvPr id="4" name="Скругленный прямоугольник 3">
              <a:extLst>
                <a:ext uri="{FF2B5EF4-FFF2-40B4-BE49-F238E27FC236}">
                  <a16:creationId xmlns:a16="http://schemas.microsoft.com/office/drawing/2014/main" xmlns="" id="{1CF312A6-9A00-0E96-4CD2-06A5F0A5DA42}"/>
                </a:ext>
              </a:extLst>
            </p:cNvPr>
            <p:cNvSpPr/>
            <p:nvPr/>
          </p:nvSpPr>
          <p:spPr>
            <a:xfrm>
              <a:off x="1252207" y="294968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7" name="Google Shape;117;p4"/>
            <p:cNvSpPr txBox="1"/>
            <p:nvPr/>
          </p:nvSpPr>
          <p:spPr>
            <a:xfrm>
              <a:off x="1623648" y="464583"/>
              <a:ext cx="9259916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В1. Парниковыми называют </a:t>
              </a:r>
              <a:r>
                <a:rPr lang="ru-RU" sz="2400" b="1" dirty="0" err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газы</a:t>
              </a: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, способные…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3901C9E-EFBF-9030-4DB7-F14A3AE82C5C}"/>
                </a:ext>
              </a:extLst>
            </p:cNvPr>
            <p:cNvSpPr txBox="1"/>
            <p:nvPr/>
          </p:nvSpPr>
          <p:spPr>
            <a:xfrm>
              <a:off x="2138984" y="1099526"/>
              <a:ext cx="3686858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Улавливать тепловое излучение</a:t>
              </a: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xmlns="" id="{3FA5CB4C-B927-6F29-0C6A-1A292A1AC821}"/>
                </a:ext>
              </a:extLst>
            </p:cNvPr>
            <p:cNvSpPr/>
            <p:nvPr/>
          </p:nvSpPr>
          <p:spPr>
            <a:xfrm>
              <a:off x="1684276" y="1075016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C421C219-C38B-9D79-EAC5-34EB0EDFB161}"/>
                </a:ext>
              </a:extLst>
            </p:cNvPr>
            <p:cNvSpPr txBox="1"/>
            <p:nvPr/>
          </p:nvSpPr>
          <p:spPr>
            <a:xfrm>
              <a:off x="6540368" y="1092069"/>
              <a:ext cx="2550742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Формировать облака</a:t>
              </a:r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xmlns="" id="{03E28EC9-355A-F13C-628A-D381D42BBB4E}"/>
                </a:ext>
              </a:extLst>
            </p:cNvPr>
            <p:cNvSpPr/>
            <p:nvPr/>
          </p:nvSpPr>
          <p:spPr>
            <a:xfrm>
              <a:off x="6128866" y="1062984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941B5946-40F4-86CA-F19A-6FA1F2F07E99}"/>
                </a:ext>
              </a:extLst>
            </p:cNvPr>
            <p:cNvSpPr txBox="1"/>
            <p:nvPr/>
          </p:nvSpPr>
          <p:spPr>
            <a:xfrm>
              <a:off x="9787105" y="1076946"/>
              <a:ext cx="1851148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Излучать тепло</a:t>
              </a:r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6067FE12-5E41-FD43-505A-F2A91D223DBE}"/>
                </a:ext>
              </a:extLst>
            </p:cNvPr>
            <p:cNvSpPr/>
            <p:nvPr/>
          </p:nvSpPr>
          <p:spPr>
            <a:xfrm>
              <a:off x="9370601" y="1062984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57" name="Полилиния 56">
              <a:extLst>
                <a:ext uri="{FF2B5EF4-FFF2-40B4-BE49-F238E27FC236}">
                  <a16:creationId xmlns:a16="http://schemas.microsoft.com/office/drawing/2014/main" xmlns="" id="{15D6CFAA-760F-9B86-4FB8-006E44DE8780}"/>
                </a:ext>
              </a:extLst>
            </p:cNvPr>
            <p:cNvSpPr/>
            <p:nvPr/>
          </p:nvSpPr>
          <p:spPr>
            <a:xfrm>
              <a:off x="1252206" y="333370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xmlns="" id="{7D13B8C8-5540-4715-F20D-D4A206C724FA}"/>
              </a:ext>
            </a:extLst>
          </p:cNvPr>
          <p:cNvGrpSpPr/>
          <p:nvPr/>
        </p:nvGrpSpPr>
        <p:grpSpPr>
          <a:xfrm>
            <a:off x="1252206" y="1873396"/>
            <a:ext cx="12243674" cy="1521553"/>
            <a:chOff x="1252206" y="1873396"/>
            <a:chExt cx="12243674" cy="1521553"/>
          </a:xfrm>
        </p:grpSpPr>
        <p:sp>
          <p:nvSpPr>
            <p:cNvPr id="20" name="Скругленный прямоугольник 19">
              <a:extLst>
                <a:ext uri="{FF2B5EF4-FFF2-40B4-BE49-F238E27FC236}">
                  <a16:creationId xmlns:a16="http://schemas.microsoft.com/office/drawing/2014/main" xmlns="" id="{BEEA90C0-E6BE-4609-CA9F-687ACD88F42D}"/>
                </a:ext>
              </a:extLst>
            </p:cNvPr>
            <p:cNvSpPr/>
            <p:nvPr/>
          </p:nvSpPr>
          <p:spPr>
            <a:xfrm>
              <a:off x="1252207" y="1873396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олилиния 57">
              <a:extLst>
                <a:ext uri="{FF2B5EF4-FFF2-40B4-BE49-F238E27FC236}">
                  <a16:creationId xmlns:a16="http://schemas.microsoft.com/office/drawing/2014/main" xmlns="" id="{193DBD94-0DBD-DC6D-9BD4-B675455902A2}"/>
                </a:ext>
              </a:extLst>
            </p:cNvPr>
            <p:cNvSpPr/>
            <p:nvPr/>
          </p:nvSpPr>
          <p:spPr>
            <a:xfrm>
              <a:off x="1252206" y="1900912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8" name="Google Shape;118;p4"/>
            <p:cNvSpPr txBox="1"/>
            <p:nvPr/>
          </p:nvSpPr>
          <p:spPr>
            <a:xfrm>
              <a:off x="1601876" y="2075645"/>
              <a:ext cx="11894004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В2.</a:t>
              </a:r>
              <a:r>
                <a:rPr lang="en-US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Что существует на нашей планете благодаря парниковому эффекту?</a:t>
              </a:r>
              <a:endParaRPr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62D6DEC0-5728-3DAF-D6B3-F5BB4CC68799}"/>
                </a:ext>
              </a:extLst>
            </p:cNvPr>
            <p:cNvSpPr txBox="1"/>
            <p:nvPr/>
          </p:nvSpPr>
          <p:spPr>
            <a:xfrm>
              <a:off x="2126950" y="2677159"/>
              <a:ext cx="293158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7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Разнообразие форм жизни</a:t>
              </a:r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xmlns="" id="{2B188FC4-F24E-1286-8ADD-373BCAC33F1C}"/>
                </a:ext>
              </a:extLst>
            </p:cNvPr>
            <p:cNvSpPr/>
            <p:nvPr/>
          </p:nvSpPr>
          <p:spPr>
            <a:xfrm>
              <a:off x="1684276" y="2657051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686BC3B1-6B19-9996-FC45-A55076F33B5B}"/>
                </a:ext>
              </a:extLst>
            </p:cNvPr>
            <p:cNvSpPr txBox="1"/>
            <p:nvPr/>
          </p:nvSpPr>
          <p:spPr>
            <a:xfrm>
              <a:off x="5799987" y="2677159"/>
              <a:ext cx="2192671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7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Смена времен года</a:t>
              </a:r>
            </a:p>
          </p:txBody>
        </p:sp>
        <p:sp>
          <p:nvSpPr>
            <p:cNvPr id="30" name="Овал 29">
              <a:extLst>
                <a:ext uri="{FF2B5EF4-FFF2-40B4-BE49-F238E27FC236}">
                  <a16:creationId xmlns:a16="http://schemas.microsoft.com/office/drawing/2014/main" xmlns="" id="{3F33F2AB-B74C-690E-44F2-3851B594DA42}"/>
                </a:ext>
              </a:extLst>
            </p:cNvPr>
            <p:cNvSpPr/>
            <p:nvPr/>
          </p:nvSpPr>
          <p:spPr>
            <a:xfrm>
              <a:off x="5377361" y="2657051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9DD75C83-4D91-9B5E-571B-0F2414047041}"/>
                </a:ext>
              </a:extLst>
            </p:cNvPr>
            <p:cNvSpPr txBox="1"/>
            <p:nvPr/>
          </p:nvSpPr>
          <p:spPr>
            <a:xfrm>
              <a:off x="8746116" y="2677159"/>
              <a:ext cx="190632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7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Круговорот воды</a:t>
              </a:r>
            </a:p>
          </p:txBody>
        </p:sp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xmlns="" id="{75D0191B-0825-ACD5-6C8F-CACA130D1B6C}"/>
                </a:ext>
              </a:extLst>
            </p:cNvPr>
            <p:cNvSpPr/>
            <p:nvPr/>
          </p:nvSpPr>
          <p:spPr>
            <a:xfrm>
              <a:off x="8287232" y="2657051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</p:grp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xmlns="" id="{D17E9A94-2D8F-7786-606D-FF249A4EFDD7}"/>
              </a:ext>
            </a:extLst>
          </p:cNvPr>
          <p:cNvGrpSpPr/>
          <p:nvPr/>
        </p:nvGrpSpPr>
        <p:grpSpPr>
          <a:xfrm>
            <a:off x="1252206" y="3451824"/>
            <a:ext cx="10876992" cy="1521553"/>
            <a:chOff x="1252206" y="3451824"/>
            <a:chExt cx="10876992" cy="1521553"/>
          </a:xfrm>
        </p:grpSpPr>
        <p:sp>
          <p:nvSpPr>
            <p:cNvPr id="21" name="Скругленный прямоугольник 20">
              <a:extLst>
                <a:ext uri="{FF2B5EF4-FFF2-40B4-BE49-F238E27FC236}">
                  <a16:creationId xmlns:a16="http://schemas.microsoft.com/office/drawing/2014/main" xmlns="" id="{B310E342-703F-22C7-7A21-20077285ED02}"/>
                </a:ext>
              </a:extLst>
            </p:cNvPr>
            <p:cNvSpPr/>
            <p:nvPr/>
          </p:nvSpPr>
          <p:spPr>
            <a:xfrm>
              <a:off x="1252207" y="3451824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9" name="Google Shape;119;p4"/>
            <p:cNvSpPr txBox="1"/>
            <p:nvPr/>
          </p:nvSpPr>
          <p:spPr>
            <a:xfrm>
              <a:off x="1623648" y="3589009"/>
              <a:ext cx="10505550" cy="9786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В3. Какие два вида хозяйственной деятельности людей создают больше всего выбросов парниковых газов?</a:t>
              </a:r>
            </a:p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161C4237-BF19-982A-F90E-3EFA19890003}"/>
                </a:ext>
              </a:extLst>
            </p:cNvPr>
            <p:cNvSpPr txBox="1"/>
            <p:nvPr/>
          </p:nvSpPr>
          <p:spPr>
            <a:xfrm>
              <a:off x="2150062" y="4347288"/>
              <a:ext cx="2372735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Энергетика </a:t>
              </a:r>
              <a:endParaRPr lang="en-US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 промышленность</a:t>
              </a:r>
            </a:p>
          </p:txBody>
        </p:sp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xmlns="" id="{A211027E-5961-20DE-EB50-7F2FCCE8252E}"/>
                </a:ext>
              </a:extLst>
            </p:cNvPr>
            <p:cNvSpPr/>
            <p:nvPr/>
          </p:nvSpPr>
          <p:spPr>
            <a:xfrm>
              <a:off x="1697705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67BC194D-2BA5-662F-A2CC-796574C4D80C}"/>
                </a:ext>
              </a:extLst>
            </p:cNvPr>
            <p:cNvSpPr txBox="1"/>
            <p:nvPr/>
          </p:nvSpPr>
          <p:spPr>
            <a:xfrm>
              <a:off x="5377361" y="4347288"/>
              <a:ext cx="2634172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Энергетика </a:t>
              </a:r>
              <a: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/>
              </a:r>
              <a:b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</a:b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 сельское хозяйство</a:t>
              </a:r>
            </a:p>
          </p:txBody>
        </p:sp>
        <p:sp>
          <p:nvSpPr>
            <p:cNvPr id="42" name="Овал 41">
              <a:extLst>
                <a:ext uri="{FF2B5EF4-FFF2-40B4-BE49-F238E27FC236}">
                  <a16:creationId xmlns:a16="http://schemas.microsoft.com/office/drawing/2014/main" xmlns="" id="{6A8D7D1F-2353-4285-818D-20B5799B8340}"/>
                </a:ext>
              </a:extLst>
            </p:cNvPr>
            <p:cNvSpPr/>
            <p:nvPr/>
          </p:nvSpPr>
          <p:spPr>
            <a:xfrm>
              <a:off x="4937036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F927FCCC-E522-F475-4102-21A0B2FD6173}"/>
                </a:ext>
              </a:extLst>
            </p:cNvPr>
            <p:cNvSpPr txBox="1"/>
            <p:nvPr/>
          </p:nvSpPr>
          <p:spPr>
            <a:xfrm>
              <a:off x="8693684" y="4347288"/>
              <a:ext cx="2186841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Промышленность </a:t>
              </a:r>
              <a: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/>
              </a:r>
              <a:b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</a:b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 транспорт</a:t>
              </a:r>
            </a:p>
          </p:txBody>
        </p:sp>
        <p:sp>
          <p:nvSpPr>
            <p:cNvPr id="44" name="Овал 43">
              <a:extLst>
                <a:ext uri="{FF2B5EF4-FFF2-40B4-BE49-F238E27FC236}">
                  <a16:creationId xmlns:a16="http://schemas.microsoft.com/office/drawing/2014/main" xmlns="" id="{1D2118DE-174F-D75F-031A-875A8490F7B4}"/>
                </a:ext>
              </a:extLst>
            </p:cNvPr>
            <p:cNvSpPr/>
            <p:nvPr/>
          </p:nvSpPr>
          <p:spPr>
            <a:xfrm>
              <a:off x="8246354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59" name="Полилиния 58">
              <a:extLst>
                <a:ext uri="{FF2B5EF4-FFF2-40B4-BE49-F238E27FC236}">
                  <a16:creationId xmlns:a16="http://schemas.microsoft.com/office/drawing/2014/main" xmlns="" id="{4D12ED8C-9CE3-4BD6-579F-BE39D46D01B9}"/>
                </a:ext>
              </a:extLst>
            </p:cNvPr>
            <p:cNvSpPr/>
            <p:nvPr/>
          </p:nvSpPr>
          <p:spPr>
            <a:xfrm>
              <a:off x="1252206" y="3490226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xmlns="" id="{1AB6F0BA-7FDA-3790-725A-2AB4A1A894CC}"/>
              </a:ext>
            </a:extLst>
          </p:cNvPr>
          <p:cNvGrpSpPr/>
          <p:nvPr/>
        </p:nvGrpSpPr>
        <p:grpSpPr>
          <a:xfrm>
            <a:off x="1252206" y="5030253"/>
            <a:ext cx="10689072" cy="1521553"/>
            <a:chOff x="1252206" y="5030253"/>
            <a:chExt cx="10689072" cy="1521553"/>
          </a:xfrm>
        </p:grpSpPr>
        <p:sp>
          <p:nvSpPr>
            <p:cNvPr id="22" name="Скругленный прямоугольник 21">
              <a:extLst>
                <a:ext uri="{FF2B5EF4-FFF2-40B4-BE49-F238E27FC236}">
                  <a16:creationId xmlns:a16="http://schemas.microsoft.com/office/drawing/2014/main" xmlns="" id="{3146FC67-4A9D-ACCD-0900-ACA09DEFF388}"/>
                </a:ext>
              </a:extLst>
            </p:cNvPr>
            <p:cNvSpPr/>
            <p:nvPr/>
          </p:nvSpPr>
          <p:spPr>
            <a:xfrm>
              <a:off x="1252207" y="5030253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0" name="Google Shape;120;p4"/>
            <p:cNvSpPr txBox="1"/>
            <p:nvPr/>
          </p:nvSpPr>
          <p:spPr>
            <a:xfrm>
              <a:off x="1623648" y="5269817"/>
              <a:ext cx="10233406" cy="350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В4. Больше всего избыточного углекислого газа поглощают…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B12E1C9E-59F0-236B-FD6D-485EF4183BE9}"/>
                </a:ext>
              </a:extLst>
            </p:cNvPr>
            <p:cNvSpPr txBox="1"/>
            <p:nvPr/>
          </p:nvSpPr>
          <p:spPr>
            <a:xfrm>
              <a:off x="2160697" y="5805012"/>
              <a:ext cx="69849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Леса</a:t>
              </a:r>
            </a:p>
          </p:txBody>
        </p:sp>
        <p:sp>
          <p:nvSpPr>
            <p:cNvPr id="50" name="Овал 49">
              <a:extLst>
                <a:ext uri="{FF2B5EF4-FFF2-40B4-BE49-F238E27FC236}">
                  <a16:creationId xmlns:a16="http://schemas.microsoft.com/office/drawing/2014/main" xmlns="" id="{04E19E7B-ABDD-3D0B-81CC-4FBC0CF3108D}"/>
                </a:ext>
              </a:extLst>
            </p:cNvPr>
            <p:cNvSpPr/>
            <p:nvPr/>
          </p:nvSpPr>
          <p:spPr>
            <a:xfrm>
              <a:off x="1696308" y="5784904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FD323000-C432-A696-CFEC-FB7F3B89CBA1}"/>
                </a:ext>
              </a:extLst>
            </p:cNvPr>
            <p:cNvSpPr txBox="1"/>
            <p:nvPr/>
          </p:nvSpPr>
          <p:spPr>
            <a:xfrm>
              <a:off x="3978024" y="5805012"/>
              <a:ext cx="112412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Океаны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2" name="Овал 51">
              <a:extLst>
                <a:ext uri="{FF2B5EF4-FFF2-40B4-BE49-F238E27FC236}">
                  <a16:creationId xmlns:a16="http://schemas.microsoft.com/office/drawing/2014/main" xmlns="" id="{031768A0-462C-19C8-4917-BEE9FDDDB063}"/>
                </a:ext>
              </a:extLst>
            </p:cNvPr>
            <p:cNvSpPr/>
            <p:nvPr/>
          </p:nvSpPr>
          <p:spPr>
            <a:xfrm>
              <a:off x="3537698" y="5784904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60" name="Полилиния 59">
              <a:extLst>
                <a:ext uri="{FF2B5EF4-FFF2-40B4-BE49-F238E27FC236}">
                  <a16:creationId xmlns:a16="http://schemas.microsoft.com/office/drawing/2014/main" xmlns="" id="{7B3F34CC-75C0-18D3-7170-41DF972E5B37}"/>
                </a:ext>
              </a:extLst>
            </p:cNvPr>
            <p:cNvSpPr/>
            <p:nvPr/>
          </p:nvSpPr>
          <p:spPr>
            <a:xfrm>
              <a:off x="1252206" y="5046883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11B6D58A-9D03-4404-1847-6EF6B2C9E41B}"/>
                </a:ext>
              </a:extLst>
            </p:cNvPr>
            <p:cNvSpPr txBox="1"/>
            <p:nvPr/>
          </p:nvSpPr>
          <p:spPr>
            <a:xfrm>
              <a:off x="6272902" y="5805012"/>
              <a:ext cx="81465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Поля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DA1095F3-5962-8CFC-B8F6-EC4450504591}"/>
                </a:ext>
              </a:extLst>
            </p:cNvPr>
            <p:cNvSpPr/>
            <p:nvPr/>
          </p:nvSpPr>
          <p:spPr>
            <a:xfrm>
              <a:off x="5832577" y="5784904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3</a:t>
              </a:r>
              <a:endParaRPr lang="ru-RU" sz="20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95B8D154-0E14-1CCE-F0AE-12E8B132A75A}"/>
                </a:ext>
              </a:extLst>
            </p:cNvPr>
            <p:cNvSpPr txBox="1"/>
            <p:nvPr/>
          </p:nvSpPr>
          <p:spPr>
            <a:xfrm>
              <a:off x="8691402" y="5805012"/>
              <a:ext cx="218504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5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Живые организмы</a:t>
              </a:r>
              <a:endParaRPr lang="ru-RU" sz="2000" spc="-5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xmlns="" id="{C2DB4F94-E172-3479-3EDE-FED93F8839F7}"/>
                </a:ext>
              </a:extLst>
            </p:cNvPr>
            <p:cNvSpPr/>
            <p:nvPr/>
          </p:nvSpPr>
          <p:spPr>
            <a:xfrm>
              <a:off x="8251076" y="5784904"/>
              <a:ext cx="440326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4</a:t>
              </a:r>
              <a:endParaRPr lang="ru-RU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29630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C24A8F7F-8F56-6A36-AC38-7AE3CCF6187A}"/>
              </a:ext>
            </a:extLst>
          </p:cNvPr>
          <p:cNvGrpSpPr/>
          <p:nvPr/>
        </p:nvGrpSpPr>
        <p:grpSpPr>
          <a:xfrm>
            <a:off x="-83459" y="294969"/>
            <a:ext cx="1124129" cy="6256838"/>
            <a:chOff x="-83459" y="294969"/>
            <a:chExt cx="1124129" cy="6256838"/>
          </a:xfrm>
          <a:solidFill>
            <a:srgbClr val="00602B"/>
          </a:solidFill>
        </p:grpSpPr>
        <p:sp>
          <p:nvSpPr>
            <p:cNvPr id="67" name="Полилиния 66">
              <a:extLst>
                <a:ext uri="{FF2B5EF4-FFF2-40B4-BE49-F238E27FC236}">
                  <a16:creationId xmlns:a16="http://schemas.microsoft.com/office/drawing/2014/main" xmlns="" id="{F4C4033D-373A-6B5E-0515-451C08CF8470}"/>
                </a:ext>
              </a:extLst>
            </p:cNvPr>
            <p:cNvSpPr/>
            <p:nvPr/>
          </p:nvSpPr>
          <p:spPr>
            <a:xfrm>
              <a:off x="-83459" y="294969"/>
              <a:ext cx="1124129" cy="6256838"/>
            </a:xfrm>
            <a:custGeom>
              <a:avLst/>
              <a:gdLst>
                <a:gd name="connsiteX0" fmla="*/ 0 w 1134730"/>
                <a:gd name="connsiteY0" fmla="*/ 0 h 6315841"/>
                <a:gd name="connsiteX1" fmla="*/ 910205 w 1134730"/>
                <a:gd name="connsiteY1" fmla="*/ 0 h 6315841"/>
                <a:gd name="connsiteX2" fmla="*/ 1134730 w 1134730"/>
                <a:gd name="connsiteY2" fmla="*/ 224525 h 6315841"/>
                <a:gd name="connsiteX3" fmla="*/ 1134730 w 1134730"/>
                <a:gd name="connsiteY3" fmla="*/ 6091316 h 6315841"/>
                <a:gd name="connsiteX4" fmla="*/ 910205 w 1134730"/>
                <a:gd name="connsiteY4" fmla="*/ 6315841 h 6315841"/>
                <a:gd name="connsiteX5" fmla="*/ 0 w 1134730"/>
                <a:gd name="connsiteY5" fmla="*/ 6315841 h 631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4730" h="6315841">
                  <a:moveTo>
                    <a:pt x="0" y="0"/>
                  </a:moveTo>
                  <a:lnTo>
                    <a:pt x="910205" y="0"/>
                  </a:lnTo>
                  <a:cubicBezTo>
                    <a:pt x="1034207" y="0"/>
                    <a:pt x="1134730" y="100523"/>
                    <a:pt x="1134730" y="224525"/>
                  </a:cubicBezTo>
                  <a:lnTo>
                    <a:pt x="1134730" y="6091316"/>
                  </a:lnTo>
                  <a:cubicBezTo>
                    <a:pt x="1134730" y="6215318"/>
                    <a:pt x="1034207" y="6315841"/>
                    <a:pt x="910205" y="6315841"/>
                  </a:cubicBezTo>
                  <a:lnTo>
                    <a:pt x="0" y="63158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6" name="Google Shape;116;p4"/>
            <p:cNvSpPr txBox="1"/>
            <p:nvPr/>
          </p:nvSpPr>
          <p:spPr>
            <a:xfrm>
              <a:off x="250723" y="395329"/>
              <a:ext cx="580082" cy="9232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 sz="5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" name="Google Shape;116;p4">
              <a:extLst>
                <a:ext uri="{FF2B5EF4-FFF2-40B4-BE49-F238E27FC236}">
                  <a16:creationId xmlns:a16="http://schemas.microsoft.com/office/drawing/2014/main" xmlns="" id="{561E5F84-BB8D-E818-0C7E-C49491D952E5}"/>
                </a:ext>
              </a:extLst>
            </p:cNvPr>
            <p:cNvSpPr txBox="1"/>
            <p:nvPr/>
          </p:nvSpPr>
          <p:spPr>
            <a:xfrm rot="16200000">
              <a:off x="-130570" y="5245651"/>
              <a:ext cx="1548584" cy="58473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32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РАУНД</a:t>
              </a:r>
              <a:endParaRPr sz="32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" name="Группа 60">
            <a:extLst>
              <a:ext uri="{FF2B5EF4-FFF2-40B4-BE49-F238E27FC236}">
                <a16:creationId xmlns:a16="http://schemas.microsoft.com/office/drawing/2014/main" xmlns="" id="{65E6F83D-1874-E0A8-0C29-142B8CA04772}"/>
              </a:ext>
            </a:extLst>
          </p:cNvPr>
          <p:cNvGrpSpPr/>
          <p:nvPr/>
        </p:nvGrpSpPr>
        <p:grpSpPr>
          <a:xfrm>
            <a:off x="1252206" y="294968"/>
            <a:ext cx="10689072" cy="1521553"/>
            <a:chOff x="1252206" y="294968"/>
            <a:chExt cx="10689072" cy="1521553"/>
          </a:xfrm>
        </p:grpSpPr>
        <p:sp>
          <p:nvSpPr>
            <p:cNvPr id="4" name="Скругленный прямоугольник 3">
              <a:extLst>
                <a:ext uri="{FF2B5EF4-FFF2-40B4-BE49-F238E27FC236}">
                  <a16:creationId xmlns:a16="http://schemas.microsoft.com/office/drawing/2014/main" xmlns="" id="{1CF312A6-9A00-0E96-4CD2-06A5F0A5DA42}"/>
                </a:ext>
              </a:extLst>
            </p:cNvPr>
            <p:cNvSpPr/>
            <p:nvPr/>
          </p:nvSpPr>
          <p:spPr>
            <a:xfrm>
              <a:off x="1252207" y="294968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7" name="Google Shape;117;p4"/>
            <p:cNvSpPr txBox="1"/>
            <p:nvPr/>
          </p:nvSpPr>
          <p:spPr>
            <a:xfrm>
              <a:off x="1623647" y="464583"/>
              <a:ext cx="10063825" cy="6093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В1. Какое природное явление может на 1</a:t>
              </a:r>
              <a:r>
                <a:rPr lang="en-US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–</a:t>
              </a: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2 года замедлить </a:t>
              </a:r>
              <a:r>
                <a:rPr lang="en-US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/>
              </a:r>
              <a:br>
                <a:rPr lang="en-US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</a:br>
              <a:r>
                <a:rPr lang="ru-RU" sz="2400" b="1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глобальное потепление?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3901C9E-EFBF-9030-4DB7-F14A3AE82C5C}"/>
                </a:ext>
              </a:extLst>
            </p:cNvPr>
            <p:cNvSpPr txBox="1"/>
            <p:nvPr/>
          </p:nvSpPr>
          <p:spPr>
            <a:xfrm>
              <a:off x="2138984" y="1096981"/>
              <a:ext cx="1030580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Лунная радуга</a:t>
              </a: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xmlns="" id="{3FA5CB4C-B927-6F29-0C6A-1A292A1AC821}"/>
                </a:ext>
              </a:extLst>
            </p:cNvPr>
            <p:cNvSpPr/>
            <p:nvPr/>
          </p:nvSpPr>
          <p:spPr>
            <a:xfrm>
              <a:off x="1684276" y="1103992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C421C219-C38B-9D79-EAC5-34EB0EDFB161}"/>
                </a:ext>
              </a:extLst>
            </p:cNvPr>
            <p:cNvSpPr txBox="1"/>
            <p:nvPr/>
          </p:nvSpPr>
          <p:spPr>
            <a:xfrm>
              <a:off x="4252168" y="1096981"/>
              <a:ext cx="1281518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Огненный смерч</a:t>
              </a:r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xmlns="" id="{03E28EC9-355A-F13C-628A-D381D42BBB4E}"/>
                </a:ext>
              </a:extLst>
            </p:cNvPr>
            <p:cNvSpPr/>
            <p:nvPr/>
          </p:nvSpPr>
          <p:spPr>
            <a:xfrm>
              <a:off x="3840666" y="1103992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941B5946-40F4-86CA-F19A-6FA1F2F07E99}"/>
                </a:ext>
              </a:extLst>
            </p:cNvPr>
            <p:cNvSpPr txBox="1"/>
            <p:nvPr/>
          </p:nvSpPr>
          <p:spPr>
            <a:xfrm>
              <a:off x="8681097" y="1096981"/>
              <a:ext cx="1368575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Солнечное затмение</a:t>
              </a:r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6067FE12-5E41-FD43-505A-F2A91D223DBE}"/>
                </a:ext>
              </a:extLst>
            </p:cNvPr>
            <p:cNvSpPr/>
            <p:nvPr/>
          </p:nvSpPr>
          <p:spPr>
            <a:xfrm>
              <a:off x="8264593" y="1103992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4</a:t>
              </a:r>
              <a:endParaRPr lang="ru-RU" sz="2000" dirty="0"/>
            </a:p>
          </p:txBody>
        </p:sp>
        <p:sp>
          <p:nvSpPr>
            <p:cNvPr id="57" name="Полилиния 56">
              <a:extLst>
                <a:ext uri="{FF2B5EF4-FFF2-40B4-BE49-F238E27FC236}">
                  <a16:creationId xmlns:a16="http://schemas.microsoft.com/office/drawing/2014/main" xmlns="" id="{15D6CFAA-760F-9B86-4FB8-006E44DE8780}"/>
                </a:ext>
              </a:extLst>
            </p:cNvPr>
            <p:cNvSpPr/>
            <p:nvPr/>
          </p:nvSpPr>
          <p:spPr>
            <a:xfrm>
              <a:off x="1252206" y="333370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43D5218C-6381-43B6-DECD-F02D8D0F75F9}"/>
                </a:ext>
              </a:extLst>
            </p:cNvPr>
            <p:cNvSpPr txBox="1"/>
            <p:nvPr/>
          </p:nvSpPr>
          <p:spPr>
            <a:xfrm>
              <a:off x="6342158" y="1096981"/>
              <a:ext cx="1626446" cy="537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Извержение вулкана</a:t>
              </a:r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xmlns="" id="{5F953822-2E37-5E1E-BEA1-403494FEE28F}"/>
                </a:ext>
              </a:extLst>
            </p:cNvPr>
            <p:cNvSpPr/>
            <p:nvPr/>
          </p:nvSpPr>
          <p:spPr>
            <a:xfrm>
              <a:off x="5930656" y="1103992"/>
              <a:ext cx="440326" cy="44032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3</a:t>
              </a:r>
              <a:endParaRPr lang="ru-RU" sz="2000" dirty="0"/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xmlns="" id="{7D13B8C8-5540-4715-F20D-D4A206C724FA}"/>
              </a:ext>
            </a:extLst>
          </p:cNvPr>
          <p:cNvGrpSpPr/>
          <p:nvPr/>
        </p:nvGrpSpPr>
        <p:grpSpPr>
          <a:xfrm>
            <a:off x="1252206" y="1885429"/>
            <a:ext cx="12243674" cy="1303877"/>
            <a:chOff x="1252206" y="1873397"/>
            <a:chExt cx="12243674" cy="1303877"/>
          </a:xfrm>
        </p:grpSpPr>
        <p:sp>
          <p:nvSpPr>
            <p:cNvPr id="20" name="Скругленный прямоугольник 19">
              <a:extLst>
                <a:ext uri="{FF2B5EF4-FFF2-40B4-BE49-F238E27FC236}">
                  <a16:creationId xmlns:a16="http://schemas.microsoft.com/office/drawing/2014/main" xmlns="" id="{BEEA90C0-E6BE-4609-CA9F-687ACD88F42D}"/>
                </a:ext>
              </a:extLst>
            </p:cNvPr>
            <p:cNvSpPr/>
            <p:nvPr/>
          </p:nvSpPr>
          <p:spPr>
            <a:xfrm>
              <a:off x="1252207" y="1873397"/>
              <a:ext cx="10689071" cy="1290254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олилиния 57">
              <a:extLst>
                <a:ext uri="{FF2B5EF4-FFF2-40B4-BE49-F238E27FC236}">
                  <a16:creationId xmlns:a16="http://schemas.microsoft.com/office/drawing/2014/main" xmlns="" id="{193DBD94-0DBD-DC6D-9BD4-B675455902A2}"/>
                </a:ext>
              </a:extLst>
            </p:cNvPr>
            <p:cNvSpPr/>
            <p:nvPr/>
          </p:nvSpPr>
          <p:spPr>
            <a:xfrm>
              <a:off x="1252206" y="1887020"/>
              <a:ext cx="141165" cy="1290254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18" name="Google Shape;118;p4"/>
            <p:cNvSpPr txBox="1"/>
            <p:nvPr/>
          </p:nvSpPr>
          <p:spPr>
            <a:xfrm>
              <a:off x="1601876" y="2000891"/>
              <a:ext cx="11894004" cy="8309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2400" b="1" dirty="0">
                  <a:solidFill>
                    <a:srgbClr val="00B05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В2. Как называется приспособление к жизни в меняющемся климате?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62D6DEC0-5728-3DAF-D6B3-F5BB4CC68799}"/>
                </a:ext>
              </a:extLst>
            </p:cNvPr>
            <p:cNvSpPr txBox="1"/>
            <p:nvPr/>
          </p:nvSpPr>
          <p:spPr>
            <a:xfrm>
              <a:off x="2126950" y="2556737"/>
              <a:ext cx="293158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Инновация</a:t>
              </a:r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xmlns="" id="{2B188FC4-F24E-1286-8ADD-373BCAC33F1C}"/>
                </a:ext>
              </a:extLst>
            </p:cNvPr>
            <p:cNvSpPr/>
            <p:nvPr/>
          </p:nvSpPr>
          <p:spPr>
            <a:xfrm>
              <a:off x="1684276" y="253662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686BC3B1-6B19-9996-FC45-A55076F33B5B}"/>
                </a:ext>
              </a:extLst>
            </p:cNvPr>
            <p:cNvSpPr txBox="1"/>
            <p:nvPr/>
          </p:nvSpPr>
          <p:spPr>
            <a:xfrm>
              <a:off x="4233898" y="2556737"/>
              <a:ext cx="2192671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Адаптация</a:t>
              </a:r>
            </a:p>
          </p:txBody>
        </p:sp>
        <p:sp>
          <p:nvSpPr>
            <p:cNvPr id="30" name="Овал 29">
              <a:extLst>
                <a:ext uri="{FF2B5EF4-FFF2-40B4-BE49-F238E27FC236}">
                  <a16:creationId xmlns:a16="http://schemas.microsoft.com/office/drawing/2014/main" xmlns="" id="{3F33F2AB-B74C-690E-44F2-3851B594DA42}"/>
                </a:ext>
              </a:extLst>
            </p:cNvPr>
            <p:cNvSpPr/>
            <p:nvPr/>
          </p:nvSpPr>
          <p:spPr>
            <a:xfrm>
              <a:off x="3811272" y="253662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9DD75C83-4D91-9B5E-571B-0F2414047041}"/>
                </a:ext>
              </a:extLst>
            </p:cNvPr>
            <p:cNvSpPr txBox="1"/>
            <p:nvPr/>
          </p:nvSpPr>
          <p:spPr>
            <a:xfrm>
              <a:off x="6360716" y="2556737"/>
              <a:ext cx="190632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Глобализация</a:t>
              </a:r>
            </a:p>
          </p:txBody>
        </p:sp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xmlns="" id="{75D0191B-0825-ACD5-6C8F-CACA130D1B6C}"/>
                </a:ext>
              </a:extLst>
            </p:cNvPr>
            <p:cNvSpPr/>
            <p:nvPr/>
          </p:nvSpPr>
          <p:spPr>
            <a:xfrm>
              <a:off x="5901832" y="253662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87F8783D-6E1A-37CB-8D58-24E819AB72A7}"/>
                </a:ext>
              </a:extLst>
            </p:cNvPr>
            <p:cNvSpPr txBox="1"/>
            <p:nvPr/>
          </p:nvSpPr>
          <p:spPr>
            <a:xfrm>
              <a:off x="8699655" y="2556737"/>
              <a:ext cx="190632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Рекультивация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xmlns="" id="{B089285B-9B67-CEC1-7719-38E0C4C9A095}"/>
                </a:ext>
              </a:extLst>
            </p:cNvPr>
            <p:cNvSpPr/>
            <p:nvPr/>
          </p:nvSpPr>
          <p:spPr>
            <a:xfrm>
              <a:off x="8240771" y="2536629"/>
              <a:ext cx="440326" cy="4403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4</a:t>
              </a:r>
              <a:endParaRPr lang="ru-RU" sz="2000" dirty="0"/>
            </a:p>
          </p:txBody>
        </p:sp>
      </p:grp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xmlns="" id="{D17E9A94-2D8F-7786-606D-FF249A4EFDD7}"/>
              </a:ext>
            </a:extLst>
          </p:cNvPr>
          <p:cNvGrpSpPr/>
          <p:nvPr/>
        </p:nvGrpSpPr>
        <p:grpSpPr>
          <a:xfrm>
            <a:off x="1252206" y="3242259"/>
            <a:ext cx="10876992" cy="1521553"/>
            <a:chOff x="1252206" y="3451824"/>
            <a:chExt cx="10876992" cy="1521553"/>
          </a:xfrm>
        </p:grpSpPr>
        <p:sp>
          <p:nvSpPr>
            <p:cNvPr id="21" name="Скругленный прямоугольник 20">
              <a:extLst>
                <a:ext uri="{FF2B5EF4-FFF2-40B4-BE49-F238E27FC236}">
                  <a16:creationId xmlns:a16="http://schemas.microsoft.com/office/drawing/2014/main" xmlns="" id="{B310E342-703F-22C7-7A21-20077285ED02}"/>
                </a:ext>
              </a:extLst>
            </p:cNvPr>
            <p:cNvSpPr/>
            <p:nvPr/>
          </p:nvSpPr>
          <p:spPr>
            <a:xfrm>
              <a:off x="1252207" y="3451824"/>
              <a:ext cx="10689071" cy="1521553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9" name="Google Shape;119;p4"/>
            <p:cNvSpPr txBox="1"/>
            <p:nvPr/>
          </p:nvSpPr>
          <p:spPr>
            <a:xfrm>
              <a:off x="1623648" y="3589009"/>
              <a:ext cx="10505550" cy="6832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В3. Согласно выводам климатологов, человечеству необходимо сделать </a:t>
              </a:r>
              <a:r>
                <a:rPr lang="en-US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/>
              </a:r>
              <a:br>
                <a:rPr lang="en-US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</a:br>
              <a:r>
                <a:rPr lang="ru-RU" sz="2400" b="1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все возможное, чтобы глобальное потепление не превысило…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161C4237-BF19-982A-F90E-3EFA19890003}"/>
                </a:ext>
              </a:extLst>
            </p:cNvPr>
            <p:cNvSpPr txBox="1"/>
            <p:nvPr/>
          </p:nvSpPr>
          <p:spPr>
            <a:xfrm>
              <a:off x="2138030" y="4431696"/>
              <a:ext cx="857829" cy="319639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1°C 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xmlns="" id="{A211027E-5961-20DE-EB50-7F2FCCE8252E}"/>
                </a:ext>
              </a:extLst>
            </p:cNvPr>
            <p:cNvSpPr/>
            <p:nvPr/>
          </p:nvSpPr>
          <p:spPr>
            <a:xfrm>
              <a:off x="1697705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67BC194D-2BA5-662F-A2CC-796574C4D80C}"/>
                </a:ext>
              </a:extLst>
            </p:cNvPr>
            <p:cNvSpPr txBox="1"/>
            <p:nvPr/>
          </p:nvSpPr>
          <p:spPr>
            <a:xfrm>
              <a:off x="4277889" y="4431696"/>
              <a:ext cx="840808" cy="319639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2°C 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42" name="Овал 41">
              <a:extLst>
                <a:ext uri="{FF2B5EF4-FFF2-40B4-BE49-F238E27FC236}">
                  <a16:creationId xmlns:a16="http://schemas.microsoft.com/office/drawing/2014/main" xmlns="" id="{6A8D7D1F-2353-4285-818D-20B5799B8340}"/>
                </a:ext>
              </a:extLst>
            </p:cNvPr>
            <p:cNvSpPr/>
            <p:nvPr/>
          </p:nvSpPr>
          <p:spPr>
            <a:xfrm>
              <a:off x="3837564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F927FCCC-E522-F475-4102-21A0B2FD6173}"/>
                </a:ext>
              </a:extLst>
            </p:cNvPr>
            <p:cNvSpPr txBox="1"/>
            <p:nvPr/>
          </p:nvSpPr>
          <p:spPr>
            <a:xfrm>
              <a:off x="6349162" y="4431696"/>
              <a:ext cx="2186841" cy="319639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3°C 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44" name="Овал 43">
              <a:extLst>
                <a:ext uri="{FF2B5EF4-FFF2-40B4-BE49-F238E27FC236}">
                  <a16:creationId xmlns:a16="http://schemas.microsoft.com/office/drawing/2014/main" xmlns="" id="{1D2118DE-174F-D75F-031A-875A8490F7B4}"/>
                </a:ext>
              </a:extLst>
            </p:cNvPr>
            <p:cNvSpPr/>
            <p:nvPr/>
          </p:nvSpPr>
          <p:spPr>
            <a:xfrm>
              <a:off x="5901832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3</a:t>
              </a:r>
            </a:p>
          </p:txBody>
        </p:sp>
        <p:sp>
          <p:nvSpPr>
            <p:cNvPr id="59" name="Полилиния 58">
              <a:extLst>
                <a:ext uri="{FF2B5EF4-FFF2-40B4-BE49-F238E27FC236}">
                  <a16:creationId xmlns:a16="http://schemas.microsoft.com/office/drawing/2014/main" xmlns="" id="{4D12ED8C-9CE3-4BD6-579F-BE39D46D01B9}"/>
                </a:ext>
              </a:extLst>
            </p:cNvPr>
            <p:cNvSpPr/>
            <p:nvPr/>
          </p:nvSpPr>
          <p:spPr>
            <a:xfrm>
              <a:off x="1252206" y="3490226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1C6BDF08-EAB8-5153-AEBB-B731EF93A9B3}"/>
                </a:ext>
              </a:extLst>
            </p:cNvPr>
            <p:cNvSpPr txBox="1"/>
            <p:nvPr/>
          </p:nvSpPr>
          <p:spPr>
            <a:xfrm>
              <a:off x="8716976" y="4431696"/>
              <a:ext cx="2186841" cy="319639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R="0" lvl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en-US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4°C </a:t>
              </a:r>
              <a:endParaRPr lang="ru-RU" sz="20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endParaRPr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xmlns="" id="{17036363-CEC7-A912-BC37-AC62A0D1863D}"/>
                </a:ext>
              </a:extLst>
            </p:cNvPr>
            <p:cNvSpPr/>
            <p:nvPr/>
          </p:nvSpPr>
          <p:spPr>
            <a:xfrm>
              <a:off x="8269646" y="4347288"/>
              <a:ext cx="440326" cy="44032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4</a:t>
              </a:r>
              <a:endParaRPr lang="ru-RU" sz="2000" dirty="0"/>
            </a:p>
          </p:txBody>
        </p:sp>
      </p:grp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xmlns="" id="{1AB6F0BA-7FDA-3790-725A-2AB4A1A894CC}"/>
              </a:ext>
            </a:extLst>
          </p:cNvPr>
          <p:cNvGrpSpPr/>
          <p:nvPr/>
        </p:nvGrpSpPr>
        <p:grpSpPr>
          <a:xfrm>
            <a:off x="1252206" y="4837925"/>
            <a:ext cx="10689072" cy="1713882"/>
            <a:chOff x="1252206" y="4837925"/>
            <a:chExt cx="10689072" cy="1713882"/>
          </a:xfrm>
        </p:grpSpPr>
        <p:sp>
          <p:nvSpPr>
            <p:cNvPr id="22" name="Скругленный прямоугольник 21">
              <a:extLst>
                <a:ext uri="{FF2B5EF4-FFF2-40B4-BE49-F238E27FC236}">
                  <a16:creationId xmlns:a16="http://schemas.microsoft.com/office/drawing/2014/main" xmlns="" id="{3146FC67-4A9D-ACCD-0900-ACA09DEFF388}"/>
                </a:ext>
              </a:extLst>
            </p:cNvPr>
            <p:cNvSpPr/>
            <p:nvPr/>
          </p:nvSpPr>
          <p:spPr>
            <a:xfrm>
              <a:off x="1252207" y="4837925"/>
              <a:ext cx="10689071" cy="1713882"/>
            </a:xfrm>
            <a:prstGeom prst="roundRect">
              <a:avLst>
                <a:gd name="adj" fmla="val 166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0" name="Google Shape;120;p4"/>
            <p:cNvSpPr txBox="1"/>
            <p:nvPr/>
          </p:nvSpPr>
          <p:spPr>
            <a:xfrm>
              <a:off x="1623648" y="5001434"/>
              <a:ext cx="10233406" cy="350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dirty="0">
                  <a:solidFill>
                    <a:srgbClr val="BF9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В4. Что необходимо делать, чтобы решить проблему изменения климата?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B12E1C9E-59F0-236B-FD6D-485EF4183BE9}"/>
                </a:ext>
              </a:extLst>
            </p:cNvPr>
            <p:cNvSpPr txBox="1"/>
            <p:nvPr/>
          </p:nvSpPr>
          <p:spPr>
            <a:xfrm>
              <a:off x="2148663" y="5386379"/>
              <a:ext cx="599660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Сохранять и восстанавливать природные экосистемы</a:t>
              </a:r>
            </a:p>
          </p:txBody>
        </p:sp>
        <p:sp>
          <p:nvSpPr>
            <p:cNvPr id="50" name="Овал 49">
              <a:extLst>
                <a:ext uri="{FF2B5EF4-FFF2-40B4-BE49-F238E27FC236}">
                  <a16:creationId xmlns:a16="http://schemas.microsoft.com/office/drawing/2014/main" xmlns="" id="{04E19E7B-ABDD-3D0B-81CC-4FBC0CF3108D}"/>
                </a:ext>
              </a:extLst>
            </p:cNvPr>
            <p:cNvSpPr/>
            <p:nvPr/>
          </p:nvSpPr>
          <p:spPr>
            <a:xfrm>
              <a:off x="1684276" y="5366271"/>
              <a:ext cx="440323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/>
                <a:t>1</a:t>
              </a:r>
            </a:p>
          </p:txBody>
        </p:sp>
        <p:sp>
          <p:nvSpPr>
            <p:cNvPr id="60" name="Полилиния 59">
              <a:extLst>
                <a:ext uri="{FF2B5EF4-FFF2-40B4-BE49-F238E27FC236}">
                  <a16:creationId xmlns:a16="http://schemas.microsoft.com/office/drawing/2014/main" xmlns="" id="{7B3F34CC-75C0-18D3-7170-41DF972E5B37}"/>
                </a:ext>
              </a:extLst>
            </p:cNvPr>
            <p:cNvSpPr/>
            <p:nvPr/>
          </p:nvSpPr>
          <p:spPr>
            <a:xfrm>
              <a:off x="1252206" y="4877831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11B6D58A-9D03-4404-1847-6EF6B2C9E41B}"/>
                </a:ext>
              </a:extLst>
            </p:cNvPr>
            <p:cNvSpPr txBox="1"/>
            <p:nvPr/>
          </p:nvSpPr>
          <p:spPr>
            <a:xfrm>
              <a:off x="8699655" y="5397840"/>
              <a:ext cx="268723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Прекратить выбросы</a:t>
              </a:r>
            </a:p>
          </p:txBody>
        </p:sp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DA1095F3-5962-8CFC-B8F6-EC4450504591}"/>
                </a:ext>
              </a:extLst>
            </p:cNvPr>
            <p:cNvSpPr/>
            <p:nvPr/>
          </p:nvSpPr>
          <p:spPr>
            <a:xfrm>
              <a:off x="8259330" y="5377732"/>
              <a:ext cx="440323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2</a:t>
              </a:r>
              <a:endParaRPr lang="ru-RU" sz="2000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7B1E55E9-7403-A7F5-1EAE-290EACF01904}"/>
                </a:ext>
              </a:extLst>
            </p:cNvPr>
            <p:cNvSpPr txBox="1"/>
            <p:nvPr/>
          </p:nvSpPr>
          <p:spPr>
            <a:xfrm>
              <a:off x="2136632" y="5907870"/>
              <a:ext cx="5286852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Бережно использовать энергию и ресурсы</a:t>
              </a:r>
            </a:p>
          </p:txBody>
        </p:sp>
        <p:sp>
          <p:nvSpPr>
            <p:cNvPr id="24" name="Овал 23">
              <a:extLst>
                <a:ext uri="{FF2B5EF4-FFF2-40B4-BE49-F238E27FC236}">
                  <a16:creationId xmlns:a16="http://schemas.microsoft.com/office/drawing/2014/main" xmlns="" id="{7CED3371-A5C9-83D1-790F-A4427A574D51}"/>
                </a:ext>
              </a:extLst>
            </p:cNvPr>
            <p:cNvSpPr/>
            <p:nvPr/>
          </p:nvSpPr>
          <p:spPr>
            <a:xfrm>
              <a:off x="1684275" y="5887762"/>
              <a:ext cx="440324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3</a:t>
              </a:r>
              <a:endParaRPr lang="ru-RU" sz="2000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3346166E-193E-96E8-CC4F-728952E34D54}"/>
                </a:ext>
              </a:extLst>
            </p:cNvPr>
            <p:cNvSpPr txBox="1"/>
            <p:nvPr/>
          </p:nvSpPr>
          <p:spPr>
            <a:xfrm>
              <a:off x="8709972" y="5907870"/>
              <a:ext cx="268723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0"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</a:pPr>
              <a:r>
                <a:rPr lang="ru-RU" sz="2000" spc="-9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Все перечисленное</a:t>
              </a:r>
            </a:p>
          </p:txBody>
        </p:sp>
        <p:sp>
          <p:nvSpPr>
            <p:cNvPr id="26" name="Овал 25">
              <a:extLst>
                <a:ext uri="{FF2B5EF4-FFF2-40B4-BE49-F238E27FC236}">
                  <a16:creationId xmlns:a16="http://schemas.microsoft.com/office/drawing/2014/main" xmlns="" id="{9719C545-91F7-0FB7-ACB4-1CB850462AAA}"/>
                </a:ext>
              </a:extLst>
            </p:cNvPr>
            <p:cNvSpPr/>
            <p:nvPr/>
          </p:nvSpPr>
          <p:spPr>
            <a:xfrm>
              <a:off x="8269647" y="5887762"/>
              <a:ext cx="440324" cy="440326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4</a:t>
              </a:r>
              <a:endParaRPr lang="ru-RU" sz="2000" dirty="0"/>
            </a:p>
          </p:txBody>
        </p:sp>
        <p:sp>
          <p:nvSpPr>
            <p:cNvPr id="31" name="Полилиния 30">
              <a:extLst>
                <a:ext uri="{FF2B5EF4-FFF2-40B4-BE49-F238E27FC236}">
                  <a16:creationId xmlns:a16="http://schemas.microsoft.com/office/drawing/2014/main" xmlns="" id="{6757E169-A759-E6CB-CA7A-16051EBF3ABA}"/>
                </a:ext>
              </a:extLst>
            </p:cNvPr>
            <p:cNvSpPr/>
            <p:nvPr/>
          </p:nvSpPr>
          <p:spPr>
            <a:xfrm>
              <a:off x="1252206" y="5041460"/>
              <a:ext cx="141165" cy="1467201"/>
            </a:xfrm>
            <a:custGeom>
              <a:avLst/>
              <a:gdLst>
                <a:gd name="connsiteX0" fmla="*/ 141165 w 141165"/>
                <a:gd name="connsiteY0" fmla="*/ 0 h 1467201"/>
                <a:gd name="connsiteX1" fmla="*/ 141165 w 141165"/>
                <a:gd name="connsiteY1" fmla="*/ 1467201 h 1467201"/>
                <a:gd name="connsiteX2" fmla="*/ 111594 w 141165"/>
                <a:gd name="connsiteY2" fmla="*/ 1451150 h 1467201"/>
                <a:gd name="connsiteX3" fmla="*/ 0 w 141165"/>
                <a:gd name="connsiteY3" fmla="*/ 1241267 h 1467201"/>
                <a:gd name="connsiteX4" fmla="*/ 0 w 141165"/>
                <a:gd name="connsiteY4" fmla="*/ 225934 h 1467201"/>
                <a:gd name="connsiteX5" fmla="*/ 111594 w 141165"/>
                <a:gd name="connsiteY5" fmla="*/ 16051 h 1467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65" h="1467201">
                  <a:moveTo>
                    <a:pt x="141165" y="0"/>
                  </a:moveTo>
                  <a:lnTo>
                    <a:pt x="141165" y="1467201"/>
                  </a:lnTo>
                  <a:lnTo>
                    <a:pt x="111594" y="1451150"/>
                  </a:lnTo>
                  <a:cubicBezTo>
                    <a:pt x="44266" y="1405664"/>
                    <a:pt x="0" y="1328635"/>
                    <a:pt x="0" y="1241267"/>
                  </a:cubicBezTo>
                  <a:lnTo>
                    <a:pt x="0" y="225934"/>
                  </a:lnTo>
                  <a:cubicBezTo>
                    <a:pt x="0" y="138566"/>
                    <a:pt x="44266" y="61537"/>
                    <a:pt x="111594" y="160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97598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1AFC7AB-95FA-F64B-BCF7-0FBDF1FACCD0}"/>
              </a:ext>
            </a:extLst>
          </p:cNvPr>
          <p:cNvSpPr/>
          <p:nvPr/>
        </p:nvSpPr>
        <p:spPr>
          <a:xfrm>
            <a:off x="0" y="0"/>
            <a:ext cx="12316321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6" name="Google Shape;156;p8"/>
          <p:cNvSpPr txBox="1"/>
          <p:nvPr/>
        </p:nvSpPr>
        <p:spPr>
          <a:xfrm>
            <a:off x="122663" y="349475"/>
            <a:ext cx="1206933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chemeClr val="bg1"/>
                </a:solidFill>
                <a:latin typeface="Montserrat" pitchFamily="2" charset="0"/>
                <a:cs typeface="Calibri" panose="020F0502020204030204" pitchFamily="34" charset="0"/>
                <a:sym typeface="Arial"/>
              </a:rPr>
              <a:t>Делаем школу дружественной природе</a:t>
            </a:r>
            <a:endParaRPr sz="3600" b="1" dirty="0">
              <a:solidFill>
                <a:schemeClr val="bg1"/>
              </a:solidFill>
              <a:latin typeface="Montserrat" pitchFamily="2" charset="0"/>
              <a:cs typeface="Calibri" panose="020F0502020204030204" pitchFamily="34" charset="0"/>
              <a:sym typeface="Arial"/>
            </a:endParaRPr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3FFA1617-8BA3-E1E5-5684-0943BA2042DC}"/>
              </a:ext>
            </a:extLst>
          </p:cNvPr>
          <p:cNvGrpSpPr/>
          <p:nvPr/>
        </p:nvGrpSpPr>
        <p:grpSpPr>
          <a:xfrm>
            <a:off x="8980059" y="3694829"/>
            <a:ext cx="2600314" cy="2560601"/>
            <a:chOff x="9035144" y="3904152"/>
            <a:chExt cx="2600314" cy="2560601"/>
          </a:xfrm>
        </p:grpSpPr>
        <p:sp>
          <p:nvSpPr>
            <p:cNvPr id="7" name="Скругленный прямоугольник 6">
              <a:extLst>
                <a:ext uri="{FF2B5EF4-FFF2-40B4-BE49-F238E27FC236}">
                  <a16:creationId xmlns:a16="http://schemas.microsoft.com/office/drawing/2014/main" xmlns="" id="{7B7C1F6D-F514-469A-9B69-B413D67347F9}"/>
                </a:ext>
              </a:extLst>
            </p:cNvPr>
            <p:cNvSpPr/>
            <p:nvPr/>
          </p:nvSpPr>
          <p:spPr>
            <a:xfrm>
              <a:off x="9035144" y="4310740"/>
              <a:ext cx="2600313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2" name="Скругленный прямоугольник 61">
              <a:extLst>
                <a:ext uri="{FF2B5EF4-FFF2-40B4-BE49-F238E27FC236}">
                  <a16:creationId xmlns:a16="http://schemas.microsoft.com/office/drawing/2014/main" xmlns="" id="{94C23423-C9F9-1989-D260-7CC66E51D6D2}"/>
                </a:ext>
              </a:extLst>
            </p:cNvPr>
            <p:cNvSpPr/>
            <p:nvPr/>
          </p:nvSpPr>
          <p:spPr>
            <a:xfrm>
              <a:off x="9351141" y="3993361"/>
              <a:ext cx="2029032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2" name="Google Shape;172;p8"/>
            <p:cNvSpPr txBox="1"/>
            <p:nvPr/>
          </p:nvSpPr>
          <p:spPr>
            <a:xfrm>
              <a:off x="9931821" y="4066289"/>
              <a:ext cx="1275156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Наука</a:t>
              </a:r>
              <a:endParaRPr sz="18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176;p8"/>
            <p:cNvSpPr txBox="1"/>
            <p:nvPr/>
          </p:nvSpPr>
          <p:spPr>
            <a:xfrm>
              <a:off x="9796437" y="5931809"/>
              <a:ext cx="921292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300</a:t>
              </a:r>
              <a:endParaRPr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180;p8"/>
            <p:cNvSpPr txBox="1"/>
            <p:nvPr/>
          </p:nvSpPr>
          <p:spPr>
            <a:xfrm>
              <a:off x="9047442" y="4814572"/>
              <a:ext cx="2588016" cy="9232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Экологические </a:t>
              </a:r>
              <a: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/>
              </a:r>
              <a:b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проекты,</a:t>
              </a:r>
              <a: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исследования,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конференции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xmlns="" id="{7D9CF57F-8AEB-D407-0177-7D3310A10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9266561" y="3904152"/>
              <a:ext cx="825646" cy="774680"/>
            </a:xfrm>
            <a:prstGeom prst="rect">
              <a:avLst/>
            </a:prstGeom>
          </p:spPr>
        </p:pic>
        <p:pic>
          <p:nvPicPr>
            <p:cNvPr id="135" name="Рисунок 134" descr="Изображение выглядит как круг, графическая вставка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95853275-CA5E-A146-D348-8EA5F30DE71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331341" y="5924244"/>
              <a:ext cx="381538" cy="372867"/>
            </a:xfrm>
            <a:prstGeom prst="rect">
              <a:avLst/>
            </a:prstGeom>
          </p:spPr>
        </p:pic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xmlns="" id="{C2DD90F6-ECF8-5748-0F63-547B5D6BD15F}"/>
              </a:ext>
            </a:extLst>
          </p:cNvPr>
          <p:cNvGrpSpPr/>
          <p:nvPr/>
        </p:nvGrpSpPr>
        <p:grpSpPr>
          <a:xfrm>
            <a:off x="8980058" y="1134507"/>
            <a:ext cx="2514600" cy="2478417"/>
            <a:chOff x="9035143" y="1189592"/>
            <a:chExt cx="2514600" cy="2478417"/>
          </a:xfrm>
        </p:grpSpPr>
        <p:sp>
          <p:nvSpPr>
            <p:cNvPr id="5" name="Скругленный прямоугольник 4">
              <a:extLst>
                <a:ext uri="{FF2B5EF4-FFF2-40B4-BE49-F238E27FC236}">
                  <a16:creationId xmlns:a16="http://schemas.microsoft.com/office/drawing/2014/main" xmlns="" id="{4EE0BD69-AFAF-AB6B-CCD5-C9C214EF1995}"/>
                </a:ext>
              </a:extLst>
            </p:cNvPr>
            <p:cNvSpPr/>
            <p:nvPr/>
          </p:nvSpPr>
          <p:spPr>
            <a:xfrm>
              <a:off x="9035143" y="1513996"/>
              <a:ext cx="2514600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6" name="Скругленный прямоугольник 55">
              <a:extLst>
                <a:ext uri="{FF2B5EF4-FFF2-40B4-BE49-F238E27FC236}">
                  <a16:creationId xmlns:a16="http://schemas.microsoft.com/office/drawing/2014/main" xmlns="" id="{66841DEC-864D-ABB1-B311-EF2B8E67A9B5}"/>
                </a:ext>
              </a:extLst>
            </p:cNvPr>
            <p:cNvSpPr/>
            <p:nvPr/>
          </p:nvSpPr>
          <p:spPr>
            <a:xfrm>
              <a:off x="9351141" y="1273390"/>
              <a:ext cx="2029032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0" name="Google Shape;160;p8"/>
            <p:cNvSpPr txBox="1"/>
            <p:nvPr/>
          </p:nvSpPr>
          <p:spPr>
            <a:xfrm>
              <a:off x="9964871" y="1384838"/>
              <a:ext cx="12751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Ресурсы</a:t>
              </a:r>
              <a:endParaRPr sz="18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8"/>
            <p:cNvSpPr txBox="1"/>
            <p:nvPr/>
          </p:nvSpPr>
          <p:spPr>
            <a:xfrm>
              <a:off x="9047441" y="2241755"/>
              <a:ext cx="2502301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Раздельный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сбор отходов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8"/>
            <p:cNvSpPr txBox="1"/>
            <p:nvPr/>
          </p:nvSpPr>
          <p:spPr>
            <a:xfrm>
              <a:off x="9833958" y="3100678"/>
              <a:ext cx="583669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600</a:t>
              </a:r>
              <a:endParaRPr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3" name="Рисунок 42">
              <a:extLst>
                <a:ext uri="{FF2B5EF4-FFF2-40B4-BE49-F238E27FC236}">
                  <a16:creationId xmlns:a16="http://schemas.microsoft.com/office/drawing/2014/main" xmlns="" id="{29D3E51F-1D8A-F669-AF0D-FA85C931CAF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9196237" y="1189592"/>
              <a:ext cx="803980" cy="827626"/>
            </a:xfrm>
            <a:prstGeom prst="rect">
              <a:avLst/>
            </a:prstGeom>
          </p:spPr>
        </p:pic>
        <p:pic>
          <p:nvPicPr>
            <p:cNvPr id="142" name="Рисунок 141" descr="Изображение выглядит как круг, графическая вставка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71AB1BA1-CE25-556F-C259-677C3F42B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339515" y="3098890"/>
              <a:ext cx="381538" cy="372867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859044E7-8DCF-EC69-8D95-98B80D6B7C57}"/>
              </a:ext>
            </a:extLst>
          </p:cNvPr>
          <p:cNvGrpSpPr/>
          <p:nvPr/>
        </p:nvGrpSpPr>
        <p:grpSpPr>
          <a:xfrm>
            <a:off x="3517006" y="3574365"/>
            <a:ext cx="2514600" cy="2681065"/>
            <a:chOff x="3439887" y="3783688"/>
            <a:chExt cx="2514600" cy="2681065"/>
          </a:xfrm>
        </p:grpSpPr>
        <p:sp>
          <p:nvSpPr>
            <p:cNvPr id="8" name="Скругленный прямоугольник 7">
              <a:extLst>
                <a:ext uri="{FF2B5EF4-FFF2-40B4-BE49-F238E27FC236}">
                  <a16:creationId xmlns:a16="http://schemas.microsoft.com/office/drawing/2014/main" xmlns="" id="{18CD78F4-64D8-5067-B2F3-1592CE99A861}"/>
                </a:ext>
              </a:extLst>
            </p:cNvPr>
            <p:cNvSpPr/>
            <p:nvPr/>
          </p:nvSpPr>
          <p:spPr>
            <a:xfrm>
              <a:off x="3439887" y="4310740"/>
              <a:ext cx="2514600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0" name="Скругленный прямоугольник 59">
              <a:extLst>
                <a:ext uri="{FF2B5EF4-FFF2-40B4-BE49-F238E27FC236}">
                  <a16:creationId xmlns:a16="http://schemas.microsoft.com/office/drawing/2014/main" xmlns="" id="{1A5E170F-2727-E255-BA58-E4B0709153CF}"/>
                </a:ext>
              </a:extLst>
            </p:cNvPr>
            <p:cNvSpPr/>
            <p:nvPr/>
          </p:nvSpPr>
          <p:spPr>
            <a:xfrm>
              <a:off x="3701809" y="3993361"/>
              <a:ext cx="2029032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0" name="Google Shape;170;p8"/>
            <p:cNvSpPr txBox="1"/>
            <p:nvPr/>
          </p:nvSpPr>
          <p:spPr>
            <a:xfrm>
              <a:off x="4241629" y="4077350"/>
              <a:ext cx="1374173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Растения</a:t>
              </a:r>
              <a:endParaRPr sz="18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8"/>
            <p:cNvSpPr txBox="1"/>
            <p:nvPr/>
          </p:nvSpPr>
          <p:spPr>
            <a:xfrm>
              <a:off x="4210922" y="5931809"/>
              <a:ext cx="1006247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400</a:t>
              </a:r>
              <a:endParaRPr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8"/>
            <p:cNvSpPr txBox="1"/>
            <p:nvPr/>
          </p:nvSpPr>
          <p:spPr>
            <a:xfrm>
              <a:off x="3485423" y="4841167"/>
              <a:ext cx="2469064" cy="9232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Озеленение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территории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и посадка леса</a:t>
              </a:r>
              <a:endParaRPr dirty="0"/>
            </a:p>
          </p:txBody>
        </p:sp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xmlns="" id="{7A82E4A6-EAF7-B79A-EBF6-62ADD939A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3528966" y="3783688"/>
              <a:ext cx="697432" cy="873891"/>
            </a:xfrm>
            <a:prstGeom prst="rect">
              <a:avLst/>
            </a:prstGeom>
          </p:spPr>
        </p:pic>
        <p:pic>
          <p:nvPicPr>
            <p:cNvPr id="182" name="Рисунок 181" descr="Изображение выглядит как круг, графическая вставка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F25A8277-BBBC-1D9E-500C-9F15553E4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12564" y="5924244"/>
              <a:ext cx="381538" cy="372867"/>
            </a:xfrm>
            <a:prstGeom prst="rect">
              <a:avLst/>
            </a:prstGeom>
          </p:spPr>
        </p:pic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339F4C5B-0E8F-C76D-F209-9C7F91142150}"/>
              </a:ext>
            </a:extLst>
          </p:cNvPr>
          <p:cNvGrpSpPr/>
          <p:nvPr/>
        </p:nvGrpSpPr>
        <p:grpSpPr>
          <a:xfrm>
            <a:off x="3517005" y="998018"/>
            <a:ext cx="2514600" cy="2635796"/>
            <a:chOff x="3439886" y="1053103"/>
            <a:chExt cx="2514600" cy="2635796"/>
          </a:xfrm>
        </p:grpSpPr>
        <p:sp>
          <p:nvSpPr>
            <p:cNvPr id="3" name="Скругленный прямоугольник 2">
              <a:extLst>
                <a:ext uri="{FF2B5EF4-FFF2-40B4-BE49-F238E27FC236}">
                  <a16:creationId xmlns:a16="http://schemas.microsoft.com/office/drawing/2014/main" xmlns="" id="{9083164D-B11C-C749-ADC3-F471D08E5CE5}"/>
                </a:ext>
              </a:extLst>
            </p:cNvPr>
            <p:cNvSpPr/>
            <p:nvPr/>
          </p:nvSpPr>
          <p:spPr>
            <a:xfrm>
              <a:off x="3439886" y="1534886"/>
              <a:ext cx="2514600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4" name="Скругленный прямоугольник 53">
              <a:extLst>
                <a:ext uri="{FF2B5EF4-FFF2-40B4-BE49-F238E27FC236}">
                  <a16:creationId xmlns:a16="http://schemas.microsoft.com/office/drawing/2014/main" xmlns="" id="{DDBF2BB0-B554-3148-31DE-DA8034D235C1}"/>
                </a:ext>
              </a:extLst>
            </p:cNvPr>
            <p:cNvSpPr/>
            <p:nvPr/>
          </p:nvSpPr>
          <p:spPr>
            <a:xfrm>
              <a:off x="3682670" y="1273390"/>
              <a:ext cx="2029032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8" name="Google Shape;158;p8"/>
            <p:cNvSpPr txBox="1"/>
            <p:nvPr/>
          </p:nvSpPr>
          <p:spPr>
            <a:xfrm>
              <a:off x="4422741" y="1373464"/>
              <a:ext cx="81084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Вода</a:t>
              </a:r>
              <a:endParaRPr sz="18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8"/>
            <p:cNvSpPr txBox="1"/>
            <p:nvPr/>
          </p:nvSpPr>
          <p:spPr>
            <a:xfrm>
              <a:off x="3654240" y="2241755"/>
              <a:ext cx="2031525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Водосберегающая</a:t>
              </a: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сантехника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xmlns="" id="{E8AFAAE6-A1D7-0B7A-74F0-1193744864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3802121" y="1053103"/>
              <a:ext cx="507185" cy="901662"/>
            </a:xfrm>
            <a:prstGeom prst="rect">
              <a:avLst/>
            </a:prstGeom>
          </p:spPr>
        </p:pic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xmlns="" id="{94FF2A36-DC2B-8CEE-E65C-3E652A912E34}"/>
                </a:ext>
              </a:extLst>
            </p:cNvPr>
            <p:cNvGrpSpPr/>
            <p:nvPr/>
          </p:nvGrpSpPr>
          <p:grpSpPr>
            <a:xfrm>
              <a:off x="4230418" y="3098890"/>
              <a:ext cx="924952" cy="372867"/>
              <a:chOff x="4415476" y="3098890"/>
              <a:chExt cx="924952" cy="372867"/>
            </a:xfrm>
          </p:grpSpPr>
          <p:sp>
            <p:nvSpPr>
              <p:cNvPr id="167" name="Google Shape;167;p8"/>
              <p:cNvSpPr txBox="1"/>
              <p:nvPr/>
            </p:nvSpPr>
            <p:spPr>
              <a:xfrm>
                <a:off x="4415476" y="3100678"/>
                <a:ext cx="616234" cy="369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700</a:t>
                </a:r>
                <a:endParaRPr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183" name="Рисунок 182" descr="Изображение выглядит как круг, графическая вставка, дизайн&#10;&#10;Автоматически созданное описание">
                <a:extLst>
                  <a:ext uri="{FF2B5EF4-FFF2-40B4-BE49-F238E27FC236}">
                    <a16:creationId xmlns:a16="http://schemas.microsoft.com/office/drawing/2014/main" xmlns="" id="{7DD795C2-8FF9-9317-5AFC-FF6B6F7744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58890" y="3098890"/>
                <a:ext cx="381538" cy="372867"/>
              </a:xfrm>
              <a:prstGeom prst="rect">
                <a:avLst/>
              </a:prstGeom>
            </p:spPr>
          </p:pic>
        </p:grp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F1748934-BEE3-C372-9EDD-F55822456249}"/>
              </a:ext>
            </a:extLst>
          </p:cNvPr>
          <p:cNvGrpSpPr/>
          <p:nvPr/>
        </p:nvGrpSpPr>
        <p:grpSpPr>
          <a:xfrm>
            <a:off x="6248532" y="1028270"/>
            <a:ext cx="2514600" cy="2605544"/>
            <a:chOff x="6237515" y="1083355"/>
            <a:chExt cx="2514600" cy="2605544"/>
          </a:xfrm>
        </p:grpSpPr>
        <p:sp>
          <p:nvSpPr>
            <p:cNvPr id="4" name="Скругленный прямоугольник 3">
              <a:extLst>
                <a:ext uri="{FF2B5EF4-FFF2-40B4-BE49-F238E27FC236}">
                  <a16:creationId xmlns:a16="http://schemas.microsoft.com/office/drawing/2014/main" xmlns="" id="{998D2DFC-A99A-6876-0159-2E42B9BD664F}"/>
                </a:ext>
              </a:extLst>
            </p:cNvPr>
            <p:cNvSpPr/>
            <p:nvPr/>
          </p:nvSpPr>
          <p:spPr>
            <a:xfrm>
              <a:off x="6237515" y="1534886"/>
              <a:ext cx="2514600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2" name="Скругленный прямоугольник 51">
              <a:extLst>
                <a:ext uri="{FF2B5EF4-FFF2-40B4-BE49-F238E27FC236}">
                  <a16:creationId xmlns:a16="http://schemas.microsoft.com/office/drawing/2014/main" xmlns="" id="{4BEF9000-1DFC-3F20-4D1D-7675425B8E4B}"/>
                </a:ext>
              </a:extLst>
            </p:cNvPr>
            <p:cNvSpPr/>
            <p:nvPr/>
          </p:nvSpPr>
          <p:spPr>
            <a:xfrm>
              <a:off x="6504703" y="1273390"/>
              <a:ext cx="2029032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9" name="Google Shape;159;p8"/>
            <p:cNvSpPr txBox="1"/>
            <p:nvPr/>
          </p:nvSpPr>
          <p:spPr>
            <a:xfrm>
              <a:off x="6810309" y="1384838"/>
              <a:ext cx="1541050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Энергия</a:t>
              </a:r>
              <a:endParaRPr sz="18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8"/>
            <p:cNvSpPr txBox="1"/>
            <p:nvPr/>
          </p:nvSpPr>
          <p:spPr>
            <a:xfrm>
              <a:off x="6394370" y="2091798"/>
              <a:ext cx="2256708" cy="9232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Энергосберегающее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освещение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и техника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8"/>
            <p:cNvSpPr txBox="1"/>
            <p:nvPr/>
          </p:nvSpPr>
          <p:spPr>
            <a:xfrm>
              <a:off x="7069067" y="3100678"/>
              <a:ext cx="578149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700</a:t>
              </a:r>
              <a:endParaRPr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xmlns="" id="{52DCA9C4-A935-ABEF-BC03-32A98C041C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p:blipFill>
          <p:spPr>
            <a:xfrm>
              <a:off x="6591503" y="1083355"/>
              <a:ext cx="520700" cy="906736"/>
            </a:xfrm>
            <a:prstGeom prst="rect">
              <a:avLst/>
            </a:prstGeom>
          </p:spPr>
        </p:pic>
        <p:pic>
          <p:nvPicPr>
            <p:cNvPr id="184" name="Рисунок 183" descr="Изображение выглядит как круг, графическая вставка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DE75D1BB-A5D3-5083-3A9E-47B52E1D5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10265" y="3098890"/>
              <a:ext cx="381538" cy="372867"/>
            </a:xfrm>
            <a:prstGeom prst="rect">
              <a:avLst/>
            </a:prstGeom>
          </p:spPr>
        </p:pic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FBB042C4-5374-3DC9-2A7C-851DE7A43BC2}"/>
              </a:ext>
            </a:extLst>
          </p:cNvPr>
          <p:cNvGrpSpPr/>
          <p:nvPr/>
        </p:nvGrpSpPr>
        <p:grpSpPr>
          <a:xfrm>
            <a:off x="796494" y="1029325"/>
            <a:ext cx="2514601" cy="2604489"/>
            <a:chOff x="642256" y="1084410"/>
            <a:chExt cx="2514601" cy="2604489"/>
          </a:xfrm>
        </p:grpSpPr>
        <p:sp>
          <p:nvSpPr>
            <p:cNvPr id="2" name="Скругленный прямоугольник 1">
              <a:extLst>
                <a:ext uri="{FF2B5EF4-FFF2-40B4-BE49-F238E27FC236}">
                  <a16:creationId xmlns:a16="http://schemas.microsoft.com/office/drawing/2014/main" xmlns="" id="{D4F1A754-D165-F7F1-716D-2E7D7DF00AE4}"/>
                </a:ext>
              </a:extLst>
            </p:cNvPr>
            <p:cNvSpPr/>
            <p:nvPr/>
          </p:nvSpPr>
          <p:spPr>
            <a:xfrm>
              <a:off x="642257" y="1534886"/>
              <a:ext cx="2514600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Скругленный прямоугольник 54">
              <a:extLst>
                <a:ext uri="{FF2B5EF4-FFF2-40B4-BE49-F238E27FC236}">
                  <a16:creationId xmlns:a16="http://schemas.microsoft.com/office/drawing/2014/main" xmlns="" id="{32E3E19E-0E5F-FEB3-C4FC-CB0CE23A5684}"/>
                </a:ext>
              </a:extLst>
            </p:cNvPr>
            <p:cNvSpPr/>
            <p:nvPr/>
          </p:nvSpPr>
          <p:spPr>
            <a:xfrm>
              <a:off x="885041" y="1273390"/>
              <a:ext cx="2029032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7" name="Google Shape;157;p8"/>
            <p:cNvSpPr txBox="1"/>
            <p:nvPr/>
          </p:nvSpPr>
          <p:spPr>
            <a:xfrm>
              <a:off x="1318949" y="1372784"/>
              <a:ext cx="1381726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rPr>
                <a:t>Тепло</a:t>
              </a:r>
              <a:endParaRPr sz="18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8"/>
            <p:cNvSpPr txBox="1"/>
            <p:nvPr/>
          </p:nvSpPr>
          <p:spPr>
            <a:xfrm>
              <a:off x="642256" y="2091798"/>
              <a:ext cx="2514601" cy="9233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Тепловая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модернизация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здания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166;p8"/>
            <p:cNvSpPr txBox="1"/>
            <p:nvPr/>
          </p:nvSpPr>
          <p:spPr>
            <a:xfrm>
              <a:off x="1333865" y="3117464"/>
              <a:ext cx="695984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1000</a:t>
              </a:r>
              <a:endParaRPr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33" name="Рисунок 132" descr="Изображение выглядит как круг, графическая вставка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72E9703D-36B3-F49C-A6F1-A46A403BF7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16852" y="3115838"/>
              <a:ext cx="346853" cy="338971"/>
            </a:xfrm>
            <a:prstGeom prst="rect">
              <a:avLst/>
            </a:prstGeom>
          </p:spPr>
        </p:pic>
        <p:pic>
          <p:nvPicPr>
            <p:cNvPr id="45" name="Рисунок 44">
              <a:extLst>
                <a:ext uri="{FF2B5EF4-FFF2-40B4-BE49-F238E27FC236}">
                  <a16:creationId xmlns:a16="http://schemas.microsoft.com/office/drawing/2014/main" xmlns="" id="{31F1DBF6-CD53-1B5D-060D-8557A86EE8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925772" y="1084410"/>
              <a:ext cx="432367" cy="970189"/>
            </a:xfrm>
            <a:prstGeom prst="rect">
              <a:avLst/>
            </a:prstGeom>
          </p:spPr>
        </p:pic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C6B89812-752F-478A-C88C-F140A176D31D}"/>
              </a:ext>
            </a:extLst>
          </p:cNvPr>
          <p:cNvGrpSpPr/>
          <p:nvPr/>
        </p:nvGrpSpPr>
        <p:grpSpPr>
          <a:xfrm>
            <a:off x="796496" y="3610544"/>
            <a:ext cx="2514601" cy="2644886"/>
            <a:chOff x="642258" y="3819867"/>
            <a:chExt cx="2514601" cy="2644886"/>
          </a:xfrm>
        </p:grpSpPr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EA7F4F12-7F03-2EB8-F60E-1199659182D1}"/>
                </a:ext>
              </a:extLst>
            </p:cNvPr>
            <p:cNvGrpSpPr/>
            <p:nvPr/>
          </p:nvGrpSpPr>
          <p:grpSpPr>
            <a:xfrm>
              <a:off x="642258" y="3993361"/>
              <a:ext cx="2514601" cy="2471392"/>
              <a:chOff x="642258" y="3993361"/>
              <a:chExt cx="2514601" cy="2471392"/>
            </a:xfrm>
          </p:grpSpPr>
          <p:sp>
            <p:nvSpPr>
              <p:cNvPr id="9" name="Скругленный прямоугольник 8">
                <a:extLst>
                  <a:ext uri="{FF2B5EF4-FFF2-40B4-BE49-F238E27FC236}">
                    <a16:creationId xmlns:a16="http://schemas.microsoft.com/office/drawing/2014/main" xmlns="" id="{852A21B8-8D49-3968-9515-9D5B42DAC5B4}"/>
                  </a:ext>
                </a:extLst>
              </p:cNvPr>
              <p:cNvSpPr/>
              <p:nvPr/>
            </p:nvSpPr>
            <p:spPr>
              <a:xfrm>
                <a:off x="642259" y="4310740"/>
                <a:ext cx="2514600" cy="2154013"/>
              </a:xfrm>
              <a:prstGeom prst="roundRect">
                <a:avLst/>
              </a:prstGeom>
              <a:solidFill>
                <a:srgbClr val="FFFCE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61" name="Скругленный прямоугольник 60">
                <a:extLst>
                  <a:ext uri="{FF2B5EF4-FFF2-40B4-BE49-F238E27FC236}">
                    <a16:creationId xmlns:a16="http://schemas.microsoft.com/office/drawing/2014/main" xmlns="" id="{B0B1467B-459B-AB47-AD8B-4378E4E8B4DF}"/>
                  </a:ext>
                </a:extLst>
              </p:cNvPr>
              <p:cNvSpPr/>
              <p:nvPr/>
            </p:nvSpPr>
            <p:spPr>
              <a:xfrm>
                <a:off x="866257" y="3993361"/>
                <a:ext cx="2029032" cy="568064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5" name="Google Shape;165;p8"/>
              <p:cNvSpPr txBox="1"/>
              <p:nvPr/>
            </p:nvSpPr>
            <p:spPr>
              <a:xfrm>
                <a:off x="1344184" y="4077350"/>
                <a:ext cx="1310807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chemeClr val="dk1"/>
                    </a:solidFill>
                    <a:latin typeface="Montserrat" pitchFamily="2" charset="0"/>
                    <a:ea typeface="Calibri"/>
                    <a:cs typeface="Calibri"/>
                    <a:sym typeface="Calibri"/>
                  </a:rPr>
                  <a:t>Еда</a:t>
                </a:r>
                <a:endParaRPr sz="1800" b="1" dirty="0">
                  <a:solidFill>
                    <a:schemeClr val="dk1"/>
                  </a:solidFill>
                  <a:latin typeface="Montserrat" pitchFamily="2" charset="0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3" name="Google Shape;173;p8"/>
              <p:cNvSpPr txBox="1"/>
              <p:nvPr/>
            </p:nvSpPr>
            <p:spPr>
              <a:xfrm>
                <a:off x="1418210" y="5931809"/>
                <a:ext cx="921292" cy="369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500</a:t>
                </a:r>
                <a:endParaRPr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7" name="Google Shape;177;p8"/>
              <p:cNvSpPr txBox="1"/>
              <p:nvPr/>
            </p:nvSpPr>
            <p:spPr>
              <a:xfrm>
                <a:off x="642258" y="4675134"/>
                <a:ext cx="2514600" cy="120032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Еда из местных </a:t>
                </a:r>
                <a:endParaRPr dirty="0"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сезонных продуктов</a:t>
                </a:r>
                <a:endParaRPr dirty="0"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и компостирование </a:t>
                </a:r>
                <a:endParaRPr dirty="0"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пищевых отходов</a:t>
                </a:r>
                <a:endParaRPr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139" name="Рисунок 138" descr="Изображение выглядит как круг, графическая вставка, дизайн&#10;&#10;Автоматически созданное описание">
                <a:extLst>
                  <a:ext uri="{FF2B5EF4-FFF2-40B4-BE49-F238E27FC236}">
                    <a16:creationId xmlns:a16="http://schemas.microsoft.com/office/drawing/2014/main" xmlns="" id="{C13A71BE-2C92-C535-9AB0-26A7B3359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29021" y="5924244"/>
                <a:ext cx="381538" cy="372867"/>
              </a:xfrm>
              <a:prstGeom prst="rect">
                <a:avLst/>
              </a:prstGeom>
            </p:spPr>
          </p:pic>
        </p:grpSp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xmlns="" id="{973AE8CF-84A9-B68F-C09D-4F1E341524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p:blipFill>
          <p:spPr>
            <a:xfrm>
              <a:off x="975902" y="3819867"/>
              <a:ext cx="577787" cy="843256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3D7E519-3795-B893-0D9C-C48B1FF640E6}"/>
              </a:ext>
            </a:extLst>
          </p:cNvPr>
          <p:cNvSpPr txBox="1"/>
          <p:nvPr/>
        </p:nvSpPr>
        <p:spPr>
          <a:xfrm>
            <a:off x="5998029" y="-261257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5B2D5EC-0A3A-FD00-1367-1F4F5861DE02}"/>
              </a:ext>
            </a:extLst>
          </p:cNvPr>
          <p:cNvSpPr txBox="1"/>
          <p:nvPr/>
        </p:nvSpPr>
        <p:spPr>
          <a:xfrm>
            <a:off x="4561114" y="-4354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4D3AD2F3-4434-3895-AAA7-2EBCF17AC22E}"/>
              </a:ext>
            </a:extLst>
          </p:cNvPr>
          <p:cNvGrpSpPr/>
          <p:nvPr/>
        </p:nvGrpSpPr>
        <p:grpSpPr>
          <a:xfrm>
            <a:off x="6059797" y="3765957"/>
            <a:ext cx="2703335" cy="2489473"/>
            <a:chOff x="6059797" y="3765957"/>
            <a:chExt cx="2703335" cy="2489473"/>
          </a:xfrm>
        </p:grpSpPr>
        <p:sp>
          <p:nvSpPr>
            <p:cNvPr id="6" name="Скругленный прямоугольник 5">
              <a:extLst>
                <a:ext uri="{FF2B5EF4-FFF2-40B4-BE49-F238E27FC236}">
                  <a16:creationId xmlns:a16="http://schemas.microsoft.com/office/drawing/2014/main" xmlns="" id="{56201326-90E7-E49E-40DF-F7F80F2BD9CF}"/>
                </a:ext>
              </a:extLst>
            </p:cNvPr>
            <p:cNvSpPr/>
            <p:nvPr/>
          </p:nvSpPr>
          <p:spPr>
            <a:xfrm>
              <a:off x="6248532" y="4101417"/>
              <a:ext cx="2514600" cy="2154013"/>
            </a:xfrm>
            <a:prstGeom prst="roundRect">
              <a:avLst/>
            </a:prstGeom>
            <a:solidFill>
              <a:srgbClr val="FFFCE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9" name="Скругленный прямоугольник 58">
              <a:extLst>
                <a:ext uri="{FF2B5EF4-FFF2-40B4-BE49-F238E27FC236}">
                  <a16:creationId xmlns:a16="http://schemas.microsoft.com/office/drawing/2014/main" xmlns="" id="{460E0609-DC71-879E-66C3-D76817C12F11}"/>
                </a:ext>
              </a:extLst>
            </p:cNvPr>
            <p:cNvSpPr/>
            <p:nvPr/>
          </p:nvSpPr>
          <p:spPr>
            <a:xfrm>
              <a:off x="6405386" y="3784038"/>
              <a:ext cx="2351449" cy="56806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Google Shape;175;p8"/>
            <p:cNvSpPr txBox="1"/>
            <p:nvPr/>
          </p:nvSpPr>
          <p:spPr>
            <a:xfrm>
              <a:off x="7007621" y="5722486"/>
              <a:ext cx="921292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300</a:t>
              </a:r>
              <a:endParaRPr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8"/>
            <p:cNvSpPr txBox="1"/>
            <p:nvPr/>
          </p:nvSpPr>
          <p:spPr>
            <a:xfrm>
              <a:off x="6292309" y="4605208"/>
              <a:ext cx="2470823" cy="9233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Экологические уроки,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кружки, экскурсии, </a:t>
              </a:r>
              <a:endParaRPr dirty="0"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праздники, конкурсы </a:t>
              </a:r>
              <a:endParaRPr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36" name="Рисунок 135" descr="Изображение выглядит как круг, графическая вставка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7B13B122-E0AD-AB37-EF21-405F2DD89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516426" y="5714921"/>
              <a:ext cx="381538" cy="372867"/>
            </a:xfrm>
            <a:prstGeom prst="rect">
              <a:avLst/>
            </a:prstGeom>
          </p:spPr>
        </p:pic>
        <p:pic>
          <p:nvPicPr>
            <p:cNvPr id="25" name="Рисунок 24" descr="Изображение выглядит как Шрифт, Графика, логотип, текст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2DD28DB7-76ED-8EF5-798F-DD1E6FFB1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6821032" y="3859674"/>
              <a:ext cx="1719601" cy="336235"/>
            </a:xfrm>
            <a:prstGeom prst="rect">
              <a:avLst/>
            </a:prstGeom>
          </p:spPr>
        </p:pic>
        <p:pic>
          <p:nvPicPr>
            <p:cNvPr id="206" name="Рисунок 205">
              <a:extLst>
                <a:ext uri="{FF2B5EF4-FFF2-40B4-BE49-F238E27FC236}">
                  <a16:creationId xmlns:a16="http://schemas.microsoft.com/office/drawing/2014/main" xmlns="" id="{C740B210-3352-2687-1703-33149985C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21327453">
              <a:off x="6059797" y="3765957"/>
              <a:ext cx="874657" cy="50094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9CE76DF9-8660-8167-F79A-5981B41EDC2B}"/>
              </a:ext>
            </a:extLst>
          </p:cNvPr>
          <p:cNvCxnSpPr/>
          <p:nvPr/>
        </p:nvCxnSpPr>
        <p:spPr>
          <a:xfrm flipH="1">
            <a:off x="2789181" y="4131378"/>
            <a:ext cx="1" cy="9797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10908588-775E-EA88-8D7C-D68E2AB2E6D9}"/>
              </a:ext>
            </a:extLst>
          </p:cNvPr>
          <p:cNvCxnSpPr/>
          <p:nvPr/>
        </p:nvCxnSpPr>
        <p:spPr>
          <a:xfrm flipH="1">
            <a:off x="6113578" y="4131378"/>
            <a:ext cx="1" cy="9797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EDF1DE7C-0EB3-E1E3-D076-C8A79B0B5AC7}"/>
              </a:ext>
            </a:extLst>
          </p:cNvPr>
          <p:cNvCxnSpPr/>
          <p:nvPr/>
        </p:nvCxnSpPr>
        <p:spPr>
          <a:xfrm flipH="1">
            <a:off x="9498450" y="4131378"/>
            <a:ext cx="1" cy="9797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95A730F3-7570-A4C7-1AAC-576F42D908F2}"/>
              </a:ext>
            </a:extLst>
          </p:cNvPr>
          <p:cNvSpPr/>
          <p:nvPr/>
        </p:nvSpPr>
        <p:spPr>
          <a:xfrm>
            <a:off x="0" y="0"/>
            <a:ext cx="12192000" cy="25314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415E8CFF-D98B-9B97-50FC-010CAF91F82E}"/>
              </a:ext>
            </a:extLst>
          </p:cNvPr>
          <p:cNvSpPr/>
          <p:nvPr/>
        </p:nvSpPr>
        <p:spPr>
          <a:xfrm>
            <a:off x="1321949" y="1860871"/>
            <a:ext cx="2933643" cy="26754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1B290A47-B1A5-C2A8-9C89-1668941E8315}"/>
              </a:ext>
            </a:extLst>
          </p:cNvPr>
          <p:cNvSpPr/>
          <p:nvPr/>
        </p:nvSpPr>
        <p:spPr>
          <a:xfrm>
            <a:off x="4646758" y="1860871"/>
            <a:ext cx="2933643" cy="26754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3BCC3958-355A-A085-2DC2-54DD5F936AF5}"/>
              </a:ext>
            </a:extLst>
          </p:cNvPr>
          <p:cNvSpPr/>
          <p:nvPr/>
        </p:nvSpPr>
        <p:spPr>
          <a:xfrm>
            <a:off x="8010738" y="1860871"/>
            <a:ext cx="2933643" cy="26754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8" name="Google Shape;188;p9"/>
          <p:cNvSpPr txBox="1"/>
          <p:nvPr/>
        </p:nvSpPr>
        <p:spPr>
          <a:xfrm>
            <a:off x="1465170" y="5107594"/>
            <a:ext cx="265181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Искать</a:t>
            </a:r>
            <a:r>
              <a:rPr lang="ru-RU" sz="2400" b="1" dirty="0">
                <a:solidFill>
                  <a:schemeClr val="dk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 </a:t>
            </a:r>
            <a:endParaRPr lang="en-US" sz="2400" b="1" dirty="0">
              <a:solidFill>
                <a:schemeClr val="dk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решения</a:t>
            </a:r>
            <a:endParaRPr sz="2400" b="1" dirty="0">
              <a:solidFill>
                <a:schemeClr val="dk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9"/>
          <p:cNvSpPr txBox="1"/>
          <p:nvPr/>
        </p:nvSpPr>
        <p:spPr>
          <a:xfrm>
            <a:off x="4255592" y="5107594"/>
            <a:ext cx="368081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Делиться </a:t>
            </a:r>
            <a:endParaRPr sz="1200" b="1" dirty="0">
              <a:latin typeface="Montserrat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знаниями </a:t>
            </a:r>
            <a:endParaRPr lang="en-US" sz="2400" b="1" dirty="0">
              <a:solidFill>
                <a:schemeClr val="dk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и ресурсами</a:t>
            </a:r>
            <a:endParaRPr sz="2400" b="1" dirty="0">
              <a:solidFill>
                <a:schemeClr val="dk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9"/>
          <p:cNvSpPr txBox="1"/>
          <p:nvPr/>
        </p:nvSpPr>
        <p:spPr>
          <a:xfrm>
            <a:off x="8064122" y="5107594"/>
            <a:ext cx="288867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Объединять </a:t>
            </a:r>
            <a:endParaRPr lang="en-US" sz="2400" b="1" dirty="0">
              <a:solidFill>
                <a:schemeClr val="dk1"/>
              </a:solidFill>
              <a:latin typeface="Montserrat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dk1"/>
                </a:solidFill>
                <a:latin typeface="Montserrat SemiBold" pitchFamily="2" charset="0"/>
                <a:ea typeface="Calibri"/>
                <a:cs typeface="Calibri"/>
                <a:sym typeface="Calibri"/>
              </a:rPr>
              <a:t>усилия</a:t>
            </a:r>
            <a:endParaRPr sz="2400" b="1" dirty="0">
              <a:solidFill>
                <a:schemeClr val="dk1"/>
              </a:solidFill>
              <a:latin typeface="Montserrat SemiBold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9"/>
          <p:cNvSpPr txBox="1"/>
          <p:nvPr/>
        </p:nvSpPr>
        <p:spPr>
          <a:xfrm>
            <a:off x="1742173" y="589755"/>
            <a:ext cx="8287351" cy="584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>
                <a:solidFill>
                  <a:schemeClr val="bg1"/>
                </a:solidFill>
                <a:latin typeface="Montserrat" pitchFamily="2" charset="0"/>
                <a:ea typeface="Calibri"/>
                <a:cs typeface="Calibri"/>
                <a:sym typeface="Calibri"/>
              </a:rPr>
              <a:t>Как сохранить климат?</a:t>
            </a:r>
            <a:endParaRPr sz="4000" b="1" dirty="0">
              <a:solidFill>
                <a:schemeClr val="bg1"/>
              </a:solidFill>
              <a:latin typeface="Montserrat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40E445E8-6107-F9B0-5483-49AC3FE8A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1949" y="1321305"/>
            <a:ext cx="2933643" cy="300274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E1F9A1C-DD10-05C9-9D52-6F31A590F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5155" y="1484949"/>
            <a:ext cx="2581690" cy="26754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B442C78-19E5-6124-8EC9-26BE3FF813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7574" y="1329251"/>
            <a:ext cx="2295664" cy="2994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/>
      <p:bldP spid="189" grpId="0"/>
      <p:bldP spid="1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379662" y="2147977"/>
            <a:ext cx="9305753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  <a:endParaRPr lang="ru-RU" sz="5400" b="1" i="1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4529</TotalTime>
  <Words>471</Words>
  <Application>Microsoft Macintosh PowerPoint</Application>
  <PresentationFormat>Произвольный</PresentationFormat>
  <Paragraphs>213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ИЗМЕНЕНИЕ КЛИМАТА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Подушка безопасности для климата</dc:title>
  <dc:creator>Lenovo</dc:creator>
  <cp:lastModifiedBy>Admin</cp:lastModifiedBy>
  <cp:revision>29</cp:revision>
  <dcterms:created xsi:type="dcterms:W3CDTF">2023-07-24T06:00:06Z</dcterms:created>
  <dcterms:modified xsi:type="dcterms:W3CDTF">2025-01-24T12:50:43Z</dcterms:modified>
</cp:coreProperties>
</file>