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94" r:id="rId3"/>
    <p:sldId id="293" r:id="rId4"/>
    <p:sldId id="292" r:id="rId5"/>
    <p:sldId id="291" r:id="rId6"/>
    <p:sldId id="296" r:id="rId7"/>
    <p:sldId id="299" r:id="rId8"/>
    <p:sldId id="298" r:id="rId9"/>
    <p:sldId id="297" r:id="rId10"/>
    <p:sldId id="276" r:id="rId11"/>
    <p:sldId id="295" r:id="rId12"/>
    <p:sldId id="290" r:id="rId13"/>
    <p:sldId id="300" r:id="rId14"/>
    <p:sldId id="28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6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09.11.2024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09.11.2024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9" Type="http://schemas.openxmlformats.org/officeDocument/2006/relationships/image" Target="../media/image1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8229600" cy="778098"/>
          </a:xfrm>
        </p:spPr>
        <p:txBody>
          <a:bodyPr>
            <a:normAutofit/>
          </a:bodyPr>
          <a:lstStyle/>
          <a:p>
            <a:r>
              <a:rPr lang="ru-RU" sz="3200" dirty="0" smtClean="0"/>
              <a:t>ОГАПОУ «Валуйский колледж»</a:t>
            </a:r>
            <a:endParaRPr lang="ru-RU" sz="32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276872"/>
            <a:ext cx="8229600" cy="3849291"/>
          </a:xfrm>
        </p:spPr>
        <p:txBody>
          <a:bodyPr>
            <a:normAutofit fontScale="47500" lnSpcReduction="20000"/>
          </a:bodyPr>
          <a:lstStyle/>
          <a:p>
            <a:pPr algn="ctr">
              <a:buNone/>
            </a:pPr>
            <a:endParaRPr lang="ru-RU" sz="4000" b="1" dirty="0" smtClean="0"/>
          </a:p>
          <a:p>
            <a:pPr algn="ctr">
              <a:buNone/>
            </a:pPr>
            <a:endParaRPr lang="ru-RU" sz="3800" b="1" dirty="0" smtClean="0"/>
          </a:p>
          <a:p>
            <a:pPr algn="ctr">
              <a:buNone/>
            </a:pPr>
            <a:r>
              <a:rPr lang="ru-RU" sz="5800" b="1" dirty="0" smtClean="0"/>
              <a:t>Внеклассное мероприятие</a:t>
            </a:r>
          </a:p>
          <a:p>
            <a:pPr algn="ctr">
              <a:buNone/>
            </a:pPr>
            <a:r>
              <a:rPr lang="ru-RU" sz="5800" b="1" dirty="0" smtClean="0"/>
              <a:t>на тему: </a:t>
            </a:r>
          </a:p>
          <a:p>
            <a:pPr algn="ctr">
              <a:buNone/>
            </a:pPr>
            <a:r>
              <a:rPr lang="ru-RU" sz="5800" b="1" dirty="0" smtClean="0"/>
              <a:t>«Чистые руки – залог здоровья»</a:t>
            </a:r>
          </a:p>
          <a:p>
            <a:pPr algn="ctr">
              <a:buNone/>
            </a:pPr>
            <a:r>
              <a:rPr lang="ru-RU" sz="2800" b="1" dirty="0" smtClean="0"/>
              <a:t> </a:t>
            </a:r>
            <a:endParaRPr lang="ru-RU" sz="2800" dirty="0" smtClean="0"/>
          </a:p>
          <a:p>
            <a:pPr algn="ctr" fontAlgn="base">
              <a:buNone/>
            </a:pPr>
            <a:r>
              <a:rPr lang="ru-RU" sz="2800" dirty="0" smtClean="0"/>
              <a:t> </a:t>
            </a:r>
            <a:endParaRPr lang="ru-RU" sz="2800" b="1" dirty="0" smtClean="0"/>
          </a:p>
          <a:p>
            <a:pPr algn="ctr" fontAlgn="base">
              <a:buNone/>
            </a:pPr>
            <a:endParaRPr lang="ru-RU" sz="2500" dirty="0" smtClean="0"/>
          </a:p>
          <a:p>
            <a:pPr algn="ctr" fontAlgn="base">
              <a:buNone/>
            </a:pPr>
            <a:r>
              <a:rPr lang="ru-RU" sz="2500" dirty="0" smtClean="0"/>
              <a:t>Разработчики: </a:t>
            </a:r>
            <a:endParaRPr lang="ru-RU" sz="2500" b="1" dirty="0" smtClean="0"/>
          </a:p>
          <a:p>
            <a:pPr algn="ctr" fontAlgn="base">
              <a:buNone/>
            </a:pPr>
            <a:r>
              <a:rPr lang="ru-RU" sz="2500" dirty="0" err="1" smtClean="0"/>
              <a:t>Томарева</a:t>
            </a:r>
            <a:r>
              <a:rPr lang="ru-RU" sz="2500" dirty="0" smtClean="0"/>
              <a:t> И.Н., Татаринцев П.В.,</a:t>
            </a:r>
            <a:endParaRPr lang="ru-RU" sz="2500" b="1" dirty="0" smtClean="0"/>
          </a:p>
          <a:p>
            <a:pPr algn="ctr" fontAlgn="base">
              <a:buNone/>
            </a:pPr>
            <a:r>
              <a:rPr lang="ru-RU" sz="2500" dirty="0" smtClean="0"/>
              <a:t>преподаватели ОГАПОУ «</a:t>
            </a:r>
            <a:r>
              <a:rPr lang="ru-RU" sz="2500" dirty="0" err="1" smtClean="0"/>
              <a:t>Валуйский</a:t>
            </a:r>
            <a:r>
              <a:rPr lang="ru-RU" sz="2500" dirty="0" smtClean="0"/>
              <a:t> колледж»</a:t>
            </a:r>
            <a:endParaRPr lang="ru-RU" sz="2500" b="1" dirty="0" smtClean="0"/>
          </a:p>
          <a:p>
            <a:pPr algn="ctr" fontAlgn="base">
              <a:buNone/>
            </a:pPr>
            <a:r>
              <a:rPr lang="ru-RU" sz="2800" dirty="0" smtClean="0"/>
              <a:t> </a:t>
            </a:r>
            <a:endParaRPr lang="ru-RU" sz="2800" b="1" dirty="0" smtClean="0"/>
          </a:p>
          <a:p>
            <a:pPr algn="ctr" fontAlgn="base">
              <a:buNone/>
            </a:pPr>
            <a:r>
              <a:rPr lang="ru-RU" sz="2800" dirty="0" smtClean="0"/>
              <a:t> </a:t>
            </a:r>
          </a:p>
          <a:p>
            <a:pPr algn="ctr" fontAlgn="base">
              <a:buNone/>
            </a:pPr>
            <a:endParaRPr lang="ru-RU" sz="2800" b="1" dirty="0" smtClean="0"/>
          </a:p>
          <a:p>
            <a:pPr algn="ctr" fontAlgn="base">
              <a:buNone/>
            </a:pPr>
            <a:r>
              <a:rPr lang="ru-RU" sz="2800" dirty="0" smtClean="0"/>
              <a:t> г. Валуйки</a:t>
            </a:r>
            <a:endParaRPr lang="ru-RU" sz="2800" b="1" dirty="0" smtClean="0"/>
          </a:p>
        </p:txBody>
      </p:sp>
      <p:sp>
        <p:nvSpPr>
          <p:cNvPr id="31746" name="AutoShape 2" descr="Calaméo - Наше здоровье в наших руках!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5" name="Picture 4" descr="Calaméo - Наше здоровье в наших руках!"/>
          <p:cNvPicPr>
            <a:picLocks noChangeAspect="1" noChangeArrowheads="1"/>
          </p:cNvPicPr>
          <p:nvPr/>
        </p:nvPicPr>
        <p:blipFill>
          <a:blip r:embed="rId2" cstate="print"/>
          <a:srcRect t="8205" b="9744"/>
          <a:stretch>
            <a:fillRect/>
          </a:stretch>
        </p:blipFill>
        <p:spPr bwMode="auto">
          <a:xfrm>
            <a:off x="179512" y="908720"/>
            <a:ext cx="2448272" cy="187220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 descr="C:\Users\User\Downloads\логотип 2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28184" y="1340768"/>
            <a:ext cx="2376266" cy="100811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altLang="ru-RU" dirty="0" smtClean="0">
                <a:solidFill>
                  <a:srgbClr val="FF3300"/>
                </a:solidFill>
              </a:rPr>
              <a:t>Классификация витаминов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buFontTx/>
              <a:buNone/>
            </a:pPr>
            <a:r>
              <a:rPr lang="ru-RU" altLang="ru-RU" smtClean="0">
                <a:solidFill>
                  <a:srgbClr val="0000FF"/>
                </a:solidFill>
              </a:rPr>
              <a:t>Витамины</a:t>
            </a:r>
          </a:p>
          <a:p>
            <a:pPr eaLnBrk="1" hangingPunct="1">
              <a:buFontTx/>
              <a:buNone/>
            </a:pPr>
            <a:endParaRPr lang="ru-RU" altLang="ru-RU" smtClean="0">
              <a:solidFill>
                <a:srgbClr val="0000FF"/>
              </a:solidFill>
            </a:endParaRPr>
          </a:p>
          <a:p>
            <a:pPr eaLnBrk="1" hangingPunct="1">
              <a:buFontTx/>
              <a:buNone/>
            </a:pPr>
            <a:r>
              <a:rPr lang="ru-RU" altLang="ru-RU" smtClean="0">
                <a:solidFill>
                  <a:srgbClr val="0000FF"/>
                </a:solidFill>
              </a:rPr>
              <a:t>Водорастворимые </a:t>
            </a:r>
          </a:p>
          <a:p>
            <a:pPr eaLnBrk="1" hangingPunct="1">
              <a:buFontTx/>
              <a:buNone/>
            </a:pPr>
            <a:r>
              <a:rPr lang="ru-RU" altLang="ru-RU" smtClean="0">
                <a:solidFill>
                  <a:srgbClr val="0000FF"/>
                </a:solidFill>
              </a:rPr>
              <a:t>         группы В, С</a:t>
            </a:r>
          </a:p>
          <a:p>
            <a:pPr algn="r" eaLnBrk="1" hangingPunct="1">
              <a:buFontTx/>
              <a:buNone/>
            </a:pPr>
            <a:r>
              <a:rPr lang="ru-RU" altLang="ru-RU" smtClean="0">
                <a:solidFill>
                  <a:srgbClr val="0000FF"/>
                </a:solidFill>
              </a:rPr>
              <a:t>                                                                            Жирорастворимые</a:t>
            </a:r>
          </a:p>
          <a:p>
            <a:pPr algn="ctr" eaLnBrk="1" hangingPunct="1">
              <a:buFontTx/>
              <a:buNone/>
            </a:pPr>
            <a:r>
              <a:rPr lang="ru-RU" altLang="ru-RU" smtClean="0">
                <a:solidFill>
                  <a:srgbClr val="0000FF"/>
                </a:solidFill>
              </a:rPr>
              <a:t>                                        А, Д, Е, К  </a:t>
            </a:r>
          </a:p>
          <a:p>
            <a:pPr eaLnBrk="1" hangingPunct="1"/>
            <a:endParaRPr lang="ru-RU" altLang="ru-RU" smtClean="0"/>
          </a:p>
        </p:txBody>
      </p:sp>
      <p:sp>
        <p:nvSpPr>
          <p:cNvPr id="4100" name="Line 4"/>
          <p:cNvSpPr>
            <a:spLocks noChangeShapeType="1"/>
          </p:cNvSpPr>
          <p:nvPr/>
        </p:nvSpPr>
        <p:spPr bwMode="auto">
          <a:xfrm flipH="1">
            <a:off x="2411413" y="2133600"/>
            <a:ext cx="1873250" cy="7191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  <p:sp>
        <p:nvSpPr>
          <p:cNvPr id="4101" name="Line 5"/>
          <p:cNvSpPr>
            <a:spLocks noChangeShapeType="1"/>
          </p:cNvSpPr>
          <p:nvPr/>
        </p:nvSpPr>
        <p:spPr bwMode="auto">
          <a:xfrm>
            <a:off x="4716463" y="2133600"/>
            <a:ext cx="2303462" cy="23749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25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225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2253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92696"/>
            <a:ext cx="5842992" cy="114300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/>
              <a:t>Стандартная операционная процедура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b="1" dirty="0" smtClean="0"/>
              <a:t>«Мытье и антисептическая обработка рук»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Picture 4" descr="Calaméo - Наше здоровье в наших руках!"/>
          <p:cNvPicPr>
            <a:picLocks noChangeAspect="1" noChangeArrowheads="1"/>
          </p:cNvPicPr>
          <p:nvPr/>
        </p:nvPicPr>
        <p:blipFill>
          <a:blip r:embed="rId2" cstate="print"/>
          <a:srcRect t="8205" b="9744"/>
          <a:stretch>
            <a:fillRect/>
          </a:stretch>
        </p:blipFill>
        <p:spPr bwMode="auto">
          <a:xfrm>
            <a:off x="6228184" y="188640"/>
            <a:ext cx="2699792" cy="192842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Содержимое 4" descr="H:\Бережливые хирургия\img15.jpg"/>
          <p:cNvPicPr>
            <a:picLocks noGrp="1"/>
          </p:cNvPicPr>
          <p:nvPr>
            <p:ph idx="1"/>
          </p:nvPr>
        </p:nvPicPr>
        <p:blipFill>
          <a:blip r:embed="rId3" cstate="print"/>
          <a:srcRect l="8855" t="17861" r="14801"/>
          <a:stretch>
            <a:fillRect/>
          </a:stretch>
        </p:blipFill>
        <p:spPr bwMode="auto">
          <a:xfrm>
            <a:off x="971600" y="2132856"/>
            <a:ext cx="6585476" cy="4392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alaméo - Наше здоровье в наших руках!"/>
          <p:cNvPicPr>
            <a:picLocks noChangeAspect="1" noChangeArrowheads="1"/>
          </p:cNvPicPr>
          <p:nvPr/>
        </p:nvPicPr>
        <p:blipFill>
          <a:blip r:embed="rId2" cstate="print"/>
          <a:srcRect t="8205" b="9744"/>
          <a:stretch>
            <a:fillRect/>
          </a:stretch>
        </p:blipFill>
        <p:spPr bwMode="auto">
          <a:xfrm>
            <a:off x="6228184" y="188640"/>
            <a:ext cx="2699792" cy="192842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01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8181" t="18500" r="52950" b="8661"/>
          <a:stretch>
            <a:fillRect/>
          </a:stretch>
        </p:blipFill>
        <p:spPr bwMode="auto">
          <a:xfrm>
            <a:off x="179512" y="0"/>
            <a:ext cx="5472608" cy="6745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3" name="Picture 3" descr="https://sun9-5.userapi.com/impg/SSetufLONl_RwnseN8Jpb4fKfLAF3o4vLOI3sw/MiB7djeFNNw.jpg?size=1280x960&amp;quality=95&amp;sign=3313a6bd1ac5956524996f67e1a378ae&amp;type=albu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80112" y="2852936"/>
            <a:ext cx="3419872" cy="2564905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692696"/>
            <a:ext cx="5842992" cy="1143000"/>
          </a:xfrm>
        </p:spPr>
        <p:txBody>
          <a:bodyPr>
            <a:normAutofit fontScale="90000"/>
          </a:bodyPr>
          <a:lstStyle/>
          <a:p>
            <a:r>
              <a:rPr lang="ru-RU" sz="3600" b="1" dirty="0" err="1" smtClean="0"/>
              <a:t>Рафлексия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Picture 4" descr="Calaméo - Наше здоровье в наших руках!"/>
          <p:cNvPicPr>
            <a:picLocks noChangeAspect="1" noChangeArrowheads="1"/>
          </p:cNvPicPr>
          <p:nvPr/>
        </p:nvPicPr>
        <p:blipFill>
          <a:blip r:embed="rId2" cstate="print"/>
          <a:srcRect t="8205" b="9744"/>
          <a:stretch>
            <a:fillRect/>
          </a:stretch>
        </p:blipFill>
        <p:spPr bwMode="auto">
          <a:xfrm>
            <a:off x="6228184" y="188640"/>
            <a:ext cx="2699792" cy="192842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ru-RU" b="1" smtClean="0"/>
              <a:t>СЕГОДНЯ:</a:t>
            </a:r>
            <a:endParaRPr lang="ru-RU" dirty="0" smtClean="0"/>
          </a:p>
          <a:p>
            <a:pPr lvl="0"/>
            <a:r>
              <a:rPr lang="ru-RU" dirty="0" smtClean="0"/>
              <a:t>я научился ...</a:t>
            </a:r>
          </a:p>
          <a:p>
            <a:pPr lvl="0"/>
            <a:r>
              <a:rPr lang="ru-RU" dirty="0" smtClean="0"/>
              <a:t>было интересно …</a:t>
            </a:r>
          </a:p>
          <a:p>
            <a:pPr lvl="0"/>
            <a:r>
              <a:rPr lang="ru-RU" dirty="0" smtClean="0"/>
              <a:t>было трудно ...</a:t>
            </a:r>
          </a:p>
          <a:p>
            <a:pPr lvl="0"/>
            <a:r>
              <a:rPr lang="ru-RU" dirty="0" smtClean="0"/>
              <a:t>могу похвалить себя за то, что ...</a:t>
            </a:r>
          </a:p>
          <a:p>
            <a:pPr lvl="0"/>
            <a:r>
              <a:rPr lang="ru-RU" dirty="0" smtClean="0"/>
              <a:t>могу похвалить одногруппников за то, что ...</a:t>
            </a:r>
          </a:p>
          <a:p>
            <a:pPr lvl="0"/>
            <a:r>
              <a:rPr lang="ru-RU" dirty="0" smtClean="0"/>
              <a:t>больше всего мне понравилось ...</a:t>
            </a:r>
          </a:p>
          <a:p>
            <a:r>
              <a:rPr lang="ru-RU" dirty="0" smtClean="0"/>
              <a:t>мне показалось важным ...</a:t>
            </a: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AutoShape 2" descr="Calaméo - Наше здоровье в наших руках!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6084" name="Picture 4" descr="Calaméo - Наше здоровье в наших руках!"/>
          <p:cNvPicPr>
            <a:picLocks noChangeAspect="1" noChangeArrowheads="1"/>
          </p:cNvPicPr>
          <p:nvPr/>
        </p:nvPicPr>
        <p:blipFill>
          <a:blip r:embed="rId2" cstate="print"/>
          <a:srcRect t="8205" b="9744"/>
          <a:stretch>
            <a:fillRect/>
          </a:stretch>
        </p:blipFill>
        <p:spPr bwMode="auto">
          <a:xfrm>
            <a:off x="6084168" y="332656"/>
            <a:ext cx="2683565" cy="191683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6086" name="Picture 6" descr="https://sun9-63.userapi.com/impg/rc7prXcPCVJwRGD_ycGdFznCrEDxe5F-cVFTCg/Yq7RghGkGVw.jpg?size=1280x960&amp;quality=95&amp;sign=e3390000d2b98229a56f9855e2087392&amp;type=alb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2060848"/>
            <a:ext cx="6120680" cy="45905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539552" y="692696"/>
            <a:ext cx="5842992" cy="1143000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Спасибо за внимание!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92696"/>
            <a:ext cx="5842992" cy="1143000"/>
          </a:xfrm>
        </p:spPr>
        <p:txBody>
          <a:bodyPr/>
          <a:lstStyle/>
          <a:p>
            <a:r>
              <a:rPr lang="ru-RU" dirty="0" smtClean="0"/>
              <a:t>Что такое здоровье?</a:t>
            </a:r>
            <a:endParaRPr lang="ru-RU" dirty="0"/>
          </a:p>
        </p:txBody>
      </p:sp>
      <p:pic>
        <p:nvPicPr>
          <p:cNvPr id="4" name="Picture 4" descr="Calaméo - Наше здоровье в наших руках!"/>
          <p:cNvPicPr>
            <a:picLocks noChangeAspect="1" noChangeArrowheads="1"/>
          </p:cNvPicPr>
          <p:nvPr/>
        </p:nvPicPr>
        <p:blipFill>
          <a:blip r:embed="rId2" cstate="print"/>
          <a:srcRect t="8205" b="9744"/>
          <a:stretch>
            <a:fillRect/>
          </a:stretch>
        </p:blipFill>
        <p:spPr bwMode="auto">
          <a:xfrm>
            <a:off x="6228184" y="188640"/>
            <a:ext cx="2699792" cy="192842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7106" name="Picture 2" descr="Как здороваются в разных странах: жесты приветствия websmart.cent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3140968"/>
            <a:ext cx="4073461" cy="1975979"/>
          </a:xfrm>
          <a:prstGeom prst="rect">
            <a:avLst/>
          </a:prstGeom>
          <a:noFill/>
        </p:spPr>
      </p:pic>
      <p:pic>
        <p:nvPicPr>
          <p:cNvPr id="47108" name="Picture 4" descr="Здоровье..."/>
          <p:cNvPicPr>
            <a:picLocks noChangeAspect="1" noChangeArrowheads="1"/>
          </p:cNvPicPr>
          <p:nvPr/>
        </p:nvPicPr>
        <p:blipFill>
          <a:blip r:embed="rId4" cstate="print"/>
          <a:srcRect t="26201" b="19652"/>
          <a:stretch>
            <a:fillRect/>
          </a:stretch>
        </p:blipFill>
        <p:spPr bwMode="auto">
          <a:xfrm>
            <a:off x="6228184" y="4869160"/>
            <a:ext cx="2526702" cy="1080120"/>
          </a:xfrm>
          <a:prstGeom prst="rect">
            <a:avLst/>
          </a:prstGeom>
          <a:noFill/>
        </p:spPr>
      </p:pic>
      <p:pic>
        <p:nvPicPr>
          <p:cNvPr id="47110" name="Picture 6" descr="Что такое здоровье. | Интересное. | Дзен"/>
          <p:cNvPicPr>
            <a:picLocks noChangeAspect="1" noChangeArrowheads="1"/>
          </p:cNvPicPr>
          <p:nvPr/>
        </p:nvPicPr>
        <p:blipFill>
          <a:blip r:embed="rId5" cstate="print"/>
          <a:srcRect l="6029" t="29474" r="5550" b="24976"/>
          <a:stretch>
            <a:fillRect/>
          </a:stretch>
        </p:blipFill>
        <p:spPr bwMode="auto">
          <a:xfrm>
            <a:off x="251520" y="4869160"/>
            <a:ext cx="2808312" cy="1085030"/>
          </a:xfrm>
          <a:prstGeom prst="rect">
            <a:avLst/>
          </a:prstGeom>
          <a:noFill/>
        </p:spPr>
      </p:pic>
      <p:pic>
        <p:nvPicPr>
          <p:cNvPr id="47112" name="Picture 8" descr="Презентация Здоровье - наше богатство"/>
          <p:cNvPicPr>
            <a:picLocks noChangeAspect="1" noChangeArrowheads="1"/>
          </p:cNvPicPr>
          <p:nvPr/>
        </p:nvPicPr>
        <p:blipFill>
          <a:blip r:embed="rId6" cstate="print"/>
          <a:srcRect l="8170" t="13071" r="8500" b="21571"/>
          <a:stretch>
            <a:fillRect/>
          </a:stretch>
        </p:blipFill>
        <p:spPr bwMode="auto">
          <a:xfrm>
            <a:off x="6588224" y="2924944"/>
            <a:ext cx="2347461" cy="138085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7114" name="Picture 10" descr="Здоровье – это красота, сила и ум, хорошее настроение. Здоровье – это самое  большое богатство. Здоровье – это счастье. | ВКонтакте"/>
          <p:cNvPicPr>
            <a:picLocks noChangeAspect="1" noChangeArrowheads="1"/>
          </p:cNvPicPr>
          <p:nvPr/>
        </p:nvPicPr>
        <p:blipFill>
          <a:blip r:embed="rId7" cstate="print"/>
          <a:srcRect l="18736" t="3399" r="1637" b="60906"/>
          <a:stretch>
            <a:fillRect/>
          </a:stretch>
        </p:blipFill>
        <p:spPr bwMode="auto">
          <a:xfrm>
            <a:off x="0" y="2204864"/>
            <a:ext cx="2555776" cy="10801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7116" name="Picture 12" descr="Здоровье - это... | Пикабу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275856" y="1844824"/>
            <a:ext cx="2304256" cy="10801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7118" name="Picture 14" descr="Презентация на тему: &quot;Здоровый образ жизни- основа счастливого человека.&quot;.  Скачать бесплатно и без регистрации."/>
          <p:cNvPicPr>
            <a:picLocks noChangeAspect="1" noChangeArrowheads="1"/>
          </p:cNvPicPr>
          <p:nvPr/>
        </p:nvPicPr>
        <p:blipFill>
          <a:blip r:embed="rId9" cstate="print"/>
          <a:srcRect l="8757" t="23381" r="6596" b="37650"/>
          <a:stretch>
            <a:fillRect/>
          </a:stretch>
        </p:blipFill>
        <p:spPr bwMode="auto">
          <a:xfrm>
            <a:off x="3275856" y="5661248"/>
            <a:ext cx="2505878" cy="8640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5338936" cy="70609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Деятельность </a:t>
            </a:r>
            <a:br>
              <a:rPr lang="ru-RU" dirty="0" smtClean="0"/>
            </a:br>
            <a:r>
              <a:rPr lang="ru-RU" dirty="0" smtClean="0"/>
              <a:t>на классном часе</a:t>
            </a:r>
            <a:endParaRPr lang="ru-RU" dirty="0"/>
          </a:p>
        </p:txBody>
      </p:sp>
      <p:pic>
        <p:nvPicPr>
          <p:cNvPr id="4" name="Picture 4" descr="Calaméo - Наше здоровье в наших руках!"/>
          <p:cNvPicPr>
            <a:picLocks noChangeAspect="1" noChangeArrowheads="1"/>
          </p:cNvPicPr>
          <p:nvPr/>
        </p:nvPicPr>
        <p:blipFill>
          <a:blip r:embed="rId2" cstate="print"/>
          <a:srcRect t="8205" b="9744"/>
          <a:stretch>
            <a:fillRect/>
          </a:stretch>
        </p:blipFill>
        <p:spPr bwMode="auto">
          <a:xfrm>
            <a:off x="6228184" y="188640"/>
            <a:ext cx="2699792" cy="192842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2843808" y="2060848"/>
            <a:ext cx="3672408" cy="10801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Мастерская </a:t>
            </a:r>
          </a:p>
          <a:p>
            <a:pPr algn="ctr"/>
            <a:r>
              <a:rPr lang="ru-RU" dirty="0" smtClean="0"/>
              <a:t>«Медицинский и социальный уход»</a:t>
            </a:r>
            <a:endParaRPr lang="ru-RU" dirty="0"/>
          </a:p>
        </p:txBody>
      </p:sp>
      <p:sp>
        <p:nvSpPr>
          <p:cNvPr id="6" name="Двойная стрелка влево/вверх 5"/>
          <p:cNvSpPr/>
          <p:nvPr/>
        </p:nvSpPr>
        <p:spPr>
          <a:xfrm rot="13459704">
            <a:off x="4097449" y="3176209"/>
            <a:ext cx="1205482" cy="1193817"/>
          </a:xfrm>
          <a:prstGeom prst="left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827584" y="4005064"/>
            <a:ext cx="3312368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зона 1 – Зона теоретических знаний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5292080" y="4005064"/>
            <a:ext cx="3348880" cy="72008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зона 1 – Зона практических навыков</a:t>
            </a:r>
            <a:endParaRPr lang="ru-RU" dirty="0"/>
          </a:p>
        </p:txBody>
      </p:sp>
      <p:pic>
        <p:nvPicPr>
          <p:cNvPr id="48130" name="Picture 2" descr="https://sun9-80.userapi.com/impg/-_wEnCSiLE_9GDQgy5EMvpAqv_h8YRn8r2u80Q/i_9m1G7dpN4.jpg?size=1280x960&amp;quality=96&amp;sign=3646cbf064c53e66932af553b63cd4d8&amp;type=album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87624" y="4797152"/>
            <a:ext cx="2448272" cy="1836204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 t="5891" r="2772" b="8677"/>
          <a:stretch>
            <a:fillRect/>
          </a:stretch>
        </p:blipFill>
        <p:spPr bwMode="auto">
          <a:xfrm>
            <a:off x="5436096" y="4869160"/>
            <a:ext cx="3015738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771800" y="2420888"/>
            <a:ext cx="5904656" cy="3705275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</a:t>
            </a:r>
            <a:r>
              <a:rPr lang="ru-RU" sz="4400" b="1" dirty="0" smtClean="0"/>
              <a:t>«Береги здоровье своих рук, так как это является отражением общего здоровья» организма»?</a:t>
            </a:r>
          </a:p>
          <a:p>
            <a:endParaRPr lang="ru-RU" dirty="0"/>
          </a:p>
        </p:txBody>
      </p:sp>
      <p:pic>
        <p:nvPicPr>
          <p:cNvPr id="4" name="Picture 4" descr="Calaméo - Наше здоровье в наших руках!"/>
          <p:cNvPicPr>
            <a:picLocks noChangeAspect="1" noChangeArrowheads="1"/>
          </p:cNvPicPr>
          <p:nvPr/>
        </p:nvPicPr>
        <p:blipFill>
          <a:blip r:embed="rId2" cstate="print"/>
          <a:srcRect t="8205" b="9744"/>
          <a:stretch>
            <a:fillRect/>
          </a:stretch>
        </p:blipFill>
        <p:spPr bwMode="auto">
          <a:xfrm>
            <a:off x="6228184" y="188640"/>
            <a:ext cx="2699792" cy="192842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9154" name="Picture 2" descr="Иконка вопрос - Png (пнг) картинки и иконки без фона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2564904"/>
            <a:ext cx="2880320" cy="288032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467544" y="548680"/>
            <a:ext cx="5117852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b="1" dirty="0" smtClean="0">
                <a:solidFill>
                  <a:prstClr val="black"/>
                </a:solidFill>
              </a:rPr>
              <a:t>Как Вы понимаете высказывание: 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alaméo - Наше здоровье в наших руках!"/>
          <p:cNvPicPr>
            <a:picLocks noChangeAspect="1" noChangeArrowheads="1"/>
          </p:cNvPicPr>
          <p:nvPr/>
        </p:nvPicPr>
        <p:blipFill>
          <a:blip r:embed="rId2" cstate="print"/>
          <a:srcRect t="8205" b="9744"/>
          <a:stretch>
            <a:fillRect/>
          </a:stretch>
        </p:blipFill>
        <p:spPr bwMode="auto">
          <a:xfrm>
            <a:off x="6228184" y="188640"/>
            <a:ext cx="2699792" cy="192842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Содержимое 6" descr="Про строение ногтя — читайте на aromakrasa.ru"/>
          <p:cNvPicPr>
            <a:picLocks noGrp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692696"/>
            <a:ext cx="5616624" cy="5760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842992" cy="1143000"/>
          </a:xfrm>
        </p:spPr>
        <p:txBody>
          <a:bodyPr>
            <a:normAutofit/>
          </a:bodyPr>
          <a:lstStyle/>
          <a:p>
            <a:r>
              <a:rPr lang="ru-RU" b="1" dirty="0" smtClean="0"/>
              <a:t>Ногтевая пластина</a:t>
            </a:r>
            <a:endParaRPr lang="ru-RU" dirty="0"/>
          </a:p>
        </p:txBody>
      </p:sp>
      <p:pic>
        <p:nvPicPr>
          <p:cNvPr id="4" name="Picture 4" descr="Calaméo - Наше здоровье в наших руках!"/>
          <p:cNvPicPr>
            <a:picLocks noChangeAspect="1" noChangeArrowheads="1"/>
          </p:cNvPicPr>
          <p:nvPr/>
        </p:nvPicPr>
        <p:blipFill>
          <a:blip r:embed="rId2" cstate="print"/>
          <a:srcRect t="8205" b="9744"/>
          <a:stretch>
            <a:fillRect/>
          </a:stretch>
        </p:blipFill>
        <p:spPr bwMode="auto">
          <a:xfrm>
            <a:off x="6228184" y="188640"/>
            <a:ext cx="2699792" cy="192842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Содержимое 6" descr="Ногти и их строение | Поля Харламова | Дзен"/>
          <p:cNvPicPr>
            <a:picLocks noGrp="1"/>
          </p:cNvPicPr>
          <p:nvPr>
            <p:ph idx="1"/>
          </p:nvPr>
        </p:nvPicPr>
        <p:blipFill>
          <a:blip r:embed="rId3" cstate="print"/>
          <a:srcRect l="2329" t="3814" r="1293" b="3908"/>
          <a:stretch>
            <a:fillRect/>
          </a:stretch>
        </p:blipFill>
        <p:spPr bwMode="auto">
          <a:xfrm>
            <a:off x="755576" y="2060848"/>
            <a:ext cx="5976664" cy="37444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842992" cy="1143000"/>
          </a:xfrm>
        </p:spPr>
        <p:txBody>
          <a:bodyPr/>
          <a:lstStyle/>
          <a:p>
            <a:r>
              <a:rPr lang="ru-RU" dirty="0" smtClean="0"/>
              <a:t>Корень ногтя</a:t>
            </a:r>
            <a:endParaRPr lang="ru-RU" dirty="0"/>
          </a:p>
        </p:txBody>
      </p:sp>
      <p:pic>
        <p:nvPicPr>
          <p:cNvPr id="4" name="Picture 4" descr="Calaméo - Наше здоровье в наших руках!"/>
          <p:cNvPicPr>
            <a:picLocks noChangeAspect="1" noChangeArrowheads="1"/>
          </p:cNvPicPr>
          <p:nvPr/>
        </p:nvPicPr>
        <p:blipFill>
          <a:blip r:embed="rId2" cstate="print"/>
          <a:srcRect t="8205" b="9744"/>
          <a:stretch>
            <a:fillRect/>
          </a:stretch>
        </p:blipFill>
        <p:spPr bwMode="auto">
          <a:xfrm>
            <a:off x="6228184" y="188640"/>
            <a:ext cx="2699792" cy="192842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 descr="Как растут ногти? | LE_CATERINI | Дзен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628800"/>
            <a:ext cx="5976664" cy="4752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alaméo - Наше здоровье в наших руках!"/>
          <p:cNvPicPr>
            <a:picLocks noChangeAspect="1" noChangeArrowheads="1"/>
          </p:cNvPicPr>
          <p:nvPr/>
        </p:nvPicPr>
        <p:blipFill>
          <a:blip r:embed="rId2" cstate="print"/>
          <a:srcRect t="8205" b="9744"/>
          <a:stretch>
            <a:fillRect/>
          </a:stretch>
        </p:blipFill>
        <p:spPr bwMode="auto">
          <a:xfrm>
            <a:off x="6228184" y="188640"/>
            <a:ext cx="2699792" cy="192842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Содержимое 4"/>
          <p:cNvPicPr>
            <a:picLocks noGrp="1"/>
          </p:cNvPicPr>
          <p:nvPr>
            <p:ph idx="1"/>
          </p:nvPr>
        </p:nvPicPr>
        <p:blipFill>
          <a:blip r:embed="rId3" cstate="print"/>
          <a:srcRect l="8312" t="26380" r="44361" b="8503"/>
          <a:stretch>
            <a:fillRect/>
          </a:stretch>
        </p:blipFill>
        <p:spPr bwMode="auto">
          <a:xfrm>
            <a:off x="0" y="548680"/>
            <a:ext cx="5652120" cy="561662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3250" name="Picture 2" descr="https://sun9-48.userapi.com/impg/BrM4Z6dCC6pVd7Ca7IjL_LMPy31dhxc7ZocEFA/g3V-fIVu5JE.jpg?size=1280x960&amp;quality=95&amp;sign=71d3eb267e51e0d2a779cc0af39ccf98&amp;type=album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64088" y="2780928"/>
            <a:ext cx="3600400" cy="27003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/>
          <p:cNvPicPr>
            <a:picLocks noGrp="1"/>
          </p:cNvPicPr>
          <p:nvPr>
            <p:ph idx="1"/>
          </p:nvPr>
        </p:nvPicPr>
        <p:blipFill>
          <a:blip r:embed="rId2" cstate="print"/>
          <a:srcRect l="17889" t="26230" r="42280" b="22844"/>
          <a:stretch>
            <a:fillRect/>
          </a:stretch>
        </p:blipFill>
        <p:spPr bwMode="auto">
          <a:xfrm>
            <a:off x="899592" y="1268760"/>
            <a:ext cx="5184576" cy="54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Calaméo - Наше здоровье в наших руках!"/>
          <p:cNvPicPr>
            <a:picLocks noChangeAspect="1" noChangeArrowheads="1"/>
          </p:cNvPicPr>
          <p:nvPr/>
        </p:nvPicPr>
        <p:blipFill>
          <a:blip r:embed="rId3" cstate="print"/>
          <a:srcRect t="8205" b="9744"/>
          <a:stretch>
            <a:fillRect/>
          </a:stretch>
        </p:blipFill>
        <p:spPr bwMode="auto">
          <a:xfrm>
            <a:off x="5796136" y="0"/>
            <a:ext cx="2699792" cy="1928423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Picture 2" descr="Помогут ли витамины улучшить самочувствие весной и стоит ли их употреблять  в другие сезоны года?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" y="0"/>
            <a:ext cx="2435312" cy="1988839"/>
          </a:xfrm>
          <a:prstGeom prst="rect">
            <a:avLst/>
          </a:prstGeom>
          <a:noFill/>
        </p:spPr>
      </p:pic>
      <p:pic>
        <p:nvPicPr>
          <p:cNvPr id="8" name="Picture 5" descr="Как правильно создавать тестовые задания для учащихся - EduNeo"/>
          <p:cNvPicPr>
            <a:picLocks noChangeAspect="1" noChangeArrowheads="1"/>
          </p:cNvPicPr>
          <p:nvPr/>
        </p:nvPicPr>
        <p:blipFill>
          <a:blip r:embed="rId5" cstate="print"/>
          <a:srcRect l="26117" t="3436" r="24623"/>
          <a:stretch>
            <a:fillRect/>
          </a:stretch>
        </p:blipFill>
        <p:spPr bwMode="auto">
          <a:xfrm>
            <a:off x="6427331" y="1844824"/>
            <a:ext cx="2716669" cy="3614937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212</TotalTime>
  <Words>130</Words>
  <Application>Microsoft Office PowerPoint</Application>
  <PresentationFormat>Экран (4:3)</PresentationFormat>
  <Paragraphs>44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ОГАПОУ «Валуйский колледж»</vt:lpstr>
      <vt:lpstr>Что такое здоровье?</vt:lpstr>
      <vt:lpstr>Деятельность  на классном часе</vt:lpstr>
      <vt:lpstr>Слайд 4</vt:lpstr>
      <vt:lpstr>Слайд 5</vt:lpstr>
      <vt:lpstr>Ногтевая пластина</vt:lpstr>
      <vt:lpstr>Корень ногтя</vt:lpstr>
      <vt:lpstr>Слайд 8</vt:lpstr>
      <vt:lpstr>Слайд 9</vt:lpstr>
      <vt:lpstr>Классификация витаминов</vt:lpstr>
      <vt:lpstr>Стандартная операционная процедура «Мытье и антисептическая обработка рук» </vt:lpstr>
      <vt:lpstr>Слайд 12</vt:lpstr>
      <vt:lpstr>Рафлексия 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ОГАПОУ «Валуйский колледж»</dc:title>
  <dc:creator>Comp</dc:creator>
  <cp:lastModifiedBy>Comp</cp:lastModifiedBy>
  <cp:revision>29</cp:revision>
  <dcterms:created xsi:type="dcterms:W3CDTF">2022-05-30T18:25:06Z</dcterms:created>
  <dcterms:modified xsi:type="dcterms:W3CDTF">2024-11-09T08:53:30Z</dcterms:modified>
</cp:coreProperties>
</file>