
<file path=[Content_Types].xml><?xml version="1.0" encoding="utf-8"?>
<Types xmlns="http://schemas.openxmlformats.org/package/2006/content-types"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8" r:id="rId5"/>
    <p:sldId id="297" r:id="rId6"/>
    <p:sldId id="272" r:id="rId7"/>
    <p:sldId id="267" r:id="rId8"/>
    <p:sldId id="298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10" r:id="rId19"/>
    <p:sldId id="309" r:id="rId20"/>
    <p:sldId id="311" r:id="rId21"/>
    <p:sldId id="314" r:id="rId22"/>
    <p:sldId id="312" r:id="rId23"/>
    <p:sldId id="282" r:id="rId24"/>
    <p:sldId id="313" r:id="rId25"/>
    <p:sldId id="315" r:id="rId26"/>
    <p:sldId id="316" r:id="rId27"/>
    <p:sldId id="318" r:id="rId28"/>
    <p:sldId id="319" r:id="rId29"/>
    <p:sldId id="320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2EB6"/>
    <a:srgbClr val="B23287"/>
    <a:srgbClr val="990000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652" autoAdjust="0"/>
  </p:normalViewPr>
  <p:slideViewPr>
    <p:cSldViewPr snapToGrid="0"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6428748594938"/>
          <c:y val="0.0355546953589815"/>
          <c:w val="0.608976529033077"/>
          <c:h val="0.5336100462064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elete val="1"/>
          </c:dLbls>
          <c:cat>
            <c:strRef>
              <c:f>Лист1!$A$2:$A$4</c:f>
              <c:strCache>
                <c:ptCount val="3"/>
                <c:pt idx="0">
                  <c:v>Сформировано</c:v>
                </c:pt>
                <c:pt idx="1">
                  <c:v>Частично сформировано</c:v>
                </c:pt>
                <c:pt idx="2">
                  <c:v>Не сформировано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0.42</c:v>
                </c:pt>
                <c:pt idx="1">
                  <c:v>0.5</c:v>
                </c:pt>
                <c:pt idx="2">
                  <c:v>0.08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elete val="1"/>
          </c:dLbls>
          <c:cat>
            <c:strRef>
              <c:f>Лист1!$A$2:$A$4</c:f>
              <c:strCache>
                <c:ptCount val="3"/>
                <c:pt idx="0">
                  <c:v>Сформировано</c:v>
                </c:pt>
                <c:pt idx="1">
                  <c:v>Частично сформировано</c:v>
                </c:pt>
                <c:pt idx="2">
                  <c:v>Не сформировано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0.7</c:v>
                </c:pt>
                <c:pt idx="1">
                  <c:v>0.26</c:v>
                </c:pt>
                <c:pt idx="2">
                  <c:v>0.04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5389184"/>
        <c:axId val="115390720"/>
      </c:barChart>
      <c:catAx>
        <c:axId val="1153891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5390720"/>
        <c:crosses val="autoZero"/>
        <c:auto val="1"/>
        <c:lblAlgn val="ctr"/>
        <c:lblOffset val="100"/>
        <c:noMultiLvlLbl val="0"/>
      </c:catAx>
      <c:valAx>
        <c:axId val="11539072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538918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774f5f60-7a3c-4ba0-a31b-d6d2fbdff480}"/>
      </c:ext>
    </c:extLst>
  </c:chart>
  <c:txPr>
    <a:bodyPr/>
    <a:lstStyle/>
    <a:p>
      <a:pPr>
        <a:defRPr lang="ru-RU" sz="1800"/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93C5C-DD52-4D43-B3D5-AFD448E477E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5F8CE-8ECF-4664-B260-D9A22F521263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85F8CE-8ECF-4664-B260-D9A22F521263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85F8CE-8ECF-4664-B260-D9A22F521263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D8C4-08C9-4C62-8359-09A23D2D144A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C0260C3-78AB-43CF-8E89-95A64A5A1B88}" type="datetimeFigureOut">
              <a:rPr lang="ru-RU" smtClean="0"/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B4DD8C4-08C9-4C62-8359-09A23D2D144A}" type="slidenum">
              <a:rPr lang="ru-RU" smtClean="0"/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8.jpeg"/><Relationship Id="rId8" Type="http://schemas.openxmlformats.org/officeDocument/2006/relationships/image" Target="../media/image37.jpeg"/><Relationship Id="rId7" Type="http://schemas.openxmlformats.org/officeDocument/2006/relationships/image" Target="../media/image36.jpeg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2581" y="736979"/>
            <a:ext cx="81280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+mj-lt"/>
                <a:cs typeface="Times New Roman" panose="02020603050405020304" pitchFamily="18" charset="0"/>
              </a:rPr>
              <a:t>МУНИЦИПАЛЬНОЕ БЮДЖЕТНОЕ ДОШКОЛЬНОЕ ОБРАЗОВАТЕЛЬНОЕ УЧРЕЖДЕНИЕ УЖОВСКИЙ ДЕТСКИЙ САД</a:t>
            </a:r>
            <a:endParaRPr lang="ru-RU" b="1" u="sng" cap="all" dirty="0" smtClean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2505" y="1381760"/>
            <a:ext cx="7865110" cy="6978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en-US" altLang="ru-RU" sz="2000" b="1" dirty="0" smtClean="0">
                <a:solidFill>
                  <a:srgbClr val="002060"/>
                </a:solidFill>
                <a:latin typeface="+mj-lt"/>
              </a:rPr>
              <a:t>v </a:t>
            </a:r>
            <a:r>
              <a:rPr lang="ru-RU" altLang="en-US" sz="2000" b="1" dirty="0" smtClean="0">
                <a:solidFill>
                  <a:srgbClr val="002060"/>
                </a:solidFill>
                <a:latin typeface="+mj-lt"/>
              </a:rPr>
              <a:t>Всероссийский педагогический конкурс </a:t>
            </a:r>
            <a:endParaRPr lang="ru-RU" altLang="en-US" sz="2000" b="1" dirty="0" smtClean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ru-RU" altLang="en-US" sz="2000" b="1" dirty="0" smtClean="0">
                <a:solidFill>
                  <a:srgbClr val="002060"/>
                </a:solidFill>
                <a:latin typeface="+mj-lt"/>
              </a:rPr>
              <a:t>«Воспитание птариота и гражданина России 21 века»</a:t>
            </a:r>
            <a:endParaRPr lang="ru-RU" altLang="en-US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09360" y="4270375"/>
            <a:ext cx="2439035" cy="101346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Автор: Е.В. Ускова </a:t>
            </a:r>
            <a:endParaRPr lang="ru-RU" b="1" dirty="0" smtClean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r"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стпарший воспитатель</a:t>
            </a:r>
            <a:endParaRPr lang="ru-RU" b="1" dirty="0" smtClean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r"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высшей кв. категории</a:t>
            </a:r>
            <a:endParaRPr lang="ru-RU" b="1" i="1" dirty="0" smtClean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ctr"/>
            <a:endParaRPr lang="ru-RU" b="1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21345" y="6182435"/>
            <a:ext cx="4572000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п.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Ужовка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 2026 год</a:t>
            </a:r>
            <a:endParaRPr lang="ru-RU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88085" y="2080260"/>
            <a:ext cx="6847840" cy="120396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+mj-lt"/>
                <a:cs typeface="Times New Roman" panose="02020603050405020304" pitchFamily="18" charset="0"/>
              </a:rPr>
              <a:t>                Физическое развитие и культура здоровья</a:t>
            </a:r>
            <a:endParaRPr lang="ru-RU" b="1" dirty="0" smtClean="0">
              <a:solidFill>
                <a:srgbClr val="002060"/>
              </a:solidFill>
              <a:latin typeface="+mj-lt"/>
              <a:cs typeface="Consolas" panose="020B0609020204030204" pitchFamily="49" charset="0"/>
              <a:sym typeface="+mn-ea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  <a:cs typeface="Consolas" panose="020B0609020204030204" pitchFamily="49" charset="0"/>
                <a:sym typeface="+mn-ea"/>
              </a:rPr>
              <a:t>Тема: </a:t>
            </a:r>
            <a:r>
              <a:rPr lang="ru-RU" b="1" dirty="0" smtClean="0">
                <a:solidFill>
                  <a:srgbClr val="FF0000"/>
                </a:solidFill>
                <a:latin typeface="+mj-lt"/>
                <a:cs typeface="Consolas" panose="020B0609020204030204" pitchFamily="49" charset="0"/>
                <a:sym typeface="+mn-ea"/>
              </a:rPr>
              <a:t>Формирование у детей дошкольного возраста начальных представлений о здоровом образе жизни через использование </a:t>
            </a:r>
            <a:r>
              <a:rPr lang="ru-RU" b="1" dirty="0" err="1" smtClean="0">
                <a:solidFill>
                  <a:srgbClr val="FF0000"/>
                </a:solidFill>
                <a:latin typeface="+mj-lt"/>
                <a:cs typeface="Consolas" panose="020B0609020204030204" pitchFamily="49" charset="0"/>
                <a:sym typeface="+mn-ea"/>
              </a:rPr>
              <a:t>здоровьесбергающих</a:t>
            </a:r>
            <a:r>
              <a:rPr lang="ru-RU" b="1" dirty="0" smtClean="0">
                <a:solidFill>
                  <a:srgbClr val="FF0000"/>
                </a:solidFill>
                <a:latin typeface="+mj-lt"/>
                <a:cs typeface="Consolas" panose="020B0609020204030204" pitchFamily="49" charset="0"/>
                <a:sym typeface="+mn-ea"/>
              </a:rPr>
              <a:t> технологий.</a:t>
            </a:r>
            <a:endParaRPr lang="ru-RU" b="1" dirty="0" smtClean="0">
              <a:solidFill>
                <a:srgbClr val="FF0000"/>
              </a:solidFill>
              <a:latin typeface="+mj-lt"/>
              <a:cs typeface="Consolas" panose="020B0609020204030204" pitchFamily="49" charset="0"/>
            </a:endParaRPr>
          </a:p>
          <a:p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26625" name="Picture 1" descr="C:\Users\Теремок\Desktop\КОНКУРСЫ\НА КОНКУРС УСКОВА Е.В\Оздоровительная работа\Развлечение Большие гонки\P80621-113036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92505" y="3284855"/>
            <a:ext cx="5128895" cy="289623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7"/>
          <p:cNvSpPr>
            <a:spLocks noChangeArrowheads="1"/>
          </p:cNvSpPr>
          <p:nvPr/>
        </p:nvSpPr>
        <p:spPr bwMode="auto">
          <a:xfrm>
            <a:off x="375662" y="655093"/>
            <a:ext cx="8358187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+mj-lt"/>
              </a:rPr>
              <a:t>Условия формирования личного вклада педагога </a:t>
            </a:r>
            <a:endParaRPr lang="ru-RU" sz="2400" b="1" dirty="0" smtClean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в развитие образования</a:t>
            </a:r>
            <a:endParaRPr lang="ru-RU" sz="2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196085" y="1692322"/>
            <a:ext cx="2729554" cy="491319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Организационно-педагогические условия:</a:t>
            </a:r>
            <a:endParaRPr lang="ru-RU" b="1" dirty="0" smtClean="0">
              <a:solidFill>
                <a:srgbClr val="C0000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-выступления на Педагогическом совете;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-открытые показы для педагогов ДОУ;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- выступления на РМО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-сотрудничество с семьями воспитанников;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-обмен опытом в профессиональных педагогических интернет- сообществах. </a:t>
            </a:r>
            <a:endParaRPr lang="ru-RU" b="1" dirty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729554" y="1719618"/>
            <a:ext cx="3248166" cy="479036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Методические условия:</a:t>
            </a:r>
            <a:endParaRPr lang="ru-RU" b="1" dirty="0" smtClean="0">
              <a:solidFill>
                <a:srgbClr val="C0000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-Изучение научно-педагогической литературы, передового опыта коллег;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- Прохождение курсов повышения квалификации;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-Организация соответствующей развивающей предметно - пространственной среды;        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-сотрудничество с семьями воспитанников для реализации плана работы по данной теме.</a:t>
            </a:r>
            <a:endParaRPr lang="ru-RU" b="1" dirty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2184" y="1733267"/>
            <a:ext cx="2191709" cy="3584321"/>
          </a:xfrm>
          <a:prstGeom prst="round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Научно-исследовательские условия:</a:t>
            </a:r>
            <a:endParaRPr lang="ru-RU" b="1" dirty="0" smtClean="0">
              <a:solidFill>
                <a:srgbClr val="C0000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Вопросы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здоровьесбережения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: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В.Г.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Алямовская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,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М.Д.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Маханёва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,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Л.Д.Глазырина,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В.А.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Овсянкин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7"/>
          <p:cNvSpPr>
            <a:spLocks noChangeArrowheads="1"/>
          </p:cNvSpPr>
          <p:nvPr/>
        </p:nvSpPr>
        <p:spPr bwMode="auto">
          <a:xfrm>
            <a:off x="375662" y="655093"/>
            <a:ext cx="8358187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Актуальность личного </a:t>
            </a:r>
            <a:r>
              <a:rPr lang="ru-RU" sz="2400" b="1" dirty="0">
                <a:solidFill>
                  <a:srgbClr val="FF0000"/>
                </a:solidFill>
                <a:latin typeface="+mj-lt"/>
              </a:rPr>
              <a:t>вклада педагога в </a:t>
            </a:r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развитие образования</a:t>
            </a:r>
            <a:endParaRPr lang="ru-RU" sz="2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8364" y="1064524"/>
            <a:ext cx="8761863" cy="57934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+mj-lt"/>
              </a:rPr>
              <a:t>	Здоровье и здоровый образ жизни пока не занимают первые места в иерархии потребностей человека нашего общества. Сейчас практически не встретишь абсолютно здорового ребенка. В связи с ухудшающимся уровнем здоровья воспитанников, существует необходимость организации ООД акцентом на решение оздоровительных задач физического воспитания, не нарушая при этом образовательной составляющей процесса.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+mj-lt"/>
              </a:rPr>
              <a:t>	В соответствии с Законом «Об образовании» здоровье детей относится к приоритетным направлениям государственной политики в сфере образования. Вопрос об укреплении и сохранении здоровья на сегодняшний день стоит очень остро. Медики отмечают тенденцию к увеличению числа дошкольников, имеющих различные функциональные отклонения, хронические заболевания.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+mj-lt"/>
              </a:rPr>
              <a:t>	Поэтому перед каждым педагогом возникают вопросы: как организовать деятельность дошкольников на занятии, чтобы дать каждому ребенку оптимальную нагрузку с учётом его подготовленности, группы здоровья? Как развивать интерес к занятиям физкультурой, потребность в здоровом образе жизни?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+mj-lt"/>
              </a:rPr>
              <a:t>	Поэтому возникает проблема, актуальная как для педагогической науки, так и для практики: как эффективно организовать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</a:rPr>
              <a:t>воспитательно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 - образовательный процесс без ущерба здоровью дошкольников? 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 </a:t>
            </a:r>
            <a:endParaRPr lang="ru-RU" b="1" dirty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941696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+mj-lt"/>
              </a:rPr>
              <a:t>Теоретическое обоснование личного </a:t>
            </a:r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вклада </a:t>
            </a:r>
            <a:r>
              <a:rPr lang="ru-RU" sz="2400" b="1" dirty="0">
                <a:solidFill>
                  <a:srgbClr val="FF0000"/>
                </a:solidFill>
                <a:latin typeface="+mj-lt"/>
              </a:rPr>
              <a:t>педагога </a:t>
            </a:r>
            <a:endParaRPr lang="ru-RU" sz="2400" b="1" dirty="0" smtClean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в </a:t>
            </a:r>
            <a:r>
              <a:rPr lang="ru-RU" sz="2400" b="1" dirty="0">
                <a:solidFill>
                  <a:srgbClr val="FF0000"/>
                </a:solidFill>
                <a:latin typeface="+mj-lt"/>
              </a:rPr>
              <a:t>развитие образования</a:t>
            </a:r>
            <a:endParaRPr lang="ru-RU" sz="24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68490" y="1910687"/>
            <a:ext cx="8434316" cy="1364776"/>
          </a:xfrm>
          <a:prstGeom prst="horizontalScroll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80000"/>
              </a:lnSpc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Программа «Здоровье» Автор В. Г. 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Алямовская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.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Автор предлагает систему, состоящую из четырех основных направлений, каждое из которых реализуется одной или несколькими подпрограммами. </a:t>
            </a:r>
            <a:endParaRPr lang="ru-RU" b="1" i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54843" y="3343701"/>
            <a:ext cx="8488906" cy="1378424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endParaRPr lang="ru-R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М.Д.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Маханёва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«Воспитание здорового ребёнка».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b="1" dirty="0" smtClean="0">
                <a:solidFill>
                  <a:srgbClr val="002060"/>
                </a:solidFill>
                <a:latin typeface="+mj-lt"/>
              </a:rPr>
              <a:t>Программа</a:t>
            </a:r>
            <a:r>
              <a:rPr lang="ru-RU" dirty="0" smtClean="0">
                <a:solidFill>
                  <a:srgbClr val="002060"/>
                </a:solidFill>
                <a:latin typeface="+mj-lt"/>
              </a:rPr>
              <a:t> направлена на формирование у 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ребёнка</a:t>
            </a:r>
            <a:r>
              <a:rPr lang="ru-RU" dirty="0" smtClean="0">
                <a:solidFill>
                  <a:srgbClr val="002060"/>
                </a:solidFill>
                <a:latin typeface="+mj-lt"/>
              </a:rPr>
              <a:t> интереса к своему здоровью, ответственности, внутренней активности.</a:t>
            </a:r>
            <a:endParaRPr lang="ru-RU" i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395784" y="4817660"/>
            <a:ext cx="8379727" cy="1446662"/>
          </a:xfrm>
          <a:prstGeom prst="horizontalScroll">
            <a:avLst/>
          </a:prstGeom>
          <a:solidFill>
            <a:srgbClr val="92D050"/>
          </a:solidFill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 smtClean="0"/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Л.Д. Глазырина, В.А.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Овсянкин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«Волшебный мир движений»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Пособие рассматривает проблемы физического развития ребенка в дошкольной системе воспитания. 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endParaRPr lang="ru-RU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4841" y="1023583"/>
            <a:ext cx="8488908" cy="17543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u="sng" dirty="0">
                <a:solidFill>
                  <a:srgbClr val="002060"/>
                </a:solidFill>
                <a:latin typeface="+mj-lt"/>
              </a:rPr>
              <a:t>Цель </a:t>
            </a:r>
            <a:r>
              <a:rPr lang="ru-RU" sz="2400" b="1" dirty="0">
                <a:solidFill>
                  <a:srgbClr val="002060"/>
                </a:solidFill>
                <a:latin typeface="+mj-lt"/>
              </a:rPr>
              <a:t>: </a:t>
            </a:r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Сохранение, поддержание и обогащение здоровья детей с помощью применения комплекса </a:t>
            </a:r>
            <a:r>
              <a:rPr lang="ru-RU" sz="2400" b="1" dirty="0" err="1" smtClean="0">
                <a:solidFill>
                  <a:srgbClr val="FF0000"/>
                </a:solidFill>
                <a:latin typeface="+mj-lt"/>
              </a:rPr>
              <a:t>здоровьесберегающих</a:t>
            </a:r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 технологий.</a:t>
            </a:r>
            <a:endParaRPr lang="ru-RU" sz="2400" b="1" dirty="0" smtClean="0">
              <a:solidFill>
                <a:srgbClr val="FF0000"/>
              </a:solidFill>
              <a:latin typeface="+mj-lt"/>
            </a:endParaRPr>
          </a:p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>
              <a:defRPr/>
            </a:pP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336507" y="2347415"/>
            <a:ext cx="8497455" cy="39144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840"/>
              </a:spcBef>
            </a:pPr>
            <a:r>
              <a:rPr lang="ru-RU" b="1" u="sng" dirty="0" smtClean="0">
                <a:solidFill>
                  <a:srgbClr val="FF0000"/>
                </a:solidFill>
                <a:latin typeface="+mj-lt"/>
              </a:rPr>
              <a:t>Задачи:</a:t>
            </a:r>
            <a:endParaRPr lang="ru-RU" b="1" dirty="0" smtClean="0">
              <a:solidFill>
                <a:srgbClr val="FF0000"/>
              </a:solidFill>
              <a:latin typeface="+mj-lt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1. Изучить и провести теоретический анализ педагогической и специальной литературы по проблеме исследования.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2. Определить уровень двигательной активности детей среднего  дошкольного возраста.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3. Обучить дошкольников жизненно важным двигательным навыкам и умениям;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4. Содействовать правильному физическому развитию детей.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5. Укреплять здоровье воспитанников средствами физической культуры и двигательной активности.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6. Формировать мотивацию у дошкольников к здоровому образу жизни.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7.  Взаимодействие с родителями воспитанников по вопросам развития физической культуры в семье.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840"/>
              </a:spcBef>
            </a:pPr>
            <a:endParaRPr lang="ru-RU" sz="2000" b="1" dirty="0" smtClean="0">
              <a:solidFill>
                <a:srgbClr val="3366FF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4841" y="928049"/>
            <a:ext cx="8488908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400" b="1" dirty="0" smtClean="0"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Ведущая педагогическая идея</a:t>
            </a:r>
            <a:endParaRPr lang="ru-RU" sz="2400" b="1" dirty="0" smtClean="0">
              <a:solidFill>
                <a:srgbClr val="FF0000"/>
              </a:solidFill>
              <a:latin typeface="+mj-lt"/>
            </a:endParaRPr>
          </a:p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>
              <a:defRPr/>
            </a:pP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336508" y="2347415"/>
            <a:ext cx="3907946" cy="39149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840"/>
              </a:spcBef>
            </a:pPr>
            <a:r>
              <a:rPr lang="ru-RU" b="1" dirty="0" smtClean="0">
                <a:solidFill>
                  <a:srgbClr val="002060"/>
                </a:solidFill>
                <a:latin typeface="+mj-lt"/>
              </a:rPr>
              <a:t>Применение в образовательном процессе целостной педагогической системы направленной на формирование у детей начальных представлений о здоровом образе жизни, создаст условия  для правильного отношения к ведению здорового и безопасного образа жизни и применения детьми  полученных знаний в своей повседневной жизни для сохранения здоровья.</a:t>
            </a:r>
            <a:endParaRPr lang="ru-RU" b="1" dirty="0" smtClean="0">
              <a:solidFill>
                <a:srgbClr val="002060"/>
              </a:solidFill>
            </a:endParaRPr>
          </a:p>
        </p:txBody>
      </p:sp>
      <p:pic>
        <p:nvPicPr>
          <p:cNvPr id="43010" name="Picture 2" descr="C:\Users\Теремок\Pictures\vlcsnap-2020-01-12-00h23m17s42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62733" y="2808880"/>
            <a:ext cx="4590197" cy="258198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91440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68490" y="1555844"/>
            <a:ext cx="8434316" cy="1965277"/>
          </a:xfrm>
          <a:prstGeom prst="horizontalScroll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b="1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I</a:t>
            </a:r>
            <a:r>
              <a:rPr lang="ru-RU" b="1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 этап - подготовительный : 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изучение теоретического и практического материала; определение темы, цели, задач; подбор методов исследования, обогащение развивающей предметно-пространственной среды группы, составление подробного плана работы, проведение входной диагностики, предварительная работа с детьми и их родителями.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54843" y="3343701"/>
            <a:ext cx="8488906" cy="109182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8" indent="-342900">
              <a:spcBef>
                <a:spcPts val="750"/>
              </a:spcBef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 - основной :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идеи, цели, задач плана.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395784" y="4421875"/>
            <a:ext cx="8379727" cy="2169994"/>
          </a:xfrm>
          <a:prstGeom prst="horizontalScroll">
            <a:avLst/>
          </a:prstGeom>
          <a:solidFill>
            <a:srgbClr val="92D050"/>
          </a:solidFill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 smtClean="0">
              <a:solidFill>
                <a:srgbClr val="C00000"/>
              </a:solidFill>
            </a:endParaRP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 - заключительный: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соотношение полученных результатов с поставленными задачами, заключительная диагностика, оценка эффективности проделанной работы, распространение опыта работы по данной теме среди коллег, СМИ, сайте ДОУ.  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91440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828801"/>
            <a:ext cx="895293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Системная модель  реализации  формирования у  детей начальных представлений  о здоровом образе  жизни и сохранности их здоровья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Педагогические условия: </a:t>
            </a:r>
            <a:r>
              <a:rPr lang="ru-RU" dirty="0" smtClean="0">
                <a:solidFill>
                  <a:srgbClr val="002060"/>
                </a:solidFill>
              </a:rPr>
              <a:t>образовательные, </a:t>
            </a:r>
            <a:r>
              <a:rPr lang="ru-RU" dirty="0" err="1" smtClean="0">
                <a:solidFill>
                  <a:srgbClr val="002060"/>
                </a:solidFill>
              </a:rPr>
              <a:t>оздоравливающие</a:t>
            </a:r>
            <a:r>
              <a:rPr lang="ru-RU" dirty="0" smtClean="0">
                <a:solidFill>
                  <a:srgbClr val="002060"/>
                </a:solidFill>
              </a:rPr>
              <a:t>, развивающие, создание  ППРС.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Формы   организации деятельности: </a:t>
            </a:r>
            <a:r>
              <a:rPr lang="ru-RU" dirty="0" smtClean="0">
                <a:solidFill>
                  <a:srgbClr val="002060"/>
                </a:solidFill>
              </a:rPr>
              <a:t>групповые, индивидуальные, игровые и т.д.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Виды деятельности</a:t>
            </a:r>
            <a:r>
              <a:rPr lang="ru-RU" dirty="0" smtClean="0">
                <a:solidFill>
                  <a:srgbClr val="002060"/>
                </a:solidFill>
              </a:rPr>
              <a:t>: двигательная, игровая, музыкальная и другие.</a:t>
            </a:r>
            <a:endParaRPr lang="ru-RU" dirty="0" smtClean="0">
              <a:solidFill>
                <a:srgbClr val="002060"/>
              </a:solidFill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Средства реализации </a:t>
            </a:r>
            <a:r>
              <a:rPr lang="ru-RU" b="1" dirty="0" err="1" smtClean="0">
                <a:solidFill>
                  <a:srgbClr val="C00000"/>
                </a:solidFill>
              </a:rPr>
              <a:t>здоровьесберегающих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технолоий</a:t>
            </a:r>
            <a:r>
              <a:rPr lang="ru-RU" b="1" dirty="0" smtClean="0">
                <a:solidFill>
                  <a:srgbClr val="C00000"/>
                </a:solidFill>
              </a:rPr>
              <a:t> : </a:t>
            </a:r>
            <a:endParaRPr lang="ru-RU" b="1" dirty="0" smtClean="0">
              <a:solidFill>
                <a:srgbClr val="C00000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средства двигательной активности (физические упражнения, физкультминутки, пальчиковые гимнастики, пальчиковые игры, подвижные игры) 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природные факторы (солнечные и воздушные ванны )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 гигиенические факторы (соблюдение режима дня и другое) </a:t>
            </a:r>
            <a:endParaRPr lang="ru-RU" dirty="0" smtClean="0">
              <a:solidFill>
                <a:srgbClr val="002060"/>
              </a:solidFill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Педагогические принципы построения взаимодействия с детьми 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Ценностный подход , </a:t>
            </a:r>
            <a:r>
              <a:rPr lang="ru-RU" dirty="0" err="1" smtClean="0">
                <a:solidFill>
                  <a:srgbClr val="002060"/>
                </a:solidFill>
              </a:rPr>
              <a:t>деятельностный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подход</a:t>
            </a:r>
            <a:r>
              <a:rPr lang="ru-RU" dirty="0" smtClean="0">
                <a:solidFill>
                  <a:srgbClr val="002060"/>
                </a:solidFill>
              </a:rPr>
              <a:t>, гуманистический подход, субъектно-субъектный подход , принцип деятельности , принцип содействия и сотрудничества детей и взрослых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995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+mj-lt"/>
              </a:rPr>
              <a:t>Методы и приемы </a:t>
            </a:r>
            <a:r>
              <a:rPr lang="ru-RU" sz="1600" b="1" dirty="0" err="1" smtClean="0">
                <a:solidFill>
                  <a:srgbClr val="002060"/>
                </a:solidFill>
                <a:latin typeface="+mj-lt"/>
              </a:rPr>
              <a:t>здоровьесберегающих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</a:rPr>
              <a:t> технологий</a:t>
            </a:r>
            <a:endParaRPr lang="ru-RU" sz="1600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+mj-lt"/>
              </a:rPr>
              <a:t>Технология обучения ЗОЖ</a:t>
            </a:r>
            <a:endParaRPr lang="ru-RU" sz="1600" b="1" dirty="0" smtClean="0">
              <a:solidFill>
                <a:srgbClr val="C0000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 -физкультурные занятия (3 раза в неделю - в музыкальном зале)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-проблемные игровые ситуации (в свободное время, проводится незаметно для ребенка)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+mj-lt"/>
              </a:rPr>
              <a:t>Технологии сохранения и стимулирования здоровья</a:t>
            </a:r>
            <a:endParaRPr lang="ru-RU" sz="1600" b="1" dirty="0" smtClean="0">
              <a:solidFill>
                <a:srgbClr val="C00000"/>
              </a:solidFill>
              <a:latin typeface="+mj-lt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-утренняя гимнастика (ежедневно перед завтраком)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-подвижные и спортивные игры (проводятся как часть физкультурного занятия, на прогулке, в групповой комнате (при средней и  малой степени подвижности)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-физкультминутки (профилактика утомления проводится во время занятий в течении 2-5 минут по мере необходимости и в зависимости от утомляемости детей)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-пальчиковая гимнастика (проводится ежедневно в любое удобное время в течении дня, также используется в сочетании с физкультминуткой)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-релаксация(проводится в зависимости от состояния детей и целей ,используется классическая спокойная музыка, звуки природы)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-гимнастика для глаз (проводится ежедневно по 3-5 минут )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-дыхательная гимнастика (проводится ежедневно в различных формах физкультурно-оздоровительной работы)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гимнастика после сна (проводится ежедневно после сна 7 минут) </a:t>
            </a:r>
            <a:endParaRPr lang="ru-RU" sz="1600" dirty="0" smtClean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+mj-lt"/>
              </a:rPr>
              <a:t>-спортивные и  музыкальные досуги (для создание положительных эмоций проводятся в соответствии с планом ДОО)</a:t>
            </a:r>
            <a:endParaRPr lang="ru-RU" sz="16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Реализация взаимодействия с детьми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1937982"/>
            <a:ext cx="3493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Физкультурные занятия в зале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3445" y="3521122"/>
            <a:ext cx="29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Гимнастика в </a:t>
            </a:r>
            <a:r>
              <a:rPr lang="ru-RU" b="1" i="1" dirty="0" err="1" smtClean="0">
                <a:solidFill>
                  <a:srgbClr val="C00000"/>
                </a:solidFill>
                <a:latin typeface="+mj-lt"/>
              </a:rPr>
              <a:t>постеле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9" name="Picture 1" descr="C:\Users\Теремок\Desktop\Для аттестации Усковой Е.В\Фото\DSCF4466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75228" y="2429302"/>
            <a:ext cx="4173181" cy="234741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44034" name="Picture 2" descr="C:\Users\Теремок\Pictures\vlcsnap-2023-12-04-01h04m44s2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0113" y="4200952"/>
            <a:ext cx="4371833" cy="245915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Реализация взаимодействия с детьми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1937982"/>
            <a:ext cx="3493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Упражнения направленные на профилактику плоскостопия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3445" y="3521122"/>
            <a:ext cx="29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Физкультминутки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5058" name="Picture 2" descr="C:\Users\Теремок\Pictures\vlcsnap-2023-12-04-01h24m03s57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86997" y="3887053"/>
            <a:ext cx="4565934" cy="256833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5059" name="Picture 3" descr="C:\Users\Теремок\Desktop\КОНКУРСЫ\НА КОНКУРС УСКОВА Е.В\Оздоровительная работа\DSCF47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717" y="2726993"/>
            <a:ext cx="4056418" cy="228173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Реализация взаимодействия с детьми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2456597"/>
            <a:ext cx="3493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err="1" smtClean="0">
                <a:solidFill>
                  <a:srgbClr val="C00000"/>
                </a:solidFill>
                <a:latin typeface="+mj-lt"/>
              </a:rPr>
              <a:t>Су-Джок</a:t>
            </a:r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 терапия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3445" y="3521122"/>
            <a:ext cx="29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Утренняя гимнастика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6082" name="Picture 2" descr="C:\Users\Теремок\Pictures\vlcsnap-2023-12-04-01h00m28s240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03200" y="3095484"/>
            <a:ext cx="4056418" cy="228173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46083" name="Picture 3" descr="C:\Users\Теремок\Pictures\vlcsnap-2023-12-04-01h11m11s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8024" y="4053386"/>
            <a:ext cx="4391545" cy="247024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Реализация взаимодействия с детьми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2456597"/>
            <a:ext cx="3493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Дыхательная гимнастика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3445" y="3521122"/>
            <a:ext cx="29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Зрительная гимнастика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9" name="Picture 1" descr="C:\Users\Теремок\Desktop\Для аттестации Усковой Е.В\Фото\DSCF4739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32012" y="3193577"/>
            <a:ext cx="4100395" cy="230647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47106" name="Picture 2" descr="C:\Users\Теремок\Pictures\vlcsnap-2023-12-04-01h01m28s6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534" y="4217158"/>
            <a:ext cx="4068552" cy="228856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Реализация взаимодействия с детьми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2456597"/>
            <a:ext cx="3493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err="1" smtClean="0">
                <a:solidFill>
                  <a:srgbClr val="C00000"/>
                </a:solidFill>
                <a:latin typeface="+mj-lt"/>
              </a:rPr>
              <a:t>Босохождение</a:t>
            </a:r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 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3445" y="3521122"/>
            <a:ext cx="29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Релаксация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8130" name="Picture 2" descr="C:\Users\Теремок\Pictures\vlcsnap-2023-12-04-01h06m20s180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18363" y="3152633"/>
            <a:ext cx="4294494" cy="241565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48131" name="Picture 3" descr="C:\Users\Теремок\Desktop\КОНКУРСЫ\НА КОНКУРС УСКОВА Е.В\Оздоровительная работа\DSCF4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4256" y="4091769"/>
            <a:ext cx="4177731" cy="234997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Реализация взаимодействия с детьми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2320119"/>
            <a:ext cx="3493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Соблюдение правил личной гигиены 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7092" y="2033517"/>
            <a:ext cx="2988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Спортивные и подвижные игры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9154" name="Picture 2" descr="C:\Users\Теремок\Pictures\vlcsnap-2023-12-04-01h02m08s22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18364" y="3668690"/>
            <a:ext cx="3910843" cy="2199849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9155" name="Picture 3" descr="C:\Users\Теремок\Desktop\КОНКУРСЫ\НА КОНКУРС УСКОВА Е.В\Оздоровительная работа\Развлечение Большие гонки\июнь-18 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691" y="2732964"/>
            <a:ext cx="2852383" cy="2139287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9156" name="Picture 4" descr="C:\Users\Теремок\Desktop\КОНКУРСЫ\НА КОНКУРС УСКОВА Е.В\ОБРАЗЦОВЫЙ ДЕТСКИЙ сад\ПАПКА 13 ИГРА В ПОМЕЩЕНИИ И НА ПЛОЩАДКЕ\image (3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9481" y="4421874"/>
            <a:ext cx="2975211" cy="223140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Реализация взаимодействия с детьми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97793" y="2142698"/>
            <a:ext cx="3493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Спортивные  музыкальные досуги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1202" name="Picture 2" descr="C:\Users\Теремок\Pictures\vlcsnap-2020-01-11-23h06m12s137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570806" y="4786508"/>
            <a:ext cx="3295947" cy="185397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04" name="Picture 4" descr="C:\Users\Теремок\Pictures\vlcsnap-2020-01-12-00h22m09s1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064" y="3114918"/>
            <a:ext cx="4991254" cy="280758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51205" name="Picture 5" descr="C:\Users\Теремок\Desktop\масленница\20200228_1027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2969" y="2615711"/>
            <a:ext cx="3377811" cy="1900019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Партнёрство с семьями воспитанников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6604" y="2060812"/>
            <a:ext cx="85479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Цель: </a:t>
            </a:r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обеспечение преемственности между воспитанием ребенка в детском саду и в семье, формирование родительских  компетенций по данному вопросу.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Взаимодействие организовано по следующим направлениям: 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Информационно-аналитическое</a:t>
            </a:r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(изучение социально- психологической структуры семьи, знаний о ЗОЖ): анкетирование «Здоровый образ жизни  -это?»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Информационно-просветительское</a:t>
            </a:r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 (знакомство родителей с научно-популярной литературой по ЗОЖ, вопросам психологического и физического развития детей):  консультации, буклеты «Формирование ЗОЖ», «Игры для всей семьи» и т.д. 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Партнерское сотрудничество </a:t>
            </a:r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(совместная деятельность) 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Изготовление «Нестандартного физкультурного оборудования»; 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Совместные развлечения: «Веселые старты»;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+mj-lt"/>
              </a:rPr>
              <a:t>Родительские собрания</a:t>
            </a:r>
            <a:endParaRPr lang="ru-RU" b="1" i="1" dirty="0" smtClean="0">
              <a:solidFill>
                <a:srgbClr val="002060"/>
              </a:solidFill>
              <a:latin typeface="+mj-lt"/>
            </a:endParaRPr>
          </a:p>
          <a:p>
            <a:pPr algn="ctr"/>
            <a:endParaRPr lang="ru-RU" b="1" i="1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Партнёрство с семьями воспитанников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2060812"/>
            <a:ext cx="3493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Родительские собрания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7092" y="2033517"/>
            <a:ext cx="29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Спортивные досуги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0178" name="Picture 2" descr="D:\Ускова Е.В\АТТЕСТАЦИЯ В МБ ДОУ\Документы к аттестации Усковой Е.В\Аттестация 2023 г\Новая папка\Фото для презентации\Род. собр. Анкетирование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696" y="2529955"/>
            <a:ext cx="2645391" cy="198404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0179" name="Picture 3" descr="C:\Users\Теремок\Desktop\Файлы с телефона\Детский сад\IMG-20221014-WA0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9977" y="4216844"/>
            <a:ext cx="3202674" cy="240200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0180" name="Picture 4" descr="C:\Users\Теремок\Downloads\17016515336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4042" y="4230806"/>
            <a:ext cx="3431367" cy="232644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C:\Users\Теремок\Desktop\23 февраля\DSCN147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1041" y="2414985"/>
            <a:ext cx="2924175" cy="219180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Партнёрство с семьями воспитанников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2060812"/>
            <a:ext cx="4077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Встречи с интересными людьми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43414" y="2033517"/>
            <a:ext cx="4200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Изготовление нестандартного оборудования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7238" y="4529136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Консультации буклеты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9" name="Picture 2" descr="D:\Ускова Е.В\АТТЕСТАЦИЯ В МБ ДОУ\Документы к аттестации Усковой Е.В\Аттестация 2023 г\Новая папка\Фото для презентации\1701806210518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09254" y="3171825"/>
            <a:ext cx="2006133" cy="267176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9" name="Picture 3" descr="D:\Ускова Е.В\АТТЕСТАЦИЯ В МБ ДОУ\Документы к аттестации Усковой Е.В\Аттестация 2023 г\Новая папка\Фото для презентации\17018062105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1607" y="3223446"/>
            <a:ext cx="2021013" cy="269157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0" name="Picture 4" descr="D:\Ускова Е.В\АТТЕСТАЦИЯ В МБ ДОУ\Документы к аттестации Усковой Е.В\Аттестация 2023 г\Новая папка\Фото для презентации\17018062105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1575" y="4988168"/>
            <a:ext cx="2014538" cy="151264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1" name="Picture 5" descr="C:\Users\Теремок\Downloads\17018076158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7263" y="2443161"/>
            <a:ext cx="2368930" cy="208597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Деятельностный</a:t>
            </a:r>
            <a:r>
              <a:rPr lang="ru-RU" sz="2400" b="1" dirty="0" smtClean="0">
                <a:solidFill>
                  <a:srgbClr val="FF0000"/>
                </a:solidFill>
              </a:rPr>
              <a:t> аспект личного вклада педагога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8" y="1637731"/>
            <a:ext cx="8952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+mj-lt"/>
              </a:rPr>
              <a:t>Обогащение развивающей предметно – пространственной среды</a:t>
            </a:r>
            <a:endParaRPr lang="ru-RU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3082" y="2060812"/>
            <a:ext cx="34455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Потребность в движении является важной задачей организации предметно-развивающей среды. В центре есть массажные коврики, мячи большие и маленькие, обручи, скакалки, ребристая доска, атрибуты для подвижных игр, а так же пособия, необходимые для утренней гимнастики, различные картотеки, спортивно-развивающие игры, настольные спортивные игры, и многое другое.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r="7273"/>
          <a:stretch>
            <a:fillRect/>
          </a:stretch>
        </p:blipFill>
        <p:spPr>
          <a:xfrm rot="5400000">
            <a:off x="3087702" y="2913971"/>
            <a:ext cx="4064411" cy="24872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20" t="1156" r="14546" b="4747"/>
          <a:stretch>
            <a:fillRect/>
          </a:stretch>
        </p:blipFill>
        <p:spPr>
          <a:xfrm rot="5400000">
            <a:off x="5830987" y="2964155"/>
            <a:ext cx="3740852" cy="2541598"/>
          </a:xfrm>
          <a:prstGeom prst="rect">
            <a:avLst/>
          </a:prstGeom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62708" y="844062"/>
            <a:ext cx="826725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 err="1" smtClean="0">
                <a:solidFill>
                  <a:srgbClr val="C00000"/>
                </a:solidFill>
                <a:latin typeface="+mj-lt"/>
              </a:rPr>
              <a:t>Деятельностный</a:t>
            </a:r>
            <a:r>
              <a:rPr lang="ru-RU" sz="2400" b="1" i="1" dirty="0" smtClean="0">
                <a:solidFill>
                  <a:srgbClr val="C00000"/>
                </a:solidFill>
                <a:latin typeface="+mj-lt"/>
              </a:rPr>
              <a:t> аспект личного вклада педагога в развитие образования</a:t>
            </a:r>
            <a:endParaRPr lang="ru-RU" sz="2400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63592" y="1886540"/>
            <a:ext cx="256577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Флажки, снежинки, </a:t>
            </a:r>
            <a:endParaRPr lang="ru-RU" b="1" i="1" dirty="0" smtClean="0"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Бабочка на цветке, стрекоза</a:t>
            </a:r>
            <a:endParaRPr lang="ru-RU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3218" y="4811151"/>
            <a:ext cx="3756073" cy="861774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Снежки, канаты, дорожки здоровья</a:t>
            </a:r>
            <a:endParaRPr lang="ru-RU" b="1" i="1" dirty="0" smtClean="0">
              <a:solidFill>
                <a:srgbClr val="C00000"/>
              </a:solidFill>
            </a:endParaRPr>
          </a:p>
          <a:p>
            <a:endParaRPr lang="ru-RU" sz="1400" dirty="0">
              <a:solidFill>
                <a:srgbClr val="7030A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21876" y="4258101"/>
            <a:ext cx="4367282" cy="861774"/>
          </a:xfrm>
          <a:prstGeom prst="rect">
            <a:avLst/>
          </a:prstGeom>
        </p:spPr>
        <p:style>
          <a:lnRef idx="1">
            <a:schemeClr val="accent4"/>
          </a:lnRef>
          <a:fillRef idx="1001">
            <a:schemeClr val="lt1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Кочки, цветочные дуги, маски для подвижных игр</a:t>
            </a:r>
            <a:endParaRPr lang="ru-RU" b="1" i="1" dirty="0" smtClean="0">
              <a:solidFill>
                <a:srgbClr val="C00000"/>
              </a:solidFill>
              <a:latin typeface="+mj-lt"/>
            </a:endParaRPr>
          </a:p>
          <a:p>
            <a:pPr algn="ctr"/>
            <a:endParaRPr lang="ru-RU" sz="1400" dirty="0">
              <a:solidFill>
                <a:srgbClr val="7030A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5840" y="1617784"/>
            <a:ext cx="2972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Картотеки</a:t>
            </a:r>
            <a:r>
              <a:rPr lang="ru-RU" b="1" i="1" u="sng" dirty="0" smtClean="0">
                <a:solidFill>
                  <a:srgbClr val="002060"/>
                </a:solidFill>
              </a:rPr>
              <a:t> </a:t>
            </a:r>
            <a:endParaRPr lang="ru-RU" b="1" i="1" u="sng" dirty="0">
              <a:solidFill>
                <a:srgbClr val="002060"/>
              </a:solidFill>
            </a:endParaRPr>
          </a:p>
        </p:txBody>
      </p:sp>
      <p:pic>
        <p:nvPicPr>
          <p:cNvPr id="29" name="Picture 3" descr="C:\Users\МвидеоПК\Desktop\работа\Новая папка\фото для аттестации\Изображение 111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>
          <a:xfrm>
            <a:off x="517925" y="2125068"/>
            <a:ext cx="2633239" cy="256509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2" name="Picture 6" descr="C:\Users\Теремок\Desktop\Для аттестации Усковой Е.В\Фото\DSCF4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9734" y="3168491"/>
            <a:ext cx="1428327" cy="80343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3" name="Picture 7" descr="C:\Users\Теремок\Desktop\Для аттестации Усковой Е.В\Фото\DSCF4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2879" y="2538984"/>
            <a:ext cx="2587008" cy="145519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Прямоугольник 31"/>
          <p:cNvSpPr/>
          <p:nvPr/>
        </p:nvSpPr>
        <p:spPr>
          <a:xfrm>
            <a:off x="6249415" y="1786597"/>
            <a:ext cx="2497540" cy="5387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err="1" smtClean="0">
                <a:solidFill>
                  <a:srgbClr val="C00000"/>
                </a:solidFill>
                <a:latin typeface="+mj-lt"/>
              </a:rPr>
              <a:t>Гиманстические</a:t>
            </a:r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 ленты, платочки</a:t>
            </a:r>
            <a:endParaRPr lang="ru-RU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4344" name="Picture 8" descr="C:\Users\Теремок\Desktop\Для аттестации Усковой Е.В\Фото\DSCF47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710" y="5460441"/>
            <a:ext cx="1883392" cy="105940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5" name="Picture 9" descr="C:\Users\Теремок\Desktop\Для аттестации Усковой Е.В\Фото\DSCF47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10365" y="5502360"/>
            <a:ext cx="1924334" cy="108243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6" name="Picture 10" descr="C:\Users\Теремок\Desktop\Для аттестации Усковой Е.В\Фото\DSCF47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30807" y="5532461"/>
            <a:ext cx="1713554" cy="96387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7" name="Picture 11" descr="C:\Users\Теремок\Desktop\Для аттестации Усковой Е.В\Фото\DSCF473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18162" y="4836426"/>
            <a:ext cx="1713550" cy="96387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8" name="Picture 12" descr="C:\Users\Теремок\Desktop\Для аттестации Усковой Е.В\Фото\DSCF473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4699" y="5327745"/>
            <a:ext cx="2077492" cy="116858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2" name="Picture 2" descr="D:\Ускова Е.В\АТТЕСТАЦИЯ В МБ ДОУ\Документы к аттестации Усковой Е.В\Аттестация 2023 г\Новая папка\Фото для презентации\170180621050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29783" y="2831251"/>
            <a:ext cx="985230" cy="131212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Результативность педагогической деятельности  достигнуты эффекты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50167" y="2278966"/>
          <a:ext cx="5437054" cy="3881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945161" y="2428973"/>
            <a:ext cx="2880320" cy="3139321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+mj-lt"/>
              </a:rPr>
              <a:t>      </a:t>
            </a:r>
            <a:r>
              <a:rPr lang="ru-RU" b="1" u="sng" dirty="0" smtClean="0">
                <a:solidFill>
                  <a:srgbClr val="0070C0"/>
                </a:solidFill>
                <a:latin typeface="+mj-lt"/>
              </a:rPr>
              <a:t>Начало года:</a:t>
            </a:r>
            <a:endParaRPr lang="ru-RU" b="1" u="sng" dirty="0" smtClean="0">
              <a:solidFill>
                <a:srgbClr val="0070C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Сформировано - 42%</a:t>
            </a:r>
            <a:endParaRPr lang="ru-RU" b="1" dirty="0" smtClean="0">
              <a:solidFill>
                <a:srgbClr val="0070C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Частично сформировано – 50%</a:t>
            </a:r>
            <a:endParaRPr lang="ru-RU" b="1" dirty="0" smtClean="0">
              <a:solidFill>
                <a:srgbClr val="0070C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Не сформировано - 8%</a:t>
            </a:r>
            <a:endParaRPr lang="ru-RU" b="1" dirty="0" smtClean="0">
              <a:solidFill>
                <a:srgbClr val="0070C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b="1" dirty="0">
              <a:solidFill>
                <a:srgbClr val="002060"/>
              </a:solidFill>
              <a:latin typeface="+mj-lt"/>
            </a:endParaRPr>
          </a:p>
          <a:p>
            <a:r>
              <a:rPr lang="ru-RU" b="1" u="sng" dirty="0" smtClean="0">
                <a:solidFill>
                  <a:srgbClr val="FF0000"/>
                </a:solidFill>
                <a:latin typeface="+mj-lt"/>
              </a:rPr>
              <a:t>      Конец года:</a:t>
            </a:r>
            <a:endParaRPr lang="ru-RU" b="1" u="sng" dirty="0" smtClean="0">
              <a:solidFill>
                <a:srgbClr val="FF00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FF0000"/>
                </a:solidFill>
                <a:latin typeface="+mj-lt"/>
              </a:rPr>
              <a:t>Сформировано – 70%</a:t>
            </a:r>
            <a:endParaRPr lang="ru-RU" b="1" dirty="0" smtClean="0">
              <a:solidFill>
                <a:srgbClr val="FF00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FF0000"/>
                </a:solidFill>
                <a:latin typeface="+mj-lt"/>
              </a:rPr>
              <a:t>Частично сформировано – 26%</a:t>
            </a:r>
            <a:endParaRPr lang="ru-RU" b="1" dirty="0" smtClean="0">
              <a:solidFill>
                <a:srgbClr val="FF00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FF0000"/>
                </a:solidFill>
                <a:latin typeface="+mj-lt"/>
              </a:rPr>
              <a:t>Не сформировано – 4 %</a:t>
            </a:r>
            <a:endParaRPr lang="ru-RU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Результативность педагогической деятельности  достигнуты эффекты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2032" y="1575582"/>
            <a:ext cx="82858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  <a:latin typeface="+mj-lt"/>
              </a:rPr>
              <a:t>У детей сформировались: </a:t>
            </a:r>
            <a:endParaRPr lang="ru-RU" b="1" u="sng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Осознанность важности  бережного отношения к своему здоровью и здоровью окружающих;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 Представление  о составляющих компонентах ЗОЖ;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Гигиенические навыки  и основные нормы и потребности  здорового и безопасного образа жизни;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Интересы к занятиям по  физической культурой;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Дружеские взаимоотношения со сверстниками, умение разрешить конфликтную ситуацию;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Интерес и самостоятельность к организации знакомых подвижных игр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u="sng" dirty="0" smtClean="0">
                <a:solidFill>
                  <a:srgbClr val="002060"/>
                </a:solidFill>
                <a:latin typeface="+mj-lt"/>
              </a:rPr>
              <a:t>У родителей : </a:t>
            </a:r>
            <a:endParaRPr lang="ru-RU" b="1" u="sng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Сформировалась компетентность в вопросах  формирования представлений о здоровом образе жизни,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Сформировалось  представление  о психологическом и физическом  развитии  ребёнка пятого года жизни.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Сформировалось  убеждение, что здоровье – самое главное в жизни, а его отсутствие может препятствовать достижению важнейших жизненных целей Укрепились партнерские отношения с ДОО</a:t>
            </a:r>
            <a:endParaRPr lang="ru-RU" b="1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Диапазон личного вклада в развитие образования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2032" y="1322364"/>
            <a:ext cx="8285870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Разработан перспективный план работы по физическому развитию детей дошкольного возраста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Разработан план работы с семьей.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Созданы картотеки:  УГГ, подвижных игр, физкультминуток, пальчиковой гимнастики, дыхательной гимнастики, гимнастики после дневного сна, дыхательной гимнастики.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Создана картотека муз. произведений для УГГ, физкультминуток, развлечений, релаксации, бодрящей гимнастики и т.д.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Разработаны проекты «Мы за здоровый образ жизни», «Оптимизация системы хранения спортивного инвентаря»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Презентация: «Методика проведения оздоровительной гимнастки после сна»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Разработаны конспекты: утренней гимнастики (с кольцами), бодрящей гимнастики «Весёлые зверята», ООД «Летние Олимпийские игры» и др. 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Разработаны сценарии родительских собраний, спортивных досугов, консультации.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Пополнена предметно-развивающая среда групп нестандартным оборудованием, сделанным своими руками: канаты, гимнастические ленты, «кочки», «бабочка на цветке»,  «волшебная стрекоза», маски для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/и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и</a:t>
            </a:r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др.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Транслируемость</a:t>
            </a:r>
            <a:r>
              <a:rPr lang="ru-RU" sz="2400" b="1" dirty="0" smtClean="0">
                <a:solidFill>
                  <a:srgbClr val="FF0000"/>
                </a:solidFill>
              </a:rPr>
              <a:t> практических достижений профессиональной деятельности 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1015" y="1772529"/>
            <a:ext cx="422030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Уровень ДОУ:</a:t>
            </a:r>
            <a:r>
              <a:rPr lang="ru-RU" sz="2000" dirty="0" smtClean="0">
                <a:latin typeface="+mj-lt"/>
              </a:rPr>
              <a:t> </a:t>
            </a:r>
            <a:endParaRPr lang="ru-RU" sz="2000" dirty="0" smtClean="0"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Выступление на педсовете: «Виды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</a:rPr>
              <a:t>здоровьесберегающих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 технологий  и возможности их применения в ДОО»;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Открытый показ ООД «В гостях у Доктора Айболита»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Показ режимных моментов: утренней  гимнастики, бодрящей гимнастики, физкультминуток.</a:t>
            </a:r>
            <a:r>
              <a:rPr lang="ru-RU" b="1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ru-RU" b="1" dirty="0" smtClean="0">
              <a:solidFill>
                <a:srgbClr val="C000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82196" y="1702192"/>
            <a:ext cx="422030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Муниципальный уровень :</a:t>
            </a:r>
            <a:r>
              <a:rPr lang="ru-RU" sz="2000" dirty="0" smtClean="0">
                <a:latin typeface="+mj-lt"/>
              </a:rPr>
              <a:t> </a:t>
            </a:r>
            <a:endParaRPr lang="ru-RU" sz="2000" dirty="0" smtClean="0"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Сообщение: «Возрастные особенности детей 4-5 лет и утренняя гимнастика для них» (показ утренней гимнастики)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Сообщение: «Методика проведения бодрящей гимнастики после дневного сна детей 4-5 и 5-6 лет» (показ бодрящей гимнастики)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Конкурс «Физическая культура и спорт - альтернативу пагубным привычкам»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6" name="Picture 2" descr="C:\Users\Теремок\Desktop\Файлы с телефона\Детский сад\9103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789631" y="4583357"/>
            <a:ext cx="2766793" cy="207748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Теремок\Desktop\Файлы с телефона\Детский сад\IMG_20230523_0947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6096" y="4572000"/>
            <a:ext cx="1534102" cy="204311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3" descr="C:\Users\Теремок\Desktop\Чеменёва\фото педсовет\IMG_20210329_135210_resized_20210329_0911033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423280"/>
            <a:ext cx="3011470" cy="223283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791570"/>
            <a:ext cx="8501062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Транслируемость</a:t>
            </a:r>
            <a:r>
              <a:rPr lang="ru-RU" sz="2400" b="1" dirty="0" smtClean="0">
                <a:solidFill>
                  <a:srgbClr val="FF0000"/>
                </a:solidFill>
              </a:rPr>
              <a:t> практических достижений профессиональной деятельности 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57" y="1578078"/>
            <a:ext cx="845468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Федеральный уровень :</a:t>
            </a:r>
            <a:r>
              <a:rPr lang="ru-RU" sz="2000" dirty="0" smtClean="0">
                <a:latin typeface="+mj-lt"/>
              </a:rPr>
              <a:t> </a:t>
            </a:r>
            <a:endParaRPr lang="ru-RU" sz="2000" dirty="0" smtClean="0"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Публикация на Международном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</a:rPr>
              <a:t>образовательно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 - просветительском портале «ФГОС 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</a:rPr>
              <a:t>онлайн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» - «Использование нестандартного оборудования на занятиях по физической культуре в ДОУ»; 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Публикация на Международном </a:t>
            </a:r>
            <a:r>
              <a:rPr lang="ru-RU" b="1" dirty="0" err="1" smtClean="0">
                <a:solidFill>
                  <a:srgbClr val="002060"/>
                </a:solidFill>
              </a:rPr>
              <a:t>образовательно</a:t>
            </a:r>
            <a:r>
              <a:rPr lang="ru-RU" b="1" dirty="0" smtClean="0">
                <a:solidFill>
                  <a:srgbClr val="002060"/>
                </a:solidFill>
              </a:rPr>
              <a:t> - просветительском портале «ФГОС </a:t>
            </a:r>
            <a:r>
              <a:rPr lang="ru-RU" b="1" dirty="0" err="1" smtClean="0">
                <a:solidFill>
                  <a:srgbClr val="002060"/>
                </a:solidFill>
              </a:rPr>
              <a:t>онлайн</a:t>
            </a:r>
            <a:r>
              <a:rPr lang="ru-RU" b="1" dirty="0" smtClean="0">
                <a:solidFill>
                  <a:srgbClr val="002060"/>
                </a:solidFill>
              </a:rPr>
              <a:t>» - 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«Гимнастика пробуждения в средней группе «ВЕСЁЛЫЕ ЗВЕРЯТА»;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Конкурс «</a:t>
            </a:r>
            <a:r>
              <a:rPr lang="ru-RU" b="1" dirty="0" err="1" smtClean="0">
                <a:solidFill>
                  <a:srgbClr val="002060"/>
                </a:solidFill>
                <a:latin typeface="+mj-lt"/>
              </a:rPr>
              <a:t>Физкультурно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 – оздоровительные 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технологии 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в ДОУ»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Конкурс «Малыш против простуды и гриппа»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j-lt"/>
              </a:rPr>
              <a:t>Сайт ДОУ (личная страница)</a:t>
            </a:r>
            <a:endParaRPr lang="ru-RU" b="1" dirty="0" smtClean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2050" name="Picture 2" descr="D:\Ускова Е.В\АТТЕСТАЦИЯ В МБ ДОУ\Документы к аттестации Усковой Е.В\Аттестация 2023 г\Новая папка\Грамоты, сертификаты\_wp_sert_sert_202312_3d7f866e53ac60d13beecbf67878e587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99163" y="3829049"/>
            <a:ext cx="1981200" cy="278606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74" name="Picture 26" descr="D:\Ускова Е.В\АТТЕСТАЦИЯ В МБ ДОУ\Документы к аттестации Усковой Е.В\Аттестация 2023 г\Новая папка\Фото для презентации\17018062104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5428" y="4277031"/>
            <a:ext cx="1644231" cy="235974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Рисунок 2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1" y="4557714"/>
            <a:ext cx="3957638" cy="208597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357188" y="585788"/>
            <a:ext cx="8501062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Литература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0050" y="1000125"/>
            <a:ext cx="8201025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Российская Федерация. Федеральный закон об образовании в Российской Федерации № 273-ФЗ от 29.12.2012 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indent="-342900">
              <a:buAutoNum type="arabicPeriod"/>
            </a:pP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Федеральный государственный образовательный стандарт дошкольного образования 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indent="-342900">
              <a:buAutoNum type="arabicPeriod"/>
            </a:pPr>
            <a:r>
              <a:rPr lang="ru-RU" sz="1700" b="1" dirty="0" err="1" smtClean="0">
                <a:solidFill>
                  <a:srgbClr val="002060"/>
                </a:solidFill>
                <a:latin typeface="+mj-lt"/>
              </a:rPr>
              <a:t>Алямовсакя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 В.Г. «Организация оздоровительного бега в дошкольном учреждении» / В.Г. </a:t>
            </a:r>
            <a:r>
              <a:rPr lang="ru-RU" sz="1700" b="1" dirty="0" err="1" smtClean="0">
                <a:solidFill>
                  <a:srgbClr val="002060"/>
                </a:solidFill>
                <a:latin typeface="+mj-lt"/>
              </a:rPr>
              <a:t>Алямовская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 -М: </a:t>
            </a:r>
            <a:r>
              <a:rPr lang="ru-RU" sz="1700" b="1" dirty="0" err="1" smtClean="0">
                <a:solidFill>
                  <a:srgbClr val="002060"/>
                </a:solidFill>
                <a:latin typeface="+mj-lt"/>
              </a:rPr>
              <a:t>Аркти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, 1996 г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indent="-342900">
              <a:buAutoNum type="arabicPeriod"/>
            </a:pP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Глазырина, Л.Д. Методика физического воспитания детей дошкольного  возраста– М: </a:t>
            </a:r>
            <a:r>
              <a:rPr lang="ru-RU" sz="1700" b="1" dirty="0" err="1" smtClean="0">
                <a:solidFill>
                  <a:srgbClr val="002060"/>
                </a:solidFill>
                <a:latin typeface="+mj-lt"/>
              </a:rPr>
              <a:t>НМЦентр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,  1997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indent="-342900">
              <a:buAutoNum type="arabicPeriod"/>
            </a:pPr>
            <a:r>
              <a:rPr lang="ru-RU" sz="1700" b="1" dirty="0" err="1" smtClean="0">
                <a:solidFill>
                  <a:srgbClr val="002060"/>
                </a:solidFill>
                <a:latin typeface="+mj-lt"/>
              </a:rPr>
              <a:t>Змановский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 Ю.Ф. Воспитываем детей здоровыми. М., 1989 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indent="-342900">
              <a:buAutoNum type="arabicPeriod"/>
            </a:pPr>
            <a:r>
              <a:rPr lang="ru-RU" sz="1700" b="1" dirty="0" err="1" smtClean="0">
                <a:solidFill>
                  <a:srgbClr val="002060"/>
                </a:solidFill>
                <a:latin typeface="+mj-lt"/>
              </a:rPr>
              <a:t>Степаненкова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 Э.Я.Сборник подвижных игр -М.: МОЗАИКА-СИНТЕЗ, 2015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lvl="0" indent="-342900">
              <a:buFontTx/>
              <a:buAutoNum type="arabicPeriod"/>
            </a:pPr>
            <a:r>
              <a:rPr lang="ru-RU" sz="1700" b="1" dirty="0" err="1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Мелехина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Н.А. «Нетрадиционные подходы к физическому воспитанию детей в ДОУ» Детство –пресс. Москва 2017г.</a:t>
            </a:r>
            <a:endParaRPr lang="ru-RU" sz="1700" b="1" dirty="0" smtClean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7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Маханёва</a:t>
            </a:r>
            <a:r>
              <a:rPr lang="ru-RU" sz="17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М.Д. «Воспитание здорового ребёнка»: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РФ. - Москва :  1997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indent="-342900">
              <a:buAutoNum type="arabicPeriod"/>
            </a:pPr>
            <a:r>
              <a:rPr lang="ru-RU" sz="1700" b="1" dirty="0" err="1" smtClean="0">
                <a:solidFill>
                  <a:srgbClr val="002060"/>
                </a:solidFill>
                <a:latin typeface="+mj-lt"/>
              </a:rPr>
              <a:t>Пензулаева</a:t>
            </a:r>
            <a:r>
              <a:rPr lang="ru-RU" sz="1700" b="1" dirty="0" smtClean="0">
                <a:solidFill>
                  <a:srgbClr val="002060"/>
                </a:solidFill>
                <a:latin typeface="+mj-lt"/>
              </a:rPr>
              <a:t> Л.И.Физическая культура в детском саду- М.: МОЗАИКА-СИНТЕЗ, 2015</a:t>
            </a:r>
            <a:endParaRPr lang="ru-RU" sz="1700" b="1" dirty="0" smtClean="0">
              <a:solidFill>
                <a:srgbClr val="002060"/>
              </a:solidFill>
              <a:latin typeface="+mj-lt"/>
            </a:endParaRPr>
          </a:p>
          <a:p>
            <a:pPr marL="342900" indent="-342900"/>
            <a:r>
              <a:rPr lang="ru-RU" sz="1700" b="1" dirty="0" smtClean="0">
                <a:solidFill>
                  <a:srgbClr val="C00000"/>
                </a:solidFill>
                <a:latin typeface="+mj-lt"/>
              </a:rPr>
              <a:t>Электронные образовательные ресурсы</a:t>
            </a:r>
            <a:endParaRPr lang="ru-RU" sz="1700" b="1" dirty="0" smtClean="0">
              <a:solidFill>
                <a:srgbClr val="C00000"/>
              </a:solidFill>
              <a:latin typeface="+mj-lt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500062" y="5354637"/>
          <a:ext cx="8272464" cy="132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6232"/>
                <a:gridCol w="413623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+mj-lt"/>
                        </a:rPr>
                        <a:t>Сайт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+mj-lt"/>
                        </a:rPr>
                        <a:t> для воспитателей «Дошколёнок</a:t>
                      </a:r>
                      <a:endParaRPr lang="ru-RU" sz="1600" dirty="0"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+mj-lt"/>
                        </a:rPr>
                        <a:t>Всё</a:t>
                      </a:r>
                      <a:r>
                        <a:rPr lang="ru-RU" sz="1600" baseline="0" dirty="0" smtClean="0">
                          <a:solidFill>
                            <a:srgbClr val="002060"/>
                          </a:solidFill>
                          <a:latin typeface="+mj-lt"/>
                        </a:rPr>
                        <a:t> для детского сада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Детский портал «Солнышко»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Каталог детских ресурсов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Сайт для воспитателей «Воспитателям. </a:t>
                      </a:r>
                      <a:r>
                        <a:rPr lang="ru-RU" sz="1600" b="1" dirty="0" err="1" smtClean="0">
                          <a:solidFill>
                            <a:srgbClr val="002060"/>
                          </a:solidFill>
                          <a:latin typeface="+mj-lt"/>
                        </a:rPr>
                        <a:t>ру</a:t>
                      </a:r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»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Федеральный портал «Российское образование»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Ускова Е.В\АТТЕСТАЦИЯ В МБ ДОУ\Документы к аттестации Усковой Е.В\Аттестация 2023 г\Новая папка\Фото для презентации\1701806210493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5704" y="1185863"/>
            <a:ext cx="8626051" cy="485775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025236" y="4772025"/>
            <a:ext cx="7241309" cy="1357314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  <a:endParaRPr lang="ru-RU" sz="4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14195</Words>
  <Application>WPS Presentation</Application>
  <PresentationFormat>Экран (4:3)</PresentationFormat>
  <Paragraphs>313</Paragraphs>
  <Slides>28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Arial</vt:lpstr>
      <vt:lpstr>SimSun</vt:lpstr>
      <vt:lpstr>Wingdings</vt:lpstr>
      <vt:lpstr>Wingdings 2</vt:lpstr>
      <vt:lpstr>Times New Roman</vt:lpstr>
      <vt:lpstr>Arial Black</vt:lpstr>
      <vt:lpstr>Consolas</vt:lpstr>
      <vt:lpstr>Constantia</vt:lpstr>
      <vt:lpstr>Calibri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</dc:creator>
  <cp:lastModifiedBy>Теремок</cp:lastModifiedBy>
  <cp:revision>395</cp:revision>
  <dcterms:created xsi:type="dcterms:W3CDTF">2017-02-23T01:27:00Z</dcterms:created>
  <dcterms:modified xsi:type="dcterms:W3CDTF">2026-05-27T11:33:03Z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2345055A828F4E368B462106B3A3B5E7_12</vt:lpwstr>
  </property>
  <property fmtid="{D5CDD505-2E9C-101B-9397-08002B2CF9AE}" pid="3" name="KSOProductBuildVer">
    <vt:lpwstr>1049-12.2.0.23196</vt:lpwstr>
  </property>
</Properties>
</file>