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84" r:id="rId4"/>
    <p:sldId id="272" r:id="rId5"/>
    <p:sldId id="274" r:id="rId6"/>
    <p:sldId id="267" r:id="rId7"/>
    <p:sldId id="269" r:id="rId8"/>
    <p:sldId id="270" r:id="rId9"/>
    <p:sldId id="271" r:id="rId10"/>
    <p:sldId id="259" r:id="rId11"/>
    <p:sldId id="260" r:id="rId12"/>
    <p:sldId id="288" r:id="rId13"/>
    <p:sldId id="285" r:id="rId14"/>
    <p:sldId id="261" r:id="rId15"/>
    <p:sldId id="273" r:id="rId16"/>
    <p:sldId id="302" r:id="rId17"/>
    <p:sldId id="263" r:id="rId18"/>
    <p:sldId id="264" r:id="rId19"/>
    <p:sldId id="275" r:id="rId20"/>
    <p:sldId id="276" r:id="rId21"/>
    <p:sldId id="278" r:id="rId22"/>
    <p:sldId id="279" r:id="rId23"/>
    <p:sldId id="280" r:id="rId24"/>
    <p:sldId id="287" r:id="rId25"/>
    <p:sldId id="281" r:id="rId26"/>
    <p:sldId id="282" r:id="rId27"/>
    <p:sldId id="283" r:id="rId28"/>
    <p:sldId id="299" r:id="rId29"/>
    <p:sldId id="301" r:id="rId30"/>
    <p:sldId id="297" r:id="rId31"/>
    <p:sldId id="290" r:id="rId32"/>
    <p:sldId id="291" r:id="rId33"/>
    <p:sldId id="292" r:id="rId34"/>
    <p:sldId id="293" r:id="rId35"/>
    <p:sldId id="295" r:id="rId36"/>
    <p:sldId id="296" r:id="rId37"/>
    <p:sldId id="303" r:id="rId38"/>
    <p:sldId id="304" r:id="rId39"/>
    <p:sldId id="312" r:id="rId40"/>
    <p:sldId id="315" r:id="rId41"/>
    <p:sldId id="305" r:id="rId42"/>
    <p:sldId id="309" r:id="rId43"/>
    <p:sldId id="311" r:id="rId44"/>
    <p:sldId id="313" r:id="rId45"/>
    <p:sldId id="314" r:id="rId46"/>
  </p:sldIdLst>
  <p:sldSz cx="9906000" cy="6858000" type="A4"/>
  <p:notesSz cx="9945688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1158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7D587-AFD6-4995-91F1-A269FEF8B96F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3814-E5D6-4179-A9D6-4ABDC69EB6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132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7D587-AFD6-4995-91F1-A269FEF8B96F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3814-E5D6-4179-A9D6-4ABDC69EB6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991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7D587-AFD6-4995-91F1-A269FEF8B96F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3814-E5D6-4179-A9D6-4ABDC69EB6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398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7D587-AFD6-4995-91F1-A269FEF8B96F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3814-E5D6-4179-A9D6-4ABDC69EB6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669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7D587-AFD6-4995-91F1-A269FEF8B96F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3814-E5D6-4179-A9D6-4ABDC69EB6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092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7D587-AFD6-4995-91F1-A269FEF8B96F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3814-E5D6-4179-A9D6-4ABDC69EB6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237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7D587-AFD6-4995-91F1-A269FEF8B96F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3814-E5D6-4179-A9D6-4ABDC69EB6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632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7D587-AFD6-4995-91F1-A269FEF8B96F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3814-E5D6-4179-A9D6-4ABDC69EB6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014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7D587-AFD6-4995-91F1-A269FEF8B96F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3814-E5D6-4179-A9D6-4ABDC69EB6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688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7D587-AFD6-4995-91F1-A269FEF8B96F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3814-E5D6-4179-A9D6-4ABDC69EB6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329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7D587-AFD6-4995-91F1-A269FEF8B96F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03814-E5D6-4179-A9D6-4ABDC69EB6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997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D587-AFD6-4995-91F1-A269FEF8B96F}" type="datetimeFigureOut">
              <a:rPr lang="ru-RU" smtClean="0"/>
              <a:pPr/>
              <a:t>13.03.2024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03814-E5D6-4179-A9D6-4ABDC69EB6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8073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19.jpe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3.jpe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jpeg"/><Relationship Id="rId3" Type="http://schemas.openxmlformats.org/officeDocument/2006/relationships/image" Target="../media/image5.png"/><Relationship Id="rId7" Type="http://schemas.openxmlformats.org/officeDocument/2006/relationships/image" Target="../media/image33.jpeg"/><Relationship Id="rId12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5" Type="http://schemas.openxmlformats.org/officeDocument/2006/relationships/image" Target="../media/image31.png"/><Relationship Id="rId10" Type="http://schemas.openxmlformats.org/officeDocument/2006/relationships/image" Target="../media/image36.jpeg"/><Relationship Id="rId4" Type="http://schemas.openxmlformats.org/officeDocument/2006/relationships/image" Target="../media/image7.png"/><Relationship Id="rId9" Type="http://schemas.openxmlformats.org/officeDocument/2006/relationships/image" Target="../media/image3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4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47.jpeg"/><Relationship Id="rId5" Type="http://schemas.openxmlformats.org/officeDocument/2006/relationships/image" Target="../media/image42.jpeg"/><Relationship Id="rId10" Type="http://schemas.openxmlformats.org/officeDocument/2006/relationships/image" Target="../media/image46.jpeg"/><Relationship Id="rId4" Type="http://schemas.openxmlformats.org/officeDocument/2006/relationships/image" Target="../media/image41.jpeg"/><Relationship Id="rId9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jpe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13" Type="http://schemas.openxmlformats.org/officeDocument/2006/relationships/image" Target="../media/image65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12" Type="http://schemas.openxmlformats.org/officeDocument/2006/relationships/image" Target="../media/image64.jpeg"/><Relationship Id="rId17" Type="http://schemas.openxmlformats.org/officeDocument/2006/relationships/image" Target="../media/image68.gif"/><Relationship Id="rId2" Type="http://schemas.openxmlformats.org/officeDocument/2006/relationships/image" Target="../media/image1.png"/><Relationship Id="rId16" Type="http://schemas.openxmlformats.org/officeDocument/2006/relationships/image" Target="../media/image6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11" Type="http://schemas.openxmlformats.org/officeDocument/2006/relationships/image" Target="../media/image63.jpeg"/><Relationship Id="rId5" Type="http://schemas.openxmlformats.org/officeDocument/2006/relationships/image" Target="../media/image57.jpeg"/><Relationship Id="rId15" Type="http://schemas.openxmlformats.org/officeDocument/2006/relationships/image" Target="../media/image5.png"/><Relationship Id="rId10" Type="http://schemas.openxmlformats.org/officeDocument/2006/relationships/image" Target="../media/image62.jpeg"/><Relationship Id="rId4" Type="http://schemas.openxmlformats.org/officeDocument/2006/relationships/image" Target="../media/image56.jpeg"/><Relationship Id="rId9" Type="http://schemas.openxmlformats.org/officeDocument/2006/relationships/image" Target="../media/image61.png"/><Relationship Id="rId14" Type="http://schemas.openxmlformats.org/officeDocument/2006/relationships/image" Target="../media/image6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gif"/><Relationship Id="rId4" Type="http://schemas.openxmlformats.org/officeDocument/2006/relationships/image" Target="../media/image6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11" Type="http://schemas.openxmlformats.org/officeDocument/2006/relationships/image" Target="../media/image51.png"/><Relationship Id="rId5" Type="http://schemas.openxmlformats.org/officeDocument/2006/relationships/image" Target="../media/image73.jpeg"/><Relationship Id="rId10" Type="http://schemas.openxmlformats.org/officeDocument/2006/relationships/image" Target="../media/image7.png"/><Relationship Id="rId4" Type="http://schemas.openxmlformats.org/officeDocument/2006/relationships/image" Target="../media/image72.jpeg"/><Relationship Id="rId9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gif"/><Relationship Id="rId5" Type="http://schemas.openxmlformats.org/officeDocument/2006/relationships/image" Target="../media/image7.png"/><Relationship Id="rId4" Type="http://schemas.openxmlformats.org/officeDocument/2006/relationships/image" Target="../media/image79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82.jpe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microsoft.com/office/2007/relationships/hdphoto" Target="../media/hdphoto1.wdp"/><Relationship Id="rId4" Type="http://schemas.openxmlformats.org/officeDocument/2006/relationships/image" Target="../media/image83.png"/><Relationship Id="rId9" Type="http://schemas.openxmlformats.org/officeDocument/2006/relationships/image" Target="../media/image8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png"/><Relationship Id="rId5" Type="http://schemas.openxmlformats.org/officeDocument/2006/relationships/image" Target="../media/image7.png"/><Relationship Id="rId4" Type="http://schemas.openxmlformats.org/officeDocument/2006/relationships/image" Target="../media/image88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gif"/><Relationship Id="rId3" Type="http://schemas.openxmlformats.org/officeDocument/2006/relationships/image" Target="../media/image7.png"/><Relationship Id="rId7" Type="http://schemas.openxmlformats.org/officeDocument/2006/relationships/image" Target="../media/image91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gif"/><Relationship Id="rId11" Type="http://schemas.openxmlformats.org/officeDocument/2006/relationships/image" Target="../media/image95.gif"/><Relationship Id="rId5" Type="http://schemas.openxmlformats.org/officeDocument/2006/relationships/image" Target="../media/image89.gif"/><Relationship Id="rId10" Type="http://schemas.openxmlformats.org/officeDocument/2006/relationships/image" Target="../media/image94.gif"/><Relationship Id="rId4" Type="http://schemas.openxmlformats.org/officeDocument/2006/relationships/image" Target="../media/image6.png"/><Relationship Id="rId9" Type="http://schemas.openxmlformats.org/officeDocument/2006/relationships/image" Target="../media/image93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jpeg"/><Relationship Id="rId13" Type="http://schemas.openxmlformats.org/officeDocument/2006/relationships/image" Target="../media/image104.jpeg"/><Relationship Id="rId3" Type="http://schemas.openxmlformats.org/officeDocument/2006/relationships/image" Target="../media/image96.jpeg"/><Relationship Id="rId7" Type="http://schemas.openxmlformats.org/officeDocument/2006/relationships/image" Target="../media/image98.jpeg"/><Relationship Id="rId12" Type="http://schemas.openxmlformats.org/officeDocument/2006/relationships/image" Target="../media/image10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102.jpeg"/><Relationship Id="rId5" Type="http://schemas.openxmlformats.org/officeDocument/2006/relationships/image" Target="../media/image5.png"/><Relationship Id="rId15" Type="http://schemas.openxmlformats.org/officeDocument/2006/relationships/image" Target="../media/image106.png"/><Relationship Id="rId10" Type="http://schemas.openxmlformats.org/officeDocument/2006/relationships/image" Target="../media/image101.jpeg"/><Relationship Id="rId4" Type="http://schemas.openxmlformats.org/officeDocument/2006/relationships/image" Target="../media/image97.jpeg"/><Relationship Id="rId9" Type="http://schemas.openxmlformats.org/officeDocument/2006/relationships/image" Target="../media/image100.jpeg"/><Relationship Id="rId14" Type="http://schemas.openxmlformats.org/officeDocument/2006/relationships/image" Target="../media/image10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jpeg"/><Relationship Id="rId3" Type="http://schemas.openxmlformats.org/officeDocument/2006/relationships/image" Target="../media/image107.jpeg"/><Relationship Id="rId7" Type="http://schemas.openxmlformats.org/officeDocument/2006/relationships/image" Target="../media/image1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jpeg"/><Relationship Id="rId5" Type="http://schemas.openxmlformats.org/officeDocument/2006/relationships/image" Target="../media/image109.jpeg"/><Relationship Id="rId10" Type="http://schemas.openxmlformats.org/officeDocument/2006/relationships/image" Target="../media/image99.jpeg"/><Relationship Id="rId4" Type="http://schemas.openxmlformats.org/officeDocument/2006/relationships/image" Target="../media/image108.jpeg"/><Relationship Id="rId9" Type="http://schemas.openxmlformats.org/officeDocument/2006/relationships/image" Target="../media/image11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5.png"/><Relationship Id="rId4" Type="http://schemas.openxmlformats.org/officeDocument/2006/relationships/image" Target="../media/image114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8.png"/><Relationship Id="rId4" Type="http://schemas.openxmlformats.org/officeDocument/2006/relationships/image" Target="../media/image1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58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6681" y="4725697"/>
            <a:ext cx="7647871" cy="823554"/>
          </a:xfrm>
        </p:spPr>
        <p:txBody>
          <a:bodyPr>
            <a:noAutofit/>
          </a:bodyPr>
          <a:lstStyle/>
          <a:p>
            <a:r>
              <a:rPr lang="ru-RU" sz="325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Дневник здорового дошкольника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622473" y="1830803"/>
            <a:ext cx="1011625" cy="112114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C:\Users\User\Downloads\861a0708-3f1d-4e8a-85ca-5a9f2abc64bc.jpg"/>
          <p:cNvPicPr/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681" y="689956"/>
            <a:ext cx="4100630" cy="340283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i.mycdn.me/i?r=BDHElZJBPNKGuFyY-akIDfgnY0HvY-bLrGB-HL2o8Y5vxiXRYsZvwzzFyBh04CfPuNA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729" y="1554874"/>
            <a:ext cx="1623823" cy="19817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91080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вальная выноска 1"/>
          <p:cNvSpPr/>
          <p:nvPr/>
        </p:nvSpPr>
        <p:spPr>
          <a:xfrm>
            <a:off x="5580877" y="565774"/>
            <a:ext cx="3207479" cy="1475738"/>
          </a:xfrm>
          <a:prstGeom prst="wedgeEllipse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354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Здоровье есть высочайшее богатство человека</a:t>
            </a:r>
          </a:p>
          <a:p>
            <a:pPr algn="r"/>
            <a:r>
              <a:rPr lang="ru-RU" sz="1354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Гиппократ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39240" y="565772"/>
            <a:ext cx="3365700" cy="542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44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Дорогой друг!</a:t>
            </a:r>
          </a:p>
          <a:p>
            <a:pPr algn="just"/>
            <a:r>
              <a:rPr lang="ru-RU" sz="1444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очень рад нашей встрече. Сегодня я хочу поделиться с тобой знаниями о здоровье и здоровом образе жизни.</a:t>
            </a:r>
          </a:p>
          <a:p>
            <a:pPr algn="just"/>
            <a:r>
              <a:rPr lang="ru-RU" sz="1444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– это бесценный дар природы, оно дается увы не навечно, его нужно беречь. И во многом оно зависит от самого человека, от его образа жизни, условий труда, питания, привычек.</a:t>
            </a:r>
          </a:p>
          <a:p>
            <a:pPr algn="just"/>
            <a:r>
              <a:rPr lang="ru-RU" sz="1444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Здоровье- это красота, сила, ум, хорошее настроение.</a:t>
            </a:r>
          </a:p>
          <a:p>
            <a:pPr algn="just"/>
            <a:r>
              <a:rPr lang="ru-RU" sz="1444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– это самое большое богатство.</a:t>
            </a:r>
          </a:p>
          <a:p>
            <a:pPr algn="just"/>
            <a:r>
              <a:rPr lang="ru-RU" sz="1444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– это вершина, на которую ты сможешь подняться сам.</a:t>
            </a:r>
          </a:p>
          <a:p>
            <a:pPr algn="just"/>
            <a:r>
              <a:rPr lang="ru-RU" sz="1444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подготовил для тебя увлекательные задания: рассматривание картинок, ответы на вопросы, рисование, раскрашивание, аппликация, лепка. А помогут тебе условные знаки.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44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Смелее мой друг, у тебя все получится!</a:t>
            </a:r>
            <a:endParaRPr lang="ru-RU" altLang="ru-RU" sz="1444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44" dirty="0"/>
          </a:p>
        </p:txBody>
      </p:sp>
      <p:grpSp>
        <p:nvGrpSpPr>
          <p:cNvPr id="5" name="Полотно 20"/>
          <p:cNvGrpSpPr/>
          <p:nvPr/>
        </p:nvGrpSpPr>
        <p:grpSpPr>
          <a:xfrm>
            <a:off x="4671040" y="2585905"/>
            <a:ext cx="4117316" cy="3040691"/>
            <a:chOff x="0" y="-29880"/>
            <a:chExt cx="5498025" cy="2536303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0" y="0"/>
              <a:ext cx="5000625" cy="2474595"/>
            </a:xfrm>
            <a:prstGeom prst="rect">
              <a:avLst/>
            </a:prstGeom>
            <a:noFill/>
            <a:ln>
              <a:noFill/>
            </a:ln>
          </p:spPr>
        </p:sp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1689099" y="810260"/>
              <a:ext cx="32110" cy="95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r>
                <a:rPr lang="ru-RU" sz="745">
                  <a:solidFill>
                    <a:srgbClr val="000000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endParaRPr lang="ru-RU" sz="745"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304697" y="1076895"/>
              <a:ext cx="2112406" cy="139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>
              <a:spAutoFit/>
            </a:bodyPr>
            <a:lstStyle/>
            <a:p>
              <a:r>
                <a:rPr lang="en-US" sz="1083" b="1" dirty="0" err="1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Нарисуй</a:t>
              </a:r>
              <a:r>
                <a:rPr lang="en-US" sz="1083" b="1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 </a:t>
              </a:r>
              <a:r>
                <a:rPr lang="en-US" sz="1083" b="1" dirty="0" err="1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или</a:t>
              </a:r>
              <a:r>
                <a:rPr lang="en-US" sz="1083" b="1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 </a:t>
              </a:r>
              <a:r>
                <a:rPr lang="en-US" sz="1083" b="1" dirty="0" err="1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раскрась</a:t>
              </a:r>
              <a:endParaRPr lang="ru-RU" sz="1083" dirty="0">
                <a:latin typeface="Monotype Corsiva" panose="03010101010201010101" pitchFamily="66" charset="0"/>
                <a:ea typeface="Calibri" panose="020F05020202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2053590" y="922655"/>
              <a:ext cx="51373" cy="95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r>
                <a:rPr lang="ru-RU" sz="745" b="1">
                  <a:solidFill>
                    <a:srgbClr val="000000"/>
                  </a:solidFill>
                  <a:latin typeface="Segoe Script" panose="030B0504020000000003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 </a:t>
              </a:r>
              <a:endParaRPr lang="ru-RU" sz="745"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3983990" y="796290"/>
              <a:ext cx="32110" cy="95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r>
                <a:rPr lang="ru-RU" sz="745">
                  <a:solidFill>
                    <a:srgbClr val="000000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endParaRPr lang="ru-RU" sz="745"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3796817" y="1076895"/>
              <a:ext cx="1573524" cy="139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>
              <a:spAutoFit/>
            </a:bodyPr>
            <a:lstStyle/>
            <a:p>
              <a:pPr algn="ctr"/>
              <a:r>
                <a:rPr lang="en-US" sz="1083" b="1" dirty="0" err="1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Подумай</a:t>
              </a:r>
              <a:r>
                <a:rPr lang="ru-RU" sz="745" b="1" dirty="0">
                  <a:solidFill>
                    <a:srgbClr val="FF0000"/>
                  </a:solidFill>
                  <a:latin typeface="Segoe Script" panose="030B0504020000000003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 </a:t>
              </a:r>
              <a:endParaRPr lang="ru-RU" sz="745" dirty="0"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>
              <a:off x="3937000" y="944245"/>
              <a:ext cx="32110" cy="95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r>
                <a:rPr lang="ru-RU" sz="745">
                  <a:solidFill>
                    <a:srgbClr val="000000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endParaRPr lang="ru-RU" sz="745"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>
              <a:off x="1546225" y="1888490"/>
              <a:ext cx="32110" cy="95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r>
                <a:rPr lang="ru-RU" sz="745">
                  <a:solidFill>
                    <a:srgbClr val="000000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endParaRPr lang="ru-RU" sz="745"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323818" y="2308940"/>
              <a:ext cx="1937788" cy="139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>
              <a:spAutoFit/>
            </a:bodyPr>
            <a:lstStyle/>
            <a:p>
              <a:r>
                <a:rPr lang="en-US" sz="1083" b="1" dirty="0" err="1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Попробуй</a:t>
              </a:r>
              <a:r>
                <a:rPr lang="en-US" sz="1083" b="1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 </a:t>
              </a:r>
              <a:r>
                <a:rPr lang="en-US" sz="1083" b="1" dirty="0" err="1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сделать</a:t>
              </a:r>
              <a:endParaRPr lang="ru-RU" sz="1083" dirty="0">
                <a:latin typeface="Monotype Corsiva" panose="03010101010201010101" pitchFamily="66" charset="0"/>
                <a:ea typeface="Calibri" panose="020F05020202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auto">
            <a:xfrm>
              <a:off x="1867535" y="2036445"/>
              <a:ext cx="32110" cy="95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r>
                <a:rPr lang="ru-RU" sz="745">
                  <a:solidFill>
                    <a:srgbClr val="000000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endParaRPr lang="ru-RU" sz="745"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auto">
            <a:xfrm>
              <a:off x="4112260" y="1818640"/>
              <a:ext cx="32110" cy="95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r>
                <a:rPr lang="ru-RU" sz="745">
                  <a:solidFill>
                    <a:srgbClr val="000000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endParaRPr lang="ru-RU" sz="745"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3597275" y="1939925"/>
              <a:ext cx="32110" cy="95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r>
                <a:rPr lang="ru-RU" sz="745">
                  <a:solidFill>
                    <a:srgbClr val="000000"/>
                  </a:solidFill>
                  <a:latin typeface="Times New Roman" panose="02020603050405020304" pitchFamily="18" charset="0"/>
                  <a:ea typeface="Calibri" panose="020F0502020204030204" pitchFamily="34" charset="0"/>
                </a:rPr>
                <a:t> </a:t>
              </a:r>
              <a:endParaRPr lang="ru-RU" sz="745"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/>
          </p:nvSpPr>
          <p:spPr bwMode="auto">
            <a:xfrm>
              <a:off x="3481870" y="2367418"/>
              <a:ext cx="2016155" cy="139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0" tIns="0" rIns="0" bIns="0" anchor="t" anchorCtr="0">
              <a:spAutoFit/>
            </a:bodyPr>
            <a:lstStyle/>
            <a:p>
              <a:r>
                <a:rPr lang="en-US" sz="1083" b="1" dirty="0" err="1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Обсуди</a:t>
              </a:r>
              <a:r>
                <a:rPr lang="en-US" sz="1083" b="1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 с</a:t>
              </a:r>
              <a:r>
                <a:rPr lang="ru-RU" sz="1083" b="1" dirty="0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 </a:t>
              </a:r>
              <a:r>
                <a:rPr lang="en-US" sz="1083" b="1" dirty="0" err="1">
                  <a:solidFill>
                    <a:srgbClr val="FF0000"/>
                  </a:solidFill>
                  <a:latin typeface="Monotype Corsiva" panose="03010101010201010101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родителями</a:t>
              </a:r>
              <a:endParaRPr lang="ru-RU" sz="1083" dirty="0">
                <a:latin typeface="Monotype Corsiva" panose="03010101010201010101" pitchFamily="66" charset="0"/>
                <a:ea typeface="Calibri" panose="020F05020202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/>
          </p:nvSpPr>
          <p:spPr bwMode="auto">
            <a:xfrm>
              <a:off x="4427220" y="2084070"/>
              <a:ext cx="51373" cy="95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r>
                <a:rPr lang="ru-RU" sz="745" b="1">
                  <a:solidFill>
                    <a:srgbClr val="000000"/>
                  </a:solidFill>
                  <a:latin typeface="Segoe Script" panose="030B0504020000000003" pitchFamily="66" charset="0"/>
                  <a:ea typeface="Calibri" panose="020F0502020204030204" pitchFamily="34" charset="0"/>
                  <a:cs typeface="Segoe Script" panose="030B0504020000000003" pitchFamily="66" charset="0"/>
                </a:rPr>
                <a:t> </a:t>
              </a:r>
              <a:endParaRPr lang="ru-RU" sz="745"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0" y="2303780"/>
              <a:ext cx="21406" cy="695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none" lIns="0" tIns="0" rIns="0" bIns="0" anchor="t" anchorCtr="0">
              <a:spAutoFit/>
            </a:bodyPr>
            <a:lstStyle/>
            <a:p>
              <a:r>
                <a:rPr lang="ru-RU" sz="542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endParaRPr lang="ru-RU" sz="745">
                <a:latin typeface="Calibri" panose="020F0502020204030204" pitchFamily="34" charset="0"/>
                <a:ea typeface="Calibri" panose="020F0502020204030204" pitchFamily="34" charset="0"/>
              </a:endParaRPr>
            </a:p>
          </p:txBody>
        </p:sp>
        <p:pic>
          <p:nvPicPr>
            <p:cNvPr id="21" name="Picture 1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577" y="78816"/>
              <a:ext cx="1286293" cy="10146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20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6914" y="-29880"/>
              <a:ext cx="1113307" cy="10903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21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817" y="1385962"/>
              <a:ext cx="1137937" cy="914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22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4600" y="1260063"/>
              <a:ext cx="1587046" cy="944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5" name="Рисунок 24" descr="https://dou44.edu-nv.ru/files/administrator.dou44_edu_nv_ru/%D0%A4%D0%98%D0%97%D0%9E.pn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9" r="49483" b="18315"/>
          <a:stretch/>
        </p:blipFill>
        <p:spPr bwMode="auto">
          <a:xfrm>
            <a:off x="6401617" y="3121259"/>
            <a:ext cx="779996" cy="11150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31804" y="4595367"/>
            <a:ext cx="1433132" cy="2589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83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Выполни упражнения</a:t>
            </a:r>
          </a:p>
        </p:txBody>
      </p:sp>
    </p:spTree>
    <p:extLst>
      <p:ext uri="{BB962C8B-B14F-4D97-AF65-F5344CB8AC3E}">
        <p14:creationId xmlns:p14="http://schemas.microsoft.com/office/powerpoint/2010/main" val="1478695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856654" y="1170581"/>
            <a:ext cx="2821806" cy="249405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25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Фото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1264" y="670419"/>
            <a:ext cx="2996217" cy="509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708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 о себе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43336" y="2129844"/>
            <a:ext cx="4127699" cy="20928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25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Фамилия ___________________________</a:t>
            </a:r>
          </a:p>
          <a:p>
            <a:r>
              <a:rPr lang="ru-RU" sz="1625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Имя_______________________________</a:t>
            </a:r>
          </a:p>
          <a:p>
            <a:r>
              <a:rPr lang="ru-RU" sz="1625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Отчество___________________________</a:t>
            </a:r>
          </a:p>
          <a:p>
            <a:r>
              <a:rPr lang="ru-RU" sz="1625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Возраст ____________________________</a:t>
            </a:r>
          </a:p>
          <a:p>
            <a:r>
              <a:rPr lang="ru-RU" sz="1625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Рост _______________________________</a:t>
            </a:r>
          </a:p>
          <a:p>
            <a:r>
              <a:rPr lang="ru-RU" sz="1625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Вес ________________________________</a:t>
            </a:r>
          </a:p>
          <a:p>
            <a:r>
              <a:rPr lang="ru-RU" sz="1625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Группа здоровья______________________</a:t>
            </a:r>
          </a:p>
          <a:p>
            <a:r>
              <a:rPr lang="ru-RU" sz="1625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МБДОУ</a:t>
            </a:r>
            <a:r>
              <a:rPr lang="ru-RU" sz="1625" dirty="0"/>
              <a:t>____________________________</a:t>
            </a:r>
          </a:p>
        </p:txBody>
      </p:sp>
      <p:pic>
        <p:nvPicPr>
          <p:cNvPr id="7" name="Picture 2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85" y="4839671"/>
            <a:ext cx="1090061" cy="100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195907" y="5129276"/>
            <a:ext cx="6441536" cy="648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 наклей свою фотографию. </a:t>
            </a:r>
          </a:p>
          <a:p>
            <a:pPr algn="just"/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Попроси родителей помочь тебе заполнить эту страницу.</a:t>
            </a:r>
          </a:p>
        </p:txBody>
      </p:sp>
    </p:spTree>
    <p:extLst>
      <p:ext uri="{BB962C8B-B14F-4D97-AF65-F5344CB8AC3E}">
        <p14:creationId xmlns:p14="http://schemas.microsoft.com/office/powerpoint/2010/main" val="7718037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ttps://bogatyr.club/uploads/posts/2023-03/1679760395_bogatyr-club-p-fon-dlya-prezentatsii-zozh-krasivo-76.jpg"/>
          <p:cNvPicPr/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95" r="15001"/>
          <a:stretch/>
        </p:blipFill>
        <p:spPr bwMode="auto">
          <a:xfrm>
            <a:off x="902330" y="619191"/>
            <a:ext cx="4055028" cy="366260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836437" y="1509019"/>
            <a:ext cx="2074671" cy="1092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5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ЗОЖ</a:t>
            </a:r>
          </a:p>
        </p:txBody>
      </p:sp>
      <p:pic>
        <p:nvPicPr>
          <p:cNvPr id="5" name="Picture 2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5739" y="4705544"/>
            <a:ext cx="919290" cy="115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848356" y="4902743"/>
            <a:ext cx="3918406" cy="578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означают эти большие буквы? </a:t>
            </a:r>
          </a:p>
          <a:p>
            <a:pPr algn="just"/>
            <a:r>
              <a:rPr lang="ru-RU" sz="1354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pic>
        <p:nvPicPr>
          <p:cNvPr id="7" name="Picture 2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983" y="4783080"/>
            <a:ext cx="1090061" cy="100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7578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B0FF834-0A70-48C2-8B42-CDD3F6A4091D}"/>
              </a:ext>
            </a:extLst>
          </p:cNvPr>
          <p:cNvSpPr txBox="1"/>
          <p:nvPr/>
        </p:nvSpPr>
        <p:spPr>
          <a:xfrm>
            <a:off x="2149573" y="671380"/>
            <a:ext cx="6535797" cy="926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Молодец, ты правильно расшифровал </a:t>
            </a:r>
          </a:p>
          <a:p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ЗОЖ – это Здоровый Образ Жизни.</a:t>
            </a:r>
          </a:p>
          <a:p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теперь  мы вместе разберёмся, из чего состоит ЗОЖ. </a:t>
            </a:r>
          </a:p>
        </p:txBody>
      </p:sp>
      <p:pic>
        <p:nvPicPr>
          <p:cNvPr id="4" name="Picture 2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779" y="627712"/>
            <a:ext cx="885521" cy="115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766" y="1885672"/>
            <a:ext cx="1090061" cy="100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268" y="3152948"/>
            <a:ext cx="883489" cy="1078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Овал 28"/>
          <p:cNvSpPr/>
          <p:nvPr/>
        </p:nvSpPr>
        <p:spPr>
          <a:xfrm>
            <a:off x="5510226" y="3878127"/>
            <a:ext cx="1838185" cy="165658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30" name="Овал 29"/>
          <p:cNvSpPr/>
          <p:nvPr/>
        </p:nvSpPr>
        <p:spPr>
          <a:xfrm>
            <a:off x="4882024" y="2616587"/>
            <a:ext cx="1742977" cy="161509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31" name="Овал 30"/>
          <p:cNvSpPr/>
          <p:nvPr/>
        </p:nvSpPr>
        <p:spPr>
          <a:xfrm>
            <a:off x="7172540" y="3834341"/>
            <a:ext cx="1725061" cy="161580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32" name="Овал 31"/>
          <p:cNvSpPr/>
          <p:nvPr/>
        </p:nvSpPr>
        <p:spPr>
          <a:xfrm>
            <a:off x="5953723" y="1556115"/>
            <a:ext cx="1673759" cy="166328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33" name="Овал 32"/>
          <p:cNvSpPr/>
          <p:nvPr/>
        </p:nvSpPr>
        <p:spPr>
          <a:xfrm>
            <a:off x="7363791" y="2127227"/>
            <a:ext cx="1790732" cy="1850636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23" name="Блок-схема: узел 22"/>
          <p:cNvSpPr/>
          <p:nvPr/>
        </p:nvSpPr>
        <p:spPr>
          <a:xfrm>
            <a:off x="6178049" y="2859142"/>
            <a:ext cx="1684016" cy="1532849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19" dirty="0">
                <a:solidFill>
                  <a:srgbClr val="FFFF00"/>
                </a:solidFill>
              </a:rPr>
              <a:t>ЗОЗЖ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58944" y="3349645"/>
            <a:ext cx="1303268" cy="5507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979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ЗОЖ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18903" y="1805912"/>
            <a:ext cx="2855430" cy="2037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Изучая каждый раздел дневника, ты познакомишься к основными компонентами здорового образа жизни.  Запиши их на лепестки ромашки.</a:t>
            </a:r>
          </a:p>
        </p:txBody>
      </p:sp>
      <p:sp>
        <p:nvSpPr>
          <p:cNvPr id="8" name="Капля 7"/>
          <p:cNvSpPr/>
          <p:nvPr/>
        </p:nvSpPr>
        <p:spPr>
          <a:xfrm>
            <a:off x="1685725" y="4135273"/>
            <a:ext cx="3567286" cy="2151142"/>
          </a:xfrm>
          <a:prstGeom prst="teardrop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25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Обрати внимание, каждый раздел дневника отмечен своим цветом. Записывай название, правильно выбирая цвет карандаша. </a:t>
            </a:r>
          </a:p>
        </p:txBody>
      </p:sp>
    </p:spTree>
    <p:extLst>
      <p:ext uri="{BB962C8B-B14F-4D97-AF65-F5344CB8AC3E}">
        <p14:creationId xmlns:p14="http://schemas.microsoft.com/office/powerpoint/2010/main" val="4167261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ttps://cdn1.ozone.ru/s3/multimedia-h/6292465673.jpg"/>
          <p:cNvPicPr/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8" t="13647" r="5548" b="14305"/>
          <a:stretch/>
        </p:blipFill>
        <p:spPr bwMode="auto">
          <a:xfrm>
            <a:off x="1110126" y="1368786"/>
            <a:ext cx="2758627" cy="25388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Овальная выноска 4"/>
          <p:cNvSpPr/>
          <p:nvPr/>
        </p:nvSpPr>
        <p:spPr>
          <a:xfrm>
            <a:off x="3938517" y="821574"/>
            <a:ext cx="4549188" cy="1912578"/>
          </a:xfrm>
          <a:prstGeom prst="wedgeEllipse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625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Дорогой друг, а знаешь ли ты, что дерево символизирует здоровье. </a:t>
            </a:r>
          </a:p>
          <a:p>
            <a:pPr algn="just"/>
            <a:r>
              <a:rPr lang="ru-RU" sz="1625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А имя каждого человека тоже имеет тесную связь с каким-либо деревом.</a:t>
            </a:r>
          </a:p>
        </p:txBody>
      </p:sp>
      <p:pic>
        <p:nvPicPr>
          <p:cNvPr id="6" name="Picture 2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126" y="4327147"/>
            <a:ext cx="1217067" cy="105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327192" y="4610408"/>
            <a:ext cx="6497706" cy="64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Попроси родителей помочь тебе отыскать информацию о дереве, которое символизирует твое имя.</a:t>
            </a:r>
          </a:p>
        </p:txBody>
      </p:sp>
    </p:spTree>
    <p:extLst>
      <p:ext uri="{BB962C8B-B14F-4D97-AF65-F5344CB8AC3E}">
        <p14:creationId xmlns:p14="http://schemas.microsoft.com/office/powerpoint/2010/main" val="3513250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298344"/>
            <a:ext cx="8329514" cy="6226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922" y="784233"/>
            <a:ext cx="736507" cy="896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47022" y="985435"/>
            <a:ext cx="4865947" cy="3702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Нарисуй или наклей картинку своего дерева</a:t>
            </a:r>
          </a:p>
        </p:txBody>
      </p:sp>
      <p:pic>
        <p:nvPicPr>
          <p:cNvPr id="5" name="Picture 2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049" y="759350"/>
            <a:ext cx="741303" cy="896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557823" y="1798270"/>
            <a:ext cx="6871746" cy="4290480"/>
          </a:xfrm>
          <a:prstGeom prst="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</p:spTree>
    <p:extLst>
      <p:ext uri="{BB962C8B-B14F-4D97-AF65-F5344CB8AC3E}">
        <p14:creationId xmlns:p14="http://schemas.microsoft.com/office/powerpoint/2010/main" val="682108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80122" y="2467283"/>
            <a:ext cx="4357475" cy="4675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38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ты знаешь о  своем теле?</a:t>
            </a:r>
          </a:p>
        </p:txBody>
      </p:sp>
      <p:pic>
        <p:nvPicPr>
          <p:cNvPr id="4" name="Picture 2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090" y="2400274"/>
            <a:ext cx="1357171" cy="2057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889294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Картинки Части Тела Человека Для Детского Сада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167" y="709059"/>
            <a:ext cx="6505486" cy="43529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2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065" y="3806930"/>
            <a:ext cx="923428" cy="1102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32" y="2373562"/>
            <a:ext cx="1141260" cy="1164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75065" y="5262482"/>
            <a:ext cx="7803896" cy="64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рассмотри и запомни строение человека. Выполни задание на следующей странице.</a:t>
            </a:r>
          </a:p>
        </p:txBody>
      </p:sp>
    </p:spTree>
    <p:extLst>
      <p:ext uri="{BB962C8B-B14F-4D97-AF65-F5344CB8AC3E}">
        <p14:creationId xmlns:p14="http://schemas.microsoft.com/office/powerpoint/2010/main" val="16225014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ttps://uchebnik.mos.ru/system/game_apps/icons/000/204/674/original/chasti-tela2.jpg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0504" y="1367154"/>
            <a:ext cx="3846308" cy="372885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3366040" y="701914"/>
            <a:ext cx="2701404" cy="509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708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и твое тело</a:t>
            </a:r>
          </a:p>
        </p:txBody>
      </p:sp>
      <p:pic>
        <p:nvPicPr>
          <p:cNvPr id="5" name="Picture 2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418" y="5228744"/>
            <a:ext cx="1217067" cy="100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01198" y="5490846"/>
            <a:ext cx="6099000" cy="64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части тела по памяти, попроси родителей  записать и указать их стрелочками.</a:t>
            </a:r>
          </a:p>
        </p:txBody>
      </p:sp>
      <p:pic>
        <p:nvPicPr>
          <p:cNvPr id="7" name="Picture 20">
            <a:extLst>
              <a:ext uri="{FF2B5EF4-FFF2-40B4-BE49-F238E27FC236}">
                <a16:creationId xmlns:a16="http://schemas.microsoft.com/office/drawing/2014/main" xmlns="" id="{90D77145-5C8E-458F-8A4A-FB7FDC8EA4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331" y="3681729"/>
            <a:ext cx="827942" cy="125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01024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ttp://qrcoder.ru/code/?https%3A%2F%2Fyoutu.be%2FR7aPDLnzcoY&amp;4&amp;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831" y="719116"/>
            <a:ext cx="1262837" cy="120107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3486264" y="942363"/>
            <a:ext cx="5379332" cy="926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Просмотри познавательное видео и зарисуй символами или знаками 10 правил личной гигиены</a:t>
            </a:r>
          </a:p>
        </p:txBody>
      </p:sp>
      <p:sp>
        <p:nvSpPr>
          <p:cNvPr id="22" name="Овал 21"/>
          <p:cNvSpPr/>
          <p:nvPr/>
        </p:nvSpPr>
        <p:spPr>
          <a:xfrm>
            <a:off x="888525" y="4104928"/>
            <a:ext cx="1571142" cy="1556691"/>
          </a:xfrm>
          <a:prstGeom prst="ellips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26" name="Овал 25"/>
          <p:cNvSpPr/>
          <p:nvPr/>
        </p:nvSpPr>
        <p:spPr>
          <a:xfrm>
            <a:off x="2557403" y="4104928"/>
            <a:ext cx="1571142" cy="1556691"/>
          </a:xfrm>
          <a:prstGeom prst="ellips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27" name="Овал 26"/>
          <p:cNvSpPr/>
          <p:nvPr/>
        </p:nvSpPr>
        <p:spPr>
          <a:xfrm>
            <a:off x="888525" y="2459024"/>
            <a:ext cx="1571142" cy="1556691"/>
          </a:xfrm>
          <a:prstGeom prst="ellips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28" name="Овал 27"/>
          <p:cNvSpPr/>
          <p:nvPr/>
        </p:nvSpPr>
        <p:spPr>
          <a:xfrm>
            <a:off x="4187231" y="4104928"/>
            <a:ext cx="1571142" cy="1556691"/>
          </a:xfrm>
          <a:prstGeom prst="ellips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29" name="Овал 28"/>
          <p:cNvSpPr/>
          <p:nvPr/>
        </p:nvSpPr>
        <p:spPr>
          <a:xfrm>
            <a:off x="2511340" y="2459024"/>
            <a:ext cx="1571142" cy="1556691"/>
          </a:xfrm>
          <a:prstGeom prst="ellips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30" name="Овал 29"/>
          <p:cNvSpPr/>
          <p:nvPr/>
        </p:nvSpPr>
        <p:spPr>
          <a:xfrm>
            <a:off x="4178170" y="2459024"/>
            <a:ext cx="1571142" cy="1556691"/>
          </a:xfrm>
          <a:prstGeom prst="ellips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31" name="Овал 30"/>
          <p:cNvSpPr/>
          <p:nvPr/>
        </p:nvSpPr>
        <p:spPr>
          <a:xfrm>
            <a:off x="5817058" y="4145780"/>
            <a:ext cx="1571142" cy="1556691"/>
          </a:xfrm>
          <a:prstGeom prst="ellips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32" name="Овал 31"/>
          <p:cNvSpPr/>
          <p:nvPr/>
        </p:nvSpPr>
        <p:spPr>
          <a:xfrm>
            <a:off x="5843863" y="2438591"/>
            <a:ext cx="1571142" cy="1556691"/>
          </a:xfrm>
          <a:prstGeom prst="ellips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33" name="Овал 32"/>
          <p:cNvSpPr/>
          <p:nvPr/>
        </p:nvSpPr>
        <p:spPr>
          <a:xfrm>
            <a:off x="7505570" y="4104928"/>
            <a:ext cx="1571142" cy="1556691"/>
          </a:xfrm>
          <a:prstGeom prst="ellips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34" name="Овал 33"/>
          <p:cNvSpPr/>
          <p:nvPr/>
        </p:nvSpPr>
        <p:spPr>
          <a:xfrm>
            <a:off x="7516091" y="2438591"/>
            <a:ext cx="1571142" cy="1556691"/>
          </a:xfrm>
          <a:prstGeom prst="ellipse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pic>
        <p:nvPicPr>
          <p:cNvPr id="35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8397" y="857312"/>
            <a:ext cx="894577" cy="924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6350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65751" y="1872098"/>
            <a:ext cx="7773682" cy="2342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25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«Как передаются микробы от человека к человеку» </a:t>
            </a:r>
            <a:endParaRPr lang="ru-RU" sz="1625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1625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Оборудование:</a:t>
            </a:r>
            <a:r>
              <a:rPr lang="ru-RU" sz="1625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гель для тела с блестками (тени)</a:t>
            </a:r>
          </a:p>
          <a:p>
            <a:pPr algn="just"/>
            <a:r>
              <a:rPr lang="ru-RU" sz="1625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Перед проведением опыта взрослый наносит себе на ладони гель для тела (тени) с блестками. Потом он предлагает детям поздороваться за руку, при этом плотно сжимает ладошку каждого ребенка. После этого взрослый «неожиданно» обнаруживает, что его ладонь грязная и просит детей посмотреть на свои ладошки. Дети видят на них следы блесток. Делается вывод о том, как точно также при контакте с другим человеком (или с предметом, с животным) передаются невидимые микробы.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17950" y="942362"/>
            <a:ext cx="5462867" cy="37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6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Попроси родителей помочь тебе провести опыты</a:t>
            </a:r>
          </a:p>
        </p:txBody>
      </p:sp>
      <p:pic>
        <p:nvPicPr>
          <p:cNvPr id="7" name="Picture 2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187" y="659820"/>
            <a:ext cx="1086260" cy="100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875" y="676254"/>
            <a:ext cx="841945" cy="1005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61875" y="4569966"/>
            <a:ext cx="7777559" cy="1842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25" b="1" u="sng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«Как микробы боятся мыла» </a:t>
            </a:r>
            <a:endParaRPr lang="ru-RU" sz="1625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1625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Оборудование:</a:t>
            </a:r>
            <a:r>
              <a:rPr lang="ru-RU" sz="16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мыло и вода</a:t>
            </a:r>
            <a:r>
              <a:rPr lang="ru-RU" sz="1625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625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1625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Дети проходят в умывальную комнату и моют руки с мылом. После этого проверяется, остались ли блестки – «микробы» на ладошках. Если остались, то меньше их стало или нет? Тех детей, у кого «микробы» остались, просят снова тщательно вымыть руки. Делается вывод о том, как важно соблюдать простые правила гигиены.</a:t>
            </a:r>
          </a:p>
        </p:txBody>
      </p:sp>
    </p:spTree>
    <p:extLst>
      <p:ext uri="{BB962C8B-B14F-4D97-AF65-F5344CB8AC3E}">
        <p14:creationId xmlns:p14="http://schemas.microsoft.com/office/powerpoint/2010/main" val="1289808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255398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https://boxbat.ru/wp-content/uploads/0/0/c/00c0fffb0ba62397f0f8ab9d6026f003.jpeg"/>
          <p:cNvPicPr/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4" t="23090" r="45001" b="11261"/>
          <a:stretch/>
        </p:blipFill>
        <p:spPr bwMode="auto">
          <a:xfrm>
            <a:off x="1342956" y="1198840"/>
            <a:ext cx="3249371" cy="34739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986833" y="2091727"/>
            <a:ext cx="3055174" cy="509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8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дня</a:t>
            </a:r>
          </a:p>
        </p:txBody>
      </p:sp>
    </p:spTree>
    <p:extLst>
      <p:ext uri="{BB962C8B-B14F-4D97-AF65-F5344CB8AC3E}">
        <p14:creationId xmlns:p14="http://schemas.microsoft.com/office/powerpoint/2010/main" val="25608082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ttp://xn--80apjaqkcejc5h2a.xn--p1ai/sites/default/files/illustrations/user1297/19_0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0" t="8978" r="54141" b="53983"/>
          <a:stretch/>
        </p:blipFill>
        <p:spPr bwMode="auto">
          <a:xfrm>
            <a:off x="969586" y="2099660"/>
            <a:ext cx="1038183" cy="97368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http://xn--80apjaqkcejc5h2a.xn--p1ai/sites/default/files/illustrations/user1297/19_0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35" t="8979" r="8765" b="54303"/>
          <a:stretch/>
        </p:blipFill>
        <p:spPr bwMode="auto">
          <a:xfrm>
            <a:off x="986658" y="3167182"/>
            <a:ext cx="1038183" cy="9997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://xn--80apjaqkcejc5h2a.xn--p1ai/sites/default/files/illustrations/user1297/19_0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8" t="54196" r="53981" b="8925"/>
          <a:stretch/>
        </p:blipFill>
        <p:spPr bwMode="auto">
          <a:xfrm>
            <a:off x="980203" y="4260799"/>
            <a:ext cx="1016951" cy="97368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://xn--80apjaqkcejc5h2a.xn--p1ai/sites/default/files/illustrations/user1297/19_0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14" t="54035" r="8765" b="8765"/>
          <a:stretch/>
        </p:blipFill>
        <p:spPr bwMode="auto">
          <a:xfrm>
            <a:off x="1007890" y="5375715"/>
            <a:ext cx="1016951" cy="10078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2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585" y="717906"/>
            <a:ext cx="986189" cy="1112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126047" y="1041776"/>
            <a:ext cx="5713386" cy="1113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Подумай, что изображено на картинках</a:t>
            </a:r>
            <a:r>
              <a:rPr lang="ru-RU" sz="1806" dirty="0"/>
              <a:t>, </a:t>
            </a:r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они связаны между собой. Раскрась чёрно-белые картинки.</a:t>
            </a:r>
          </a:p>
          <a:p>
            <a:endParaRPr lang="ru-RU" sz="1219" dirty="0"/>
          </a:p>
        </p:txBody>
      </p:sp>
      <p:pic>
        <p:nvPicPr>
          <p:cNvPr id="9" name="Рисунок 8" descr="https://img.razrisyika.ru/img/132/524406-rasporyadok-dnya-shkolnika-21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232" y="1952247"/>
            <a:ext cx="6684468" cy="44425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3646565" y="541614"/>
            <a:ext cx="2481589" cy="509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708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дня</a:t>
            </a:r>
          </a:p>
        </p:txBody>
      </p:sp>
      <p:pic>
        <p:nvPicPr>
          <p:cNvPr id="11" name="Picture 1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167" y="791696"/>
            <a:ext cx="883489" cy="1078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08432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185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ttp://qrcoder.ru/code/?https%3A%2F%2Fyoutu.be%2FdCPAAUMY-DI%3Ffeature%3Dshared&amp;4&amp;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207" y="510830"/>
            <a:ext cx="1393212" cy="148276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698" y="465863"/>
            <a:ext cx="817395" cy="972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82994" y="627956"/>
            <a:ext cx="5629391" cy="1620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Узнай о значении режима для здоровья человека. </a:t>
            </a:r>
          </a:p>
          <a:p>
            <a:pPr algn="just"/>
            <a:endParaRPr lang="ru-RU" sz="1806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354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354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 последовательность режимных моментов на картинках. Впиши в кружочках номера от 1 до 12</a:t>
            </a:r>
          </a:p>
        </p:txBody>
      </p:sp>
      <p:pic>
        <p:nvPicPr>
          <p:cNvPr id="10" name="Рисунок 9" descr="https://fonoteka.top/uploads/posts/2021-05/1620067266_38-phonoteka_org-p-fon-dlya-rezhima-dnya-shkolnika-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3" r="83642" b="50214"/>
          <a:stretch/>
        </p:blipFill>
        <p:spPr bwMode="auto">
          <a:xfrm>
            <a:off x="5009395" y="2848278"/>
            <a:ext cx="1100713" cy="1557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https://fonoteka.top/uploads/posts/2021-05/1620067266_38-phonoteka_org-p-fon-dlya-rezhima-dnya-shkolnika-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4" t="2872" r="66489" b="50851"/>
          <a:stretch/>
        </p:blipFill>
        <p:spPr bwMode="auto">
          <a:xfrm>
            <a:off x="7696887" y="4781524"/>
            <a:ext cx="1075310" cy="142783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https://fonoteka.top/uploads/posts/2021-05/1620067266_38-phonoteka_org-p-fon-dlya-rezhima-dnya-shkolnika-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72" t="3192" r="49813" b="49894"/>
          <a:stretch/>
        </p:blipFill>
        <p:spPr bwMode="auto">
          <a:xfrm>
            <a:off x="5034796" y="4725419"/>
            <a:ext cx="1075311" cy="14839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https://fonoteka.top/uploads/posts/2021-05/1620067266_38-phonoteka_org-p-fon-dlya-rezhima-dnya-shkolnika-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45" t="1915" r="33458" b="49574"/>
          <a:stretch/>
        </p:blipFill>
        <p:spPr bwMode="auto">
          <a:xfrm>
            <a:off x="2418698" y="4623294"/>
            <a:ext cx="1142526" cy="15928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https://fonoteka.top/uploads/posts/2021-05/1620067266_38-phonoteka_org-p-fon-dlya-rezhima-dnya-shkolnika-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42" t="2873" r="16604" b="49255"/>
          <a:stretch/>
        </p:blipFill>
        <p:spPr bwMode="auto">
          <a:xfrm>
            <a:off x="2340017" y="2848278"/>
            <a:ext cx="1171179" cy="159288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https://fonoteka.top/uploads/posts/2021-05/1620067266_38-phonoteka_org-p-fon-dlya-rezhima-dnya-shkolnika-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897" t="3830" b="49894"/>
          <a:stretch/>
        </p:blipFill>
        <p:spPr bwMode="auto">
          <a:xfrm>
            <a:off x="3722760" y="2925625"/>
            <a:ext cx="1100713" cy="14796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https://fonoteka.top/uploads/posts/2021-05/1620067266_38-phonoteka_org-p-fon-dlya-rezhima-dnya-shkolnika-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149" r="83004" b="2660"/>
          <a:stretch/>
        </p:blipFill>
        <p:spPr bwMode="auto">
          <a:xfrm>
            <a:off x="1012341" y="4541076"/>
            <a:ext cx="1186788" cy="16733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 descr="https://fonoteka.top/uploads/posts/2021-05/1620067266_38-phonoteka_org-p-fon-dlya-rezhima-dnya-shkolnika-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4" t="49186" r="66649" b="2932"/>
          <a:stretch/>
        </p:blipFill>
        <p:spPr bwMode="auto">
          <a:xfrm>
            <a:off x="6344665" y="4781525"/>
            <a:ext cx="1118484" cy="14278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Рисунок 17" descr="https://fonoteka.top/uploads/posts/2021-05/1620067266_38-phonoteka_org-p-fon-dlya-rezhima-dnya-shkolnika-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70" t="49468" r="49653" b="2340"/>
          <a:stretch/>
        </p:blipFill>
        <p:spPr bwMode="auto">
          <a:xfrm>
            <a:off x="3748164" y="4725420"/>
            <a:ext cx="1075310" cy="15046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Рисунок 18" descr="https://fonoteka.top/uploads/posts/2021-05/1620067266_38-phonoteka_org-p-fon-dlya-rezhima-dnya-shkolnika-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 t="50512" r="33966" b="2977"/>
          <a:stretch/>
        </p:blipFill>
        <p:spPr bwMode="auto">
          <a:xfrm>
            <a:off x="7690595" y="2901553"/>
            <a:ext cx="1100713" cy="15088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Рисунок 19" descr="https://fonoteka.top/uploads/posts/2021-05/1620067266_38-phonoteka_org-p-fon-dlya-rezhima-dnya-shkolnika-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02" t="50107" r="16141" b="3617"/>
          <a:stretch/>
        </p:blipFill>
        <p:spPr bwMode="auto">
          <a:xfrm>
            <a:off x="1053200" y="2848278"/>
            <a:ext cx="1138079" cy="1557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1" name="Рисунок 20" descr="https://fonoteka.top/uploads/posts/2021-05/1620067266_38-phonoteka_org-p-fon-dlya-rezhima-dnya-shkolnika-5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57" t="51586" b="3617"/>
          <a:stretch/>
        </p:blipFill>
        <p:spPr bwMode="auto">
          <a:xfrm>
            <a:off x="6344666" y="2932280"/>
            <a:ext cx="1100713" cy="15088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3" name="Овал 32"/>
          <p:cNvSpPr/>
          <p:nvPr/>
        </p:nvSpPr>
        <p:spPr>
          <a:xfrm>
            <a:off x="8359355" y="3929547"/>
            <a:ext cx="412840" cy="4411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pic>
        <p:nvPicPr>
          <p:cNvPr id="35" name="Picture 1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421" y="1618651"/>
            <a:ext cx="864294" cy="1055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Овал 36">
            <a:extLst>
              <a:ext uri="{FF2B5EF4-FFF2-40B4-BE49-F238E27FC236}">
                <a16:creationId xmlns:a16="http://schemas.microsoft.com/office/drawing/2014/main" xmlns="" id="{9F27B967-48B9-4344-AC31-E72FAAF6318F}"/>
              </a:ext>
            </a:extLst>
          </p:cNvPr>
          <p:cNvSpPr/>
          <p:nvPr/>
        </p:nvSpPr>
        <p:spPr>
          <a:xfrm>
            <a:off x="8363434" y="5766148"/>
            <a:ext cx="412840" cy="4411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38" name="Овал 37">
            <a:extLst>
              <a:ext uri="{FF2B5EF4-FFF2-40B4-BE49-F238E27FC236}">
                <a16:creationId xmlns:a16="http://schemas.microsoft.com/office/drawing/2014/main" xmlns="" id="{289F23DB-1561-4459-AB7A-4D71254D0AA0}"/>
              </a:ext>
            </a:extLst>
          </p:cNvPr>
          <p:cNvSpPr/>
          <p:nvPr/>
        </p:nvSpPr>
        <p:spPr>
          <a:xfrm>
            <a:off x="7074461" y="5705399"/>
            <a:ext cx="412840" cy="4411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39" name="Овал 38">
            <a:extLst>
              <a:ext uri="{FF2B5EF4-FFF2-40B4-BE49-F238E27FC236}">
                <a16:creationId xmlns:a16="http://schemas.microsoft.com/office/drawing/2014/main" xmlns="" id="{4C6B4B63-75CC-4568-9CFE-D2168D63C81F}"/>
              </a:ext>
            </a:extLst>
          </p:cNvPr>
          <p:cNvSpPr/>
          <p:nvPr/>
        </p:nvSpPr>
        <p:spPr>
          <a:xfrm>
            <a:off x="6968181" y="3945914"/>
            <a:ext cx="412840" cy="4411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40" name="Овал 39">
            <a:extLst>
              <a:ext uri="{FF2B5EF4-FFF2-40B4-BE49-F238E27FC236}">
                <a16:creationId xmlns:a16="http://schemas.microsoft.com/office/drawing/2014/main" xmlns="" id="{DDABE647-E389-4CFA-BF50-9D0B1722A5E6}"/>
              </a:ext>
            </a:extLst>
          </p:cNvPr>
          <p:cNvSpPr/>
          <p:nvPr/>
        </p:nvSpPr>
        <p:spPr>
          <a:xfrm>
            <a:off x="5685039" y="5705399"/>
            <a:ext cx="412840" cy="4411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41" name="Овал 40">
            <a:extLst>
              <a:ext uri="{FF2B5EF4-FFF2-40B4-BE49-F238E27FC236}">
                <a16:creationId xmlns:a16="http://schemas.microsoft.com/office/drawing/2014/main" xmlns="" id="{B4925ADA-2934-4AFD-8E77-413BE690E48B}"/>
              </a:ext>
            </a:extLst>
          </p:cNvPr>
          <p:cNvSpPr/>
          <p:nvPr/>
        </p:nvSpPr>
        <p:spPr>
          <a:xfrm>
            <a:off x="5668619" y="3964191"/>
            <a:ext cx="412840" cy="4411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42" name="Овал 41">
            <a:extLst>
              <a:ext uri="{FF2B5EF4-FFF2-40B4-BE49-F238E27FC236}">
                <a16:creationId xmlns:a16="http://schemas.microsoft.com/office/drawing/2014/main" xmlns="" id="{E0A3A8D5-0D76-41EB-ADE1-82477979445B}"/>
              </a:ext>
            </a:extLst>
          </p:cNvPr>
          <p:cNvSpPr/>
          <p:nvPr/>
        </p:nvSpPr>
        <p:spPr>
          <a:xfrm>
            <a:off x="4332680" y="3929547"/>
            <a:ext cx="412840" cy="4411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43" name="Овал 42">
            <a:extLst>
              <a:ext uri="{FF2B5EF4-FFF2-40B4-BE49-F238E27FC236}">
                <a16:creationId xmlns:a16="http://schemas.microsoft.com/office/drawing/2014/main" xmlns="" id="{5136504C-0411-4627-B5AE-2132CED8BC46}"/>
              </a:ext>
            </a:extLst>
          </p:cNvPr>
          <p:cNvSpPr/>
          <p:nvPr/>
        </p:nvSpPr>
        <p:spPr>
          <a:xfrm>
            <a:off x="4378670" y="5788931"/>
            <a:ext cx="412840" cy="4411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44" name="Овал 43">
            <a:extLst>
              <a:ext uri="{FF2B5EF4-FFF2-40B4-BE49-F238E27FC236}">
                <a16:creationId xmlns:a16="http://schemas.microsoft.com/office/drawing/2014/main" xmlns="" id="{B8486F05-2149-4A95-BA4C-332A4BD723CC}"/>
              </a:ext>
            </a:extLst>
          </p:cNvPr>
          <p:cNvSpPr/>
          <p:nvPr/>
        </p:nvSpPr>
        <p:spPr>
          <a:xfrm>
            <a:off x="3155693" y="5756559"/>
            <a:ext cx="412840" cy="4411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45" name="Овал 44">
            <a:extLst>
              <a:ext uri="{FF2B5EF4-FFF2-40B4-BE49-F238E27FC236}">
                <a16:creationId xmlns:a16="http://schemas.microsoft.com/office/drawing/2014/main" xmlns="" id="{5D23BC4D-9429-4006-ACA4-810FF812AAC3}"/>
              </a:ext>
            </a:extLst>
          </p:cNvPr>
          <p:cNvSpPr/>
          <p:nvPr/>
        </p:nvSpPr>
        <p:spPr>
          <a:xfrm>
            <a:off x="3113163" y="3898812"/>
            <a:ext cx="412840" cy="4411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46" name="Овал 45">
            <a:extLst>
              <a:ext uri="{FF2B5EF4-FFF2-40B4-BE49-F238E27FC236}">
                <a16:creationId xmlns:a16="http://schemas.microsoft.com/office/drawing/2014/main" xmlns="" id="{A3426222-32E6-40D1-8731-FE0F6647F91F}"/>
              </a:ext>
            </a:extLst>
          </p:cNvPr>
          <p:cNvSpPr/>
          <p:nvPr/>
        </p:nvSpPr>
        <p:spPr>
          <a:xfrm>
            <a:off x="1754220" y="5788931"/>
            <a:ext cx="412840" cy="4411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47" name="Овал 46">
            <a:extLst>
              <a:ext uri="{FF2B5EF4-FFF2-40B4-BE49-F238E27FC236}">
                <a16:creationId xmlns:a16="http://schemas.microsoft.com/office/drawing/2014/main" xmlns="" id="{F552A3D9-C385-4F3B-BC67-6B20BD5EEB37}"/>
              </a:ext>
            </a:extLst>
          </p:cNvPr>
          <p:cNvSpPr/>
          <p:nvPr/>
        </p:nvSpPr>
        <p:spPr>
          <a:xfrm>
            <a:off x="1754220" y="3898812"/>
            <a:ext cx="412840" cy="44111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</p:spTree>
    <p:extLst>
      <p:ext uri="{BB962C8B-B14F-4D97-AF65-F5344CB8AC3E}">
        <p14:creationId xmlns:p14="http://schemas.microsoft.com/office/powerpoint/2010/main" val="6141730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218" y="892815"/>
            <a:ext cx="1335433" cy="1506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558" y="2798266"/>
            <a:ext cx="1110664" cy="13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 descr="https://freeschool-nn.ru/wp-content/uploads/shablon_rasp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173" y="613005"/>
            <a:ext cx="4456312" cy="5631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410" y="2748433"/>
            <a:ext cx="1367842" cy="1128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041769" y="4669649"/>
            <a:ext cx="3485403" cy="1203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Подумай, соблюдаешь ли ты режим дня дома. </a:t>
            </a:r>
          </a:p>
          <a:p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Попроси родителей оказать тебе помощь в его составлении.</a:t>
            </a:r>
          </a:p>
        </p:txBody>
      </p:sp>
    </p:spTree>
    <p:extLst>
      <p:ext uri="{BB962C8B-B14F-4D97-AF65-F5344CB8AC3E}">
        <p14:creationId xmlns:p14="http://schemas.microsoft.com/office/powerpoint/2010/main" val="25301261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7"/>
            <a:ext cx="8329514" cy="6191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77910" y="1391371"/>
            <a:ext cx="7259038" cy="509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8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Солнце, воздух и вода – наши лучшие друзья</a:t>
            </a:r>
          </a:p>
        </p:txBody>
      </p:sp>
      <p:pic>
        <p:nvPicPr>
          <p:cNvPr id="7" name="Рисунок 6" descr="Закаливание Картинки Для Презентации"/>
          <p:cNvPicPr/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406" y="2301860"/>
            <a:ext cx="2928826" cy="30178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20306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243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https://clubhavana.ru/800/600/http/cf3.ppt-online.org/files3/slide/v/V9bk12TCI3yiWwnetoAflX4p7r0KPj5LcaYGDB/slide-9.jpg"/>
          <p:cNvSpPr>
            <a:spLocks noChangeAspect="1" noChangeArrowheads="1"/>
          </p:cNvSpPr>
          <p:nvPr/>
        </p:nvSpPr>
        <p:spPr bwMode="auto">
          <a:xfrm>
            <a:off x="930643" y="1009353"/>
            <a:ext cx="206385" cy="20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1915" tIns="30958" rIns="61915" bIns="30958" numCol="1" anchor="t" anchorCtr="0" compatLnSpc="1">
            <a:prstTxWarp prst="textNoShape">
              <a:avLst/>
            </a:prstTxWarp>
          </a:bodyPr>
          <a:lstStyle/>
          <a:p>
            <a:endParaRPr lang="ru-RU" sz="1219"/>
          </a:p>
        </p:txBody>
      </p:sp>
      <p:pic>
        <p:nvPicPr>
          <p:cNvPr id="4" name="Рисунок 3" descr="Закаливание Картинки Для Детей"/>
          <p:cNvPicPr/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34" t="1203" r="34253" b="45845"/>
          <a:stretch/>
        </p:blipFill>
        <p:spPr bwMode="auto">
          <a:xfrm>
            <a:off x="3229627" y="3493241"/>
            <a:ext cx="1315704" cy="20645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Закаливание Картинки Для Детей"/>
          <p:cNvPicPr/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06" t="1203" b="52615"/>
          <a:stretch/>
        </p:blipFill>
        <p:spPr bwMode="auto">
          <a:xfrm>
            <a:off x="7365117" y="1301383"/>
            <a:ext cx="1403418" cy="19800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Закаливание Картинки Для Детей"/>
          <p:cNvPicPr/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491" r="66325" b="7786"/>
          <a:stretch/>
        </p:blipFill>
        <p:spPr bwMode="auto">
          <a:xfrm>
            <a:off x="1192944" y="3676838"/>
            <a:ext cx="1354402" cy="18316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Закаливание Картинки Для Детей"/>
          <p:cNvPicPr/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2" r="66806" b="51262"/>
          <a:stretch/>
        </p:blipFill>
        <p:spPr bwMode="auto">
          <a:xfrm>
            <a:off x="5614605" y="3442263"/>
            <a:ext cx="1335052" cy="20380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Закаливание Картинки Для Детей"/>
          <p:cNvPicPr/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32" t="55358" r="33130" b="7786"/>
          <a:stretch/>
        </p:blipFill>
        <p:spPr bwMode="auto">
          <a:xfrm>
            <a:off x="7365118" y="3865222"/>
            <a:ext cx="1393098" cy="158013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Закаливание Картинки Для Детей"/>
          <p:cNvPicPr/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34" t="48589" b="7786"/>
          <a:stretch/>
        </p:blipFill>
        <p:spPr bwMode="auto">
          <a:xfrm>
            <a:off x="5180028" y="1301380"/>
            <a:ext cx="1261528" cy="18703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http://qrcoder.ru/code/?https%3A%2F%2Fyoutu.be%2F_hVD2m2szzY&amp;4&amp;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29" y="1984971"/>
            <a:ext cx="1615629" cy="150826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1573594" y="1355720"/>
            <a:ext cx="2521617" cy="509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708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Закаливание</a:t>
            </a:r>
          </a:p>
        </p:txBody>
      </p:sp>
    </p:spTree>
    <p:extLst>
      <p:ext uri="{BB962C8B-B14F-4D97-AF65-F5344CB8AC3E}">
        <p14:creationId xmlns:p14="http://schemas.microsoft.com/office/powerpoint/2010/main" val="41141068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7"/>
            <a:ext cx="8329514" cy="6191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9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281" y="2632861"/>
            <a:ext cx="764674" cy="933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425" y="3587784"/>
            <a:ext cx="1217067" cy="100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089658" y="864719"/>
            <a:ext cx="6991041" cy="5004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 какие виды закаливания ты выполняешь в детском саду.</a:t>
            </a:r>
          </a:p>
          <a:p>
            <a:pPr algn="just"/>
            <a:endParaRPr lang="ru-RU" sz="1806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Предлагаю тебе  несколько заданий для выполнения дома. Попроси родителей сделать это вместе. Отметь красным карандашом выполненные задания.</a:t>
            </a:r>
          </a:p>
          <a:p>
            <a:pPr algn="just"/>
            <a:endParaRPr lang="ru-RU" sz="1806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3482" indent="-193482" algn="just">
              <a:buFontTx/>
              <a:buChar char="-"/>
            </a:pPr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Встать рано утром</a:t>
            </a:r>
          </a:p>
          <a:p>
            <a:pPr marL="193482" indent="-193482" algn="just">
              <a:buFontTx/>
              <a:buChar char="-"/>
            </a:pPr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Проветрить комнату</a:t>
            </a:r>
          </a:p>
          <a:p>
            <a:pPr marL="193482" indent="-193482" algn="just">
              <a:buFontTx/>
              <a:buChar char="-"/>
            </a:pPr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Выполнить утреннюю гимнастику</a:t>
            </a:r>
          </a:p>
          <a:p>
            <a:pPr marL="193482" indent="-193482" algn="just">
              <a:buFontTx/>
              <a:buChar char="-"/>
            </a:pPr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Пройти босиком по различным тактильным поверхностям (гладкая, шероховатая, выпуклая, гладкая, холодная, теплая, ребристая)</a:t>
            </a:r>
          </a:p>
          <a:p>
            <a:pPr marL="193482" indent="-193482" algn="just">
              <a:buFontTx/>
              <a:buChar char="-"/>
            </a:pPr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Умыть лицо, шею, руки до локтя прохладной водой (</a:t>
            </a:r>
            <a:r>
              <a:rPr lang="en-US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 26 – 28 </a:t>
            </a:r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806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3482" indent="-193482" algn="just">
              <a:buFontTx/>
              <a:buChar char="-"/>
            </a:pPr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Растереть тело сухим полотенцем</a:t>
            </a:r>
          </a:p>
          <a:p>
            <a:pPr marL="193482" indent="-193482" algn="just">
              <a:buFontTx/>
              <a:buChar char="-"/>
            </a:pPr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Здоровый завтрак</a:t>
            </a:r>
          </a:p>
          <a:p>
            <a:pPr marL="193482" indent="-193482" algn="just">
              <a:buFontTx/>
              <a:buChar char="-"/>
            </a:pPr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Прогулка на свежем воздухе не менее 1,5 – 3 часов.</a:t>
            </a:r>
            <a:endParaRPr lang="en-US" sz="1806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3482" indent="-193482">
              <a:buFontTx/>
              <a:buChar char="-"/>
            </a:pPr>
            <a:endParaRPr lang="ru-RU" sz="1219" dirty="0"/>
          </a:p>
        </p:txBody>
      </p:sp>
      <p:pic>
        <p:nvPicPr>
          <p:cNvPr id="7" name="Рисунок 6" descr="https://dou44.edu-nv.ru/files/administrator.dou44_edu_nv_ru/%D0%A4%D0%98%D0%97%D0%9E.pn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9" r="49483" b="18315"/>
          <a:stretch/>
        </p:blipFill>
        <p:spPr bwMode="auto">
          <a:xfrm>
            <a:off x="1155959" y="1312509"/>
            <a:ext cx="779996" cy="11150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43143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086" y="1935088"/>
            <a:ext cx="1067029" cy="1326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865896" y="2341770"/>
            <a:ext cx="6008419" cy="377597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10" name="TextBox 9"/>
          <p:cNvSpPr txBox="1"/>
          <p:nvPr/>
        </p:nvSpPr>
        <p:spPr>
          <a:xfrm>
            <a:off x="1157931" y="740259"/>
            <a:ext cx="7716384" cy="926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приложении найди картинку с </a:t>
            </a:r>
            <a:r>
              <a:rPr lang="ru-RU" sz="1806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пазлами</a:t>
            </a:r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вырежи, собери и наклей.</a:t>
            </a:r>
          </a:p>
          <a:p>
            <a:r>
              <a:rPr lang="ru-RU" sz="1806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 какой вид закаливания изображён на картинке. Попроси родителей написать название </a:t>
            </a:r>
          </a:p>
        </p:txBody>
      </p:sp>
      <p:pic>
        <p:nvPicPr>
          <p:cNvPr id="11" name="Picture 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537" y="3283245"/>
            <a:ext cx="1274994" cy="1301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 descr="https://belnlg.obramur.ru/upload/iblock/9d7/lal8sxebiu542dy2tnk4vjg7fu0x3xme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932" y="4817130"/>
            <a:ext cx="1568790" cy="1358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F:\Пазл_0.png">
            <a:extLst>
              <a:ext uri="{FF2B5EF4-FFF2-40B4-BE49-F238E27FC236}">
                <a16:creationId xmlns:a16="http://schemas.microsoft.com/office/drawing/2014/main" xmlns="" id="{000B66B9-E271-4E36-A592-7A0FEE871ECC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5898" y="2341770"/>
            <a:ext cx="6008418" cy="37759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343768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33606" y="918317"/>
            <a:ext cx="3567961" cy="509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708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Физкультура и спорт</a:t>
            </a:r>
          </a:p>
        </p:txBody>
      </p:sp>
      <p:pic>
        <p:nvPicPr>
          <p:cNvPr id="4" name="Рисунок 3" descr="https://infodoski.ru/images/detailed/41/49875_%D0%B7%D0%BF2028241.jpg"/>
          <p:cNvPicPr/>
          <p:nvPr/>
        </p:nvPicPr>
        <p:blipFill>
          <a:blip r:embed="rId3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196" y="2508358"/>
            <a:ext cx="5077884" cy="28631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36063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7"/>
            <a:ext cx="8255398" cy="6191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878" y="506371"/>
            <a:ext cx="764674" cy="115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858" y="5315837"/>
            <a:ext cx="1088712" cy="1111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031538" y="832058"/>
            <a:ext cx="6881838" cy="926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Подумай, что объединяет физкультуру и спорт, а поможет тебе в этом кроссворд. Отгадай его и прочитай с родителями зашифрованное слово</a:t>
            </a:r>
            <a:r>
              <a:rPr lang="ru-RU" sz="1806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Рисунок 6" descr="F:\Кроссворд2_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149" y="1665608"/>
            <a:ext cx="5903194" cy="348870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https://gas-kvas.com/uploads/posts/2023-01/1674192723_gas-kvas-com-p-risunok-treneru-po-plavaniyu-na-den-trener-1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1800" y="5338936"/>
            <a:ext cx="1088712" cy="10675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https://media.istockphoto.com/illustrations/rugby-football-illustration-id462064539?k=6&amp;m=462064539&amp;s=612x612&amp;w=0&amp;h=F-BdeuKCtYOdVqx-sFTWVK9oMuzCj-CC6lcGEZ1jyPI=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07" t="5066" r="15196" b="8170"/>
          <a:stretch/>
        </p:blipFill>
        <p:spPr bwMode="auto">
          <a:xfrm>
            <a:off x="7400677" y="4143552"/>
            <a:ext cx="995927" cy="1037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https://thumbs.dreamstime.com/b/%D0%BA%D0%B0%D1%82%D0%B0%D0%BD%D0%B8%D0%B5-%D0%BD%D0%B0-%D0%BB%D1%8B%D0%B6%D0%B0%D1%85-%D0%B4%D0%B5%D0%B2%D1%83%D1%88%D0%BA%D0%B8-27422447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31" t="4090" r="19179"/>
          <a:stretch/>
        </p:blipFill>
        <p:spPr bwMode="auto">
          <a:xfrm>
            <a:off x="6841151" y="5318525"/>
            <a:ext cx="954675" cy="10601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http://pickimage.ru/wp-content/uploads/images/detskie/sports/vidisporta14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9" t="3203" r="3781" b="19922"/>
          <a:stretch/>
        </p:blipFill>
        <p:spPr bwMode="auto">
          <a:xfrm>
            <a:off x="7400677" y="2870793"/>
            <a:ext cx="995927" cy="10783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https://img.razrisyika.ru/kart/59/235690-vidy-sporta-dlya-doshkolnikov-10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15" t="9978" r="17094" b="28449"/>
          <a:stretch/>
        </p:blipFill>
        <p:spPr bwMode="auto">
          <a:xfrm>
            <a:off x="7378325" y="1580055"/>
            <a:ext cx="1018280" cy="10507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https://sun6-20.userapi.com/s/v1/ig2/oDvkjH506po4xPKct_diBqYhvmdG_ruNFmT-n_HWsVfHjJYOG8XPDBQf1xQ_ZMmh4QecDUbaZ6aATP0Y2H6bof6C.jpg?size=1576x1785&amp;quality=95&amp;crop=0,74,1576,1785&amp;ava=1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7" t="17131" r="4907" b="7820"/>
          <a:stretch/>
        </p:blipFill>
        <p:spPr bwMode="auto">
          <a:xfrm>
            <a:off x="5547782" y="5346459"/>
            <a:ext cx="951678" cy="10224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https://i.pinimg.com/originals/8a/39/85/8a3985043af6d47c311867a75915d9a6.png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3" t="5000" r="2133" b="1666"/>
          <a:stretch/>
        </p:blipFill>
        <p:spPr bwMode="auto">
          <a:xfrm>
            <a:off x="6044949" y="4079139"/>
            <a:ext cx="970009" cy="9154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https://yt3.googleusercontent.com/ytc/AGIKgqPq3WixWthG9Zw__ZpQis47PbHp2sBZu6siDq_L=s900-c-k-c0x00ffffff-no-rj"/>
          <p:cNvPicPr/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5" t="9139" r="11331" b="18387"/>
          <a:stretch/>
        </p:blipFill>
        <p:spPr bwMode="auto">
          <a:xfrm>
            <a:off x="4254415" y="5338936"/>
            <a:ext cx="951678" cy="1037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Овал 4"/>
          <p:cNvSpPr/>
          <p:nvPr/>
        </p:nvSpPr>
        <p:spPr>
          <a:xfrm>
            <a:off x="8242559" y="4897267"/>
            <a:ext cx="376591" cy="39342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19" dirty="0"/>
              <a:t>3</a:t>
            </a:r>
          </a:p>
        </p:txBody>
      </p:sp>
      <p:sp>
        <p:nvSpPr>
          <p:cNvPr id="16" name="Овал 15"/>
          <p:cNvSpPr/>
          <p:nvPr/>
        </p:nvSpPr>
        <p:spPr>
          <a:xfrm>
            <a:off x="4991710" y="6055248"/>
            <a:ext cx="405834" cy="401077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19" dirty="0"/>
              <a:t>1</a:t>
            </a:r>
          </a:p>
        </p:txBody>
      </p:sp>
      <p:sp>
        <p:nvSpPr>
          <p:cNvPr id="17" name="Овал 16"/>
          <p:cNvSpPr/>
          <p:nvPr/>
        </p:nvSpPr>
        <p:spPr>
          <a:xfrm>
            <a:off x="8219184" y="3841570"/>
            <a:ext cx="391462" cy="39342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19" dirty="0"/>
              <a:t>8</a:t>
            </a:r>
          </a:p>
        </p:txBody>
      </p:sp>
      <p:sp>
        <p:nvSpPr>
          <p:cNvPr id="18" name="Овал 17"/>
          <p:cNvSpPr/>
          <p:nvPr/>
        </p:nvSpPr>
        <p:spPr>
          <a:xfrm>
            <a:off x="6293952" y="6050291"/>
            <a:ext cx="355562" cy="37673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19" dirty="0"/>
              <a:t>6</a:t>
            </a:r>
          </a:p>
        </p:txBody>
      </p:sp>
      <p:sp>
        <p:nvSpPr>
          <p:cNvPr id="19" name="Овал 18"/>
          <p:cNvSpPr/>
          <p:nvPr/>
        </p:nvSpPr>
        <p:spPr>
          <a:xfrm>
            <a:off x="8219185" y="2381042"/>
            <a:ext cx="354839" cy="35535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19" dirty="0"/>
              <a:t>5</a:t>
            </a:r>
          </a:p>
        </p:txBody>
      </p:sp>
      <p:sp>
        <p:nvSpPr>
          <p:cNvPr id="20" name="Овал 19"/>
          <p:cNvSpPr/>
          <p:nvPr/>
        </p:nvSpPr>
        <p:spPr>
          <a:xfrm>
            <a:off x="7691197" y="6025944"/>
            <a:ext cx="338423" cy="37673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19" dirty="0"/>
              <a:t>4</a:t>
            </a:r>
          </a:p>
        </p:txBody>
      </p:sp>
      <p:sp>
        <p:nvSpPr>
          <p:cNvPr id="21" name="Овал 20"/>
          <p:cNvSpPr/>
          <p:nvPr/>
        </p:nvSpPr>
        <p:spPr>
          <a:xfrm>
            <a:off x="3654579" y="6025944"/>
            <a:ext cx="405834" cy="40107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19" dirty="0"/>
              <a:t>2</a:t>
            </a:r>
          </a:p>
        </p:txBody>
      </p:sp>
      <p:sp>
        <p:nvSpPr>
          <p:cNvPr id="22" name="Овал 21"/>
          <p:cNvSpPr/>
          <p:nvPr/>
        </p:nvSpPr>
        <p:spPr>
          <a:xfrm>
            <a:off x="6741972" y="4700013"/>
            <a:ext cx="439344" cy="39450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19" dirty="0"/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7834619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qrcoder.ru/code/?https%3A%2F%2Fvk.com%2Fvideo-165673176_456239142&amp;4&amp;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089" y="1398992"/>
            <a:ext cx="1359700" cy="135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40501" y="1398993"/>
            <a:ext cx="5610015" cy="39133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 мой юный, не ленись, на зарядку становись!</a:t>
            </a:r>
          </a:p>
          <a:p>
            <a:pPr algn="just"/>
            <a:r>
              <a:rPr lang="ru-RU" sz="1806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 комплекс гимнастики.</a:t>
            </a:r>
          </a:p>
          <a:p>
            <a:endParaRPr lang="ru-RU" sz="1806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6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6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6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6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конце выполни дыхательное упражнение</a:t>
            </a:r>
          </a:p>
          <a:p>
            <a:pPr algn="just"/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«Теннис»</a:t>
            </a:r>
          </a:p>
          <a:p>
            <a:pPr algn="just"/>
            <a:r>
              <a:rPr lang="ru-RU" sz="1806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И.п</a:t>
            </a:r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-  ноги на ширине плеч, согнуты в коленях. </a:t>
            </a:r>
          </a:p>
          <a:p>
            <a:pPr algn="just"/>
            <a:r>
              <a:rPr lang="ru-RU" sz="1806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Отбивать правой рукой воображаемый мяч (вдох), на выдохе отрывисто произносить «Та – та – та!»</a:t>
            </a:r>
          </a:p>
          <a:p>
            <a:endParaRPr lang="ru-RU" sz="1806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354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https://dou44.edu-nv.ru/files/administrator.dou44_edu_nv_ru/%D0%A4%D0%98%D0%97%D0%9E.pn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9" r="49483" b="18315"/>
          <a:stretch/>
        </p:blipFill>
        <p:spPr bwMode="auto">
          <a:xfrm>
            <a:off x="1261573" y="3429001"/>
            <a:ext cx="779996" cy="11150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422203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916" y="333226"/>
            <a:ext cx="8292456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045" y="2391148"/>
            <a:ext cx="1157528" cy="1413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 descr="https://gas-kvas.com/uploads/posts/2023-02/1676646239_gas-kvas-com-p-kartinki-risunki-samoletov-detskie-3.jpg"/>
          <p:cNvPicPr/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8" t="11119" r="11322" b="7320"/>
          <a:stretch/>
        </p:blipFill>
        <p:spPr bwMode="auto">
          <a:xfrm>
            <a:off x="2389323" y="2519134"/>
            <a:ext cx="1546342" cy="10297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cdn1.akusherstvo.ru/1b2/624/1152819.jpg"/>
          <p:cNvPicPr/>
          <p:nvPr/>
        </p:nvPicPr>
        <p:blipFill>
          <a:blip r:embed="rId5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559" y="2452853"/>
            <a:ext cx="1174218" cy="123599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i.pinimg.com/originals/d3/e2/06/d3e206a2faf9be5afe02686f4de610b5.pn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6328" y="4773102"/>
            <a:ext cx="1647901" cy="1029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0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249" y="677918"/>
            <a:ext cx="932284" cy="1413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481366" y="869654"/>
            <a:ext cx="6215385" cy="64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Подумай, какие предметы можно взять с собой на зарядку. Обведи их карандашом  </a:t>
            </a:r>
          </a:p>
        </p:txBody>
      </p:sp>
      <p:pic>
        <p:nvPicPr>
          <p:cNvPr id="10" name="Рисунок 9" descr="https://avatars.mds.yandex.net/i?id=ef01a5b7597a2554122e21a8f20b996e3b0d640c-10811839-images-thumbs&amp;n=13"/>
          <p:cNvPicPr/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0175" y="4632946"/>
            <a:ext cx="1174218" cy="1135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msk.fitnesslook.ru/i/product_i/14980_3_b.jpg"/>
          <p:cNvPicPr/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8" t="3367" r="10688" b="4436"/>
          <a:stretch/>
        </p:blipFill>
        <p:spPr bwMode="auto">
          <a:xfrm>
            <a:off x="4138816" y="2419824"/>
            <a:ext cx="1174217" cy="12359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https://www.vcatuva.ru/sites/default/files/images/123.jpg"/>
          <p:cNvPicPr/>
          <p:nvPr/>
        </p:nvPicPr>
        <p:blipFill rotWithShape="1">
          <a:blip r:embed="rId10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4" r="14186"/>
          <a:stretch/>
        </p:blipFill>
        <p:spPr bwMode="auto">
          <a:xfrm>
            <a:off x="1621463" y="4575015"/>
            <a:ext cx="1406857" cy="141333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https://grizly.club/uploads/posts/2023-02/1676425225_grizly-club-p-kegli-detskie-klipart-13.jpg"/>
          <p:cNvPicPr/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931" y="4575016"/>
            <a:ext cx="1406857" cy="1329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https://i.pinimg.com/originals/89/53/9c/89539c0c6b0cb642dc2abf7ac31a61c3.jpg"/>
          <p:cNvPicPr/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63"/>
          <a:stretch/>
        </p:blipFill>
        <p:spPr bwMode="auto">
          <a:xfrm>
            <a:off x="5762511" y="2452853"/>
            <a:ext cx="1387614" cy="10960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35510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5912"/>
            <a:ext cx="8255398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qrcoder.ru/code/?https%3A%2F%2Fvk.com%2Fvideo-165673176_456239146&amp;4&amp;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187" y="648374"/>
            <a:ext cx="1223155" cy="1223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59701" y="1748173"/>
            <a:ext cx="6653000" cy="3593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25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Попроси родителей помочь тебе выполнить</a:t>
            </a:r>
            <a:r>
              <a:rPr lang="ru-RU" sz="1625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1625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физиологический опыт: </a:t>
            </a:r>
          </a:p>
          <a:p>
            <a:r>
              <a:rPr lang="ru-RU" sz="1625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«Я – спортсмен» </a:t>
            </a:r>
          </a:p>
          <a:p>
            <a:r>
              <a:rPr lang="ru-RU" sz="1625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Измерьте пульс (30 сек) в состоянии покоя, запишите показания _________</a:t>
            </a:r>
          </a:p>
          <a:p>
            <a:r>
              <a:rPr lang="ru-RU" sz="1625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Выполните упражнения:</a:t>
            </a:r>
          </a:p>
          <a:p>
            <a:pPr marL="193482" indent="-193482">
              <a:buFontTx/>
              <a:buChar char="-"/>
            </a:pPr>
            <a:r>
              <a:rPr lang="ru-RU" sz="1625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10 наклонов туловища в правую и левую сторону;</a:t>
            </a:r>
          </a:p>
          <a:p>
            <a:pPr marL="193482" indent="-193482">
              <a:buFontTx/>
              <a:buChar char="-"/>
            </a:pPr>
            <a:r>
              <a:rPr lang="ru-RU" sz="1625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10 приседаний;</a:t>
            </a:r>
          </a:p>
          <a:p>
            <a:pPr marL="193482" indent="-193482">
              <a:buFontTx/>
              <a:buChar char="-"/>
            </a:pPr>
            <a:r>
              <a:rPr lang="ru-RU" sz="1625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10 наклонов вперед-вниз, касаясь пола;</a:t>
            </a:r>
          </a:p>
          <a:p>
            <a:pPr marL="193482" indent="-193482">
              <a:buFontTx/>
              <a:buChar char="-"/>
            </a:pPr>
            <a:r>
              <a:rPr lang="ru-RU" sz="1625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15 подскоков</a:t>
            </a:r>
          </a:p>
          <a:p>
            <a:pPr marL="193482" indent="-193482">
              <a:buFontTx/>
              <a:buChar char="-"/>
            </a:pPr>
            <a:r>
              <a:rPr lang="ru-RU" sz="1625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Измерьте пульс (30 сек) повторно _____________</a:t>
            </a:r>
          </a:p>
          <a:p>
            <a:pPr marL="193482" indent="-193482">
              <a:buFontTx/>
              <a:buChar char="-"/>
            </a:pPr>
            <a:r>
              <a:rPr lang="ru-RU" sz="1625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Какие изменения произошли с организмом после выполненных упражнений?</a:t>
            </a:r>
          </a:p>
          <a:p>
            <a:r>
              <a:rPr lang="ru-RU" sz="1625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Подумай и расскажи, а родителей попроси записать твой ответ ниже)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10163" y="739794"/>
            <a:ext cx="6724024" cy="926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же такое физкультура и для чего она нужна? Посмотри развивающее видео</a:t>
            </a:r>
            <a:r>
              <a:rPr lang="ru-RU" sz="1806" dirty="0">
                <a:solidFill>
                  <a:srgbClr val="7030A0"/>
                </a:solidFill>
              </a:rPr>
              <a:t>. </a:t>
            </a:r>
          </a:p>
          <a:p>
            <a:pPr algn="just"/>
            <a:r>
              <a:rPr lang="ru-RU" sz="1806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движение  влияет на организм человека?</a:t>
            </a:r>
          </a:p>
        </p:txBody>
      </p:sp>
      <p:pic>
        <p:nvPicPr>
          <p:cNvPr id="9" name="Picture 2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165" y="2269764"/>
            <a:ext cx="764674" cy="115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573" y="3419671"/>
            <a:ext cx="983857" cy="100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 descr="https://dou44.edu-nv.ru/files/administrator.dou44_edu_nv_ru/%D0%A4%D0%98%D0%97%D0%9E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9" r="49483" b="18315"/>
          <a:stretch/>
        </p:blipFill>
        <p:spPr bwMode="auto">
          <a:xfrm>
            <a:off x="1010164" y="4471417"/>
            <a:ext cx="779996" cy="11150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004042" y="5499053"/>
            <a:ext cx="6953300" cy="9334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</p:spTree>
    <p:extLst>
      <p:ext uri="{BB962C8B-B14F-4D97-AF65-F5344CB8AC3E}">
        <p14:creationId xmlns:p14="http://schemas.microsoft.com/office/powerpoint/2010/main" val="23804384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255398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997" y="3282382"/>
            <a:ext cx="764674" cy="115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963558" y="1612112"/>
            <a:ext cx="4344075" cy="1203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 задание. Собери слово. Обведи карандашом только те буквы, которые есть в названии слова. Запиши его.</a:t>
            </a:r>
          </a:p>
        </p:txBody>
      </p:sp>
      <p:pic>
        <p:nvPicPr>
          <p:cNvPr id="16" name="Picture 2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712" y="4917061"/>
            <a:ext cx="983857" cy="100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1" t="11434" r="6544" b="6972"/>
          <a:stretch/>
        </p:blipFill>
        <p:spPr>
          <a:xfrm>
            <a:off x="5307633" y="1214034"/>
            <a:ext cx="3613232" cy="47694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8" name="Picture 1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006" y="4835370"/>
            <a:ext cx="889323" cy="1085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50973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569" y="1916432"/>
            <a:ext cx="6509036" cy="4371901"/>
          </a:xfrm>
          <a:prstGeom prst="rect">
            <a:avLst/>
          </a:prstGeom>
        </p:spPr>
      </p:pic>
      <p:pic>
        <p:nvPicPr>
          <p:cNvPr id="4" name="Picture 2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2235" y="1697725"/>
            <a:ext cx="863399" cy="115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732531" y="947485"/>
            <a:ext cx="4533496" cy="75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67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Помоги баскетболисту добраться до мяча</a:t>
            </a:r>
            <a:r>
              <a:rPr lang="ru-RU" sz="2167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Picture 2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100" y="3167427"/>
            <a:ext cx="1135793" cy="115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6381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79B19EA6-295B-4E86-A33C-776A985938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255398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2B6FF51-3BEB-495A-9633-16A3C8B24222}"/>
              </a:ext>
            </a:extLst>
          </p:cNvPr>
          <p:cNvSpPr txBox="1"/>
          <p:nvPr/>
        </p:nvSpPr>
        <p:spPr>
          <a:xfrm>
            <a:off x="2659204" y="1666211"/>
            <a:ext cx="4783682" cy="509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8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Мое эмоциональное здоровье</a:t>
            </a:r>
          </a:p>
        </p:txBody>
      </p:sp>
      <p:pic>
        <p:nvPicPr>
          <p:cNvPr id="5" name="Рисунок 4" descr="https://sun1-94.userapi.com/impg/27g6oUmDhvs4GblzPYurVM_Pm0wf__waokkhXQ/Wfn5VyhNveA.jpg?size=1280x846&amp;quality=96&amp;sign=167369f9dd24f7ece132c2ef05a5e813&amp;type=album">
            <a:extLst>
              <a:ext uri="{FF2B5EF4-FFF2-40B4-BE49-F238E27FC236}">
                <a16:creationId xmlns:a16="http://schemas.microsoft.com/office/drawing/2014/main" xmlns="" id="{CD8D5DF1-623B-4977-9CF7-DE4537C91AFF}"/>
              </a:ext>
            </a:extLst>
          </p:cNvPr>
          <p:cNvPicPr/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0" t="7116" r="54569" b="34449"/>
          <a:stretch/>
        </p:blipFill>
        <p:spPr bwMode="auto">
          <a:xfrm>
            <a:off x="1218075" y="2322471"/>
            <a:ext cx="2725042" cy="27315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sun9-7.userapi.com/impg/-YN9tJ5BqrTMegRLQk8wpDVyAx2EhljxReE_JQ/dk52iNFpBec.jpg?size=1024x627&amp;quality=96&amp;sign=4cfefdf583e2dda0609a2c837848a932&amp;c_uniq_tag=q-6Gjwf3BOyNFJw5c3dmdqfG0mW29uR8_nBx7MuVp0A&amp;type=album">
            <a:extLst>
              <a:ext uri="{FF2B5EF4-FFF2-40B4-BE49-F238E27FC236}">
                <a16:creationId xmlns:a16="http://schemas.microsoft.com/office/drawing/2014/main" xmlns="" id="{14AF193A-586C-42D2-B723-C986CBC056CE}"/>
              </a:ext>
            </a:extLst>
          </p:cNvPr>
          <p:cNvPicPr/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20" b="-1956"/>
          <a:stretch/>
        </p:blipFill>
        <p:spPr bwMode="auto">
          <a:xfrm>
            <a:off x="4287760" y="3290742"/>
            <a:ext cx="4233109" cy="190104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36182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228CB48A-D1F0-4F97-9792-D2A6FE9CD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921" y="353791"/>
            <a:ext cx="8255398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57A1A05-5297-4B30-AA7A-98189FF3C019}"/>
              </a:ext>
            </a:extLst>
          </p:cNvPr>
          <p:cNvPicPr/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93" t="7856" r="23515" b="7643"/>
          <a:stretch/>
        </p:blipFill>
        <p:spPr bwMode="auto">
          <a:xfrm>
            <a:off x="6003888" y="4095666"/>
            <a:ext cx="1263962" cy="20500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B1BE3338-DD68-48AA-B75F-7BB202A89521}"/>
              </a:ext>
            </a:extLst>
          </p:cNvPr>
          <p:cNvPicPr/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15429" b="5428"/>
          <a:stretch/>
        </p:blipFill>
        <p:spPr bwMode="auto">
          <a:xfrm>
            <a:off x="5165628" y="3265767"/>
            <a:ext cx="901895" cy="11715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D663174-4E1E-4CF8-84B1-EE07B091EC9C}"/>
              </a:ext>
            </a:extLst>
          </p:cNvPr>
          <p:cNvPicPr/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54" r="34578"/>
          <a:stretch/>
        </p:blipFill>
        <p:spPr bwMode="auto">
          <a:xfrm>
            <a:off x="2247526" y="4095666"/>
            <a:ext cx="1420702" cy="20700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E454262-4326-4444-8CCE-5A6B3D8C2D32}"/>
              </a:ext>
            </a:extLst>
          </p:cNvPr>
          <p:cNvPicPr/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820" y="3924576"/>
            <a:ext cx="718101" cy="102418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07737B7B-C815-4F4C-A2C1-A7EDA68F0D1D}"/>
              </a:ext>
            </a:extLst>
          </p:cNvPr>
          <p:cNvPicPr/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26" b="11170"/>
          <a:stretch/>
        </p:blipFill>
        <p:spPr bwMode="auto">
          <a:xfrm>
            <a:off x="1104562" y="5302870"/>
            <a:ext cx="1038270" cy="79428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9C21966A-9094-4210-8F1D-5454E120DB45}"/>
              </a:ext>
            </a:extLst>
          </p:cNvPr>
          <p:cNvPicPr/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666" y="3136014"/>
            <a:ext cx="997957" cy="13006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6FBA918D-4086-4FDC-B993-5E2360EB2275}"/>
              </a:ext>
            </a:extLst>
          </p:cNvPr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9" t="4703" r="20141" b="6123"/>
          <a:stretch/>
        </p:blipFill>
        <p:spPr bwMode="auto">
          <a:xfrm>
            <a:off x="4982534" y="4957727"/>
            <a:ext cx="941632" cy="10671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C7E19751-EACB-44B0-9B8B-FD189730C08B}"/>
              </a:ext>
            </a:extLst>
          </p:cNvPr>
          <p:cNvPicPr/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2" t="5114" r="15340" b="-1"/>
          <a:stretch/>
        </p:blipFill>
        <p:spPr bwMode="auto">
          <a:xfrm>
            <a:off x="7547908" y="3757083"/>
            <a:ext cx="825540" cy="10770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35C25F88-7883-41E5-9523-C9495006C912}"/>
              </a:ext>
            </a:extLst>
          </p:cNvPr>
          <p:cNvPicPr/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7212" y="5257666"/>
            <a:ext cx="1166935" cy="843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2DE3DBCC-5C35-4C95-9807-9935BC0CBC38}"/>
              </a:ext>
            </a:extLst>
          </p:cNvPr>
          <p:cNvPicPr/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54" b="3674"/>
          <a:stretch/>
        </p:blipFill>
        <p:spPr bwMode="auto">
          <a:xfrm>
            <a:off x="7689282" y="2494174"/>
            <a:ext cx="831990" cy="9553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https://avatars.dzeninfra.ru/get-zen_doc/8286012/pub_6412a0490fd23c6ac3758d74_6412a11dc1bcf477bcbfc818/scale_1200">
            <a:extLst>
              <a:ext uri="{FF2B5EF4-FFF2-40B4-BE49-F238E27FC236}">
                <a16:creationId xmlns:a16="http://schemas.microsoft.com/office/drawing/2014/main" xmlns="" id="{30FBA9D3-6947-4B47-88CC-9CB63B47FB79}"/>
              </a:ext>
            </a:extLst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136" y="4798028"/>
            <a:ext cx="922283" cy="1303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https://sun9-8.userapi.com/A3BjzXTUXpoNuRsRd0r9NwZ5k4FXEEzSTdqgBA/g2kyHsuBAdw.jpg">
            <a:extLst>
              <a:ext uri="{FF2B5EF4-FFF2-40B4-BE49-F238E27FC236}">
                <a16:creationId xmlns:a16="http://schemas.microsoft.com/office/drawing/2014/main" xmlns="" id="{46D8135B-B9A1-4339-B1F1-5D1E244D5534}"/>
              </a:ext>
            </a:extLst>
          </p:cNvPr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15" y="2619355"/>
            <a:ext cx="1166935" cy="11520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20">
            <a:extLst>
              <a:ext uri="{FF2B5EF4-FFF2-40B4-BE49-F238E27FC236}">
                <a16:creationId xmlns:a16="http://schemas.microsoft.com/office/drawing/2014/main" xmlns="" id="{9296BD90-DEDC-44B4-B23C-D9061545B2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387" y="870520"/>
            <a:ext cx="924857" cy="115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58D49EE-18D8-44B9-8A14-D0421C10046C}"/>
              </a:ext>
            </a:extLst>
          </p:cNvPr>
          <p:cNvSpPr txBox="1"/>
          <p:nvPr/>
        </p:nvSpPr>
        <p:spPr>
          <a:xfrm>
            <a:off x="1883275" y="970896"/>
            <a:ext cx="7015851" cy="1203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 эмоциональное состояние мальчиков при помощи картинок и музыкальных произведений. Прослушать музыку можно отсканировав </a:t>
            </a:r>
            <a:r>
              <a:rPr lang="en-US" sz="1806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1806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код. Соедини линиями подходящие картинки</a:t>
            </a:r>
          </a:p>
        </p:txBody>
      </p:sp>
      <p:pic>
        <p:nvPicPr>
          <p:cNvPr id="18" name="Рисунок 17" descr="http://qrcoder.ru/code/?https%3A%2F%2Frutube.ru%2Fvideo%2Fb99f1374817317e9837a604add38db9e%2F%3Fr%3Dwd&amp;4&amp;0"/>
          <p:cNvPicPr/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705" y="2676626"/>
            <a:ext cx="765471" cy="8052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1" name="Рисунок 20" descr="http://qrcoder.ru/code/?https%3A%2F%2Fyoutu.be%2F0siDUcM08o8&amp;4&amp;0"/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418" y="2686307"/>
            <a:ext cx="705447" cy="8052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071172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BB7BF0F4-7ADC-4D83-8161-F37F1926E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259488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FF1AC4EC-D05B-4237-B743-121116D8FFE1}"/>
              </a:ext>
            </a:extLst>
          </p:cNvPr>
          <p:cNvSpPr/>
          <p:nvPr/>
        </p:nvSpPr>
        <p:spPr>
          <a:xfrm>
            <a:off x="2021533" y="2736209"/>
            <a:ext cx="6783018" cy="25934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806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После долгого и трудного дня, чтобы снять эмоциональное напряжение предложи родителям поиграть в игру «Коробка переживаний»</a:t>
            </a:r>
          </a:p>
          <a:p>
            <a:pPr algn="just"/>
            <a:endParaRPr lang="ru-RU" sz="1806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806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Вам понадобится коробочка (спичечный коробок), в которую вы соберете неприятные переживания и заботы за день.  Каждый из игроков говорит (можно шёпотом) все что накопилось. Затем нужно коробку заклеить и выбросить. Вместе с ней  исчезнут ваши неприятные переживания.</a:t>
            </a:r>
          </a:p>
        </p:txBody>
      </p:sp>
      <p:pic>
        <p:nvPicPr>
          <p:cNvPr id="4" name="Picture 22">
            <a:extLst>
              <a:ext uri="{FF2B5EF4-FFF2-40B4-BE49-F238E27FC236}">
                <a16:creationId xmlns:a16="http://schemas.microsoft.com/office/drawing/2014/main" xmlns="" id="{8E722FA2-ED9A-44A9-9BDF-3D9CB0871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667" y="2831881"/>
            <a:ext cx="983857" cy="100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0">
            <a:extLst>
              <a:ext uri="{FF2B5EF4-FFF2-40B4-BE49-F238E27FC236}">
                <a16:creationId xmlns:a16="http://schemas.microsoft.com/office/drawing/2014/main" xmlns="" id="{45149D3D-212D-46F9-800C-D384E745E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172" y="907075"/>
            <a:ext cx="671325" cy="1017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E9D3E6D-301A-4F1D-94B8-D3D49430B73C}"/>
              </a:ext>
            </a:extLst>
          </p:cNvPr>
          <p:cNvSpPr txBox="1"/>
          <p:nvPr/>
        </p:nvSpPr>
        <p:spPr>
          <a:xfrm>
            <a:off x="3356021" y="2020803"/>
            <a:ext cx="3881240" cy="38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96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 «Коробка переживаний»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0CA32DF-30E6-4190-A365-2AE0AF2CD5CF}"/>
              </a:ext>
            </a:extLst>
          </p:cNvPr>
          <p:cNvSpPr txBox="1"/>
          <p:nvPr/>
        </p:nvSpPr>
        <p:spPr>
          <a:xfrm>
            <a:off x="2131737" y="1078616"/>
            <a:ext cx="6411200" cy="64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как ты справляешься со стрессовой ситуацией? Предложи родителям сыграть в игру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AE2CC2A-7A53-4BCD-AEE9-E5147DD08979}"/>
              </a:ext>
            </a:extLst>
          </p:cNvPr>
          <p:cNvSpPr txBox="1"/>
          <p:nvPr/>
        </p:nvSpPr>
        <p:spPr>
          <a:xfrm>
            <a:off x="2259977" y="5583018"/>
            <a:ext cx="6652356" cy="64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Отлично, ты большой молодец.  А  теперь устраивайся поудобнее, тебя ждет сказка.  </a:t>
            </a:r>
          </a:p>
        </p:txBody>
      </p:sp>
      <p:pic>
        <p:nvPicPr>
          <p:cNvPr id="10" name="Рисунок 9" descr="http://qrcoder.ru/code/?https%3A%2F%2Frutube.ru%2Fvideo%2F0bc57a02b2d4b94da295d06c7681b640%2F%3Fr%3Dplwd&amp;4&amp;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139" y="5320376"/>
            <a:ext cx="1160915" cy="11609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86543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228CB48A-D1F0-4F97-9792-D2A6FE9CD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86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 descr="https://sun9-12.userapi.com/impg/V4GAlr6U5aXIrvhyxl4Cq3K8UxTftFs6asZAMg/q-1fkBoLzuM.jpg?size=1280x848&amp;quality=96&amp;sign=18677d297227721eac371aa64ef5c919&amp;type=album">
            <a:extLst>
              <a:ext uri="{FF2B5EF4-FFF2-40B4-BE49-F238E27FC236}">
                <a16:creationId xmlns:a16="http://schemas.microsoft.com/office/drawing/2014/main" xmlns="" id="{83C5F501-879E-4ECE-B2B9-489CFC2A9567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87" t="5973" r="3561" b="15889"/>
          <a:stretch/>
        </p:blipFill>
        <p:spPr bwMode="auto">
          <a:xfrm>
            <a:off x="7301380" y="3947969"/>
            <a:ext cx="763334" cy="10005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https://sun9-42.userapi.com/impg/4-tAqlq0X1xGtoiKXBOhRWpCeKbIEvZwapzHmQ/dSdDzCSPrLs.jpg?size=1280x844&amp;quality=96&amp;sign=eb8971ef7edd871d21afc9cec78249fe&amp;type=album">
            <a:extLst>
              <a:ext uri="{FF2B5EF4-FFF2-40B4-BE49-F238E27FC236}">
                <a16:creationId xmlns:a16="http://schemas.microsoft.com/office/drawing/2014/main" xmlns="" id="{CFFCF52A-1953-4B5D-A39E-726897DAFAF1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4" t="5188" r="53808" b="13086"/>
          <a:stretch/>
        </p:blipFill>
        <p:spPr bwMode="auto">
          <a:xfrm>
            <a:off x="8209096" y="770333"/>
            <a:ext cx="794160" cy="934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https://sun9-42.userapi.com/impg/4-tAqlq0X1xGtoiKXBOhRWpCeKbIEvZwapzHmQ/dSdDzCSPrLs.jpg?size=1280x844&amp;quality=96&amp;sign=eb8971ef7edd871d21afc9cec78249fe&amp;type=album">
            <a:extLst>
              <a:ext uri="{FF2B5EF4-FFF2-40B4-BE49-F238E27FC236}">
                <a16:creationId xmlns:a16="http://schemas.microsoft.com/office/drawing/2014/main" xmlns="" id="{4535C66D-E00C-447B-9767-FBF3B8BCD28A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32" t="5512" r="3474" b="11965"/>
          <a:stretch/>
        </p:blipFill>
        <p:spPr bwMode="auto">
          <a:xfrm>
            <a:off x="7198468" y="1115726"/>
            <a:ext cx="782224" cy="10627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 descr="https://sun9-68.userapi.com/impg/ZeRHXY-wzirw2v-8SnbUxWSFTKCWxJpfo4vCbw/SiN3mB2KCAg.jpg?size=1280x844&amp;quality=96&amp;sign=4e93e02f8ac9cb32a0944fb1d06172db&amp;type=album">
            <a:extLst>
              <a:ext uri="{FF2B5EF4-FFF2-40B4-BE49-F238E27FC236}">
                <a16:creationId xmlns:a16="http://schemas.microsoft.com/office/drawing/2014/main" xmlns="" id="{8C8CFC9C-5819-4096-B28D-FAABE705AB3C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9" t="5188" r="54246" b="5317"/>
          <a:stretch/>
        </p:blipFill>
        <p:spPr bwMode="auto">
          <a:xfrm>
            <a:off x="8226467" y="2103182"/>
            <a:ext cx="771351" cy="10627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Рисунок 17" descr="https://sun9-68.userapi.com/impg/ZeRHXY-wzirw2v-8SnbUxWSFTKCWxJpfo4vCbw/SiN3mB2KCAg.jpg?size=1280x844&amp;quality=96&amp;sign=4e93e02f8ac9cb32a0944fb1d06172db&amp;type=album">
            <a:extLst>
              <a:ext uri="{FF2B5EF4-FFF2-40B4-BE49-F238E27FC236}">
                <a16:creationId xmlns:a16="http://schemas.microsoft.com/office/drawing/2014/main" xmlns="" id="{E67E1881-63C4-4011-8620-6B2F39EAA3E8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19" t="8529" r="3902" b="12290"/>
          <a:stretch/>
        </p:blipFill>
        <p:spPr bwMode="auto">
          <a:xfrm>
            <a:off x="8221031" y="4977004"/>
            <a:ext cx="782225" cy="12039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66265" y="2369794"/>
            <a:ext cx="5396349" cy="3702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6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стал победителем соревнования или конкурса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52966" y="2768916"/>
            <a:ext cx="4844403" cy="3702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6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Твой друг уехал на лето к бабушке в деревне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90155" y="3187974"/>
            <a:ext cx="3710888" cy="3702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6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разбил мамину любимую вазу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90157" y="3581191"/>
            <a:ext cx="5332484" cy="64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6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выходные ты мечтал поехать на речку, но весь день шел сильный дождь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44458" y="4490719"/>
            <a:ext cx="184731" cy="2799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1219" dirty="0"/>
          </a:p>
        </p:txBody>
      </p:sp>
      <p:pic>
        <p:nvPicPr>
          <p:cNvPr id="20" name="Рисунок 19" descr="https://sun9-44.userapi.com/impg/hze-d1WyHupGpG7q-qYJIAlgmqc7bg4A2iKmyA/jeHqbd8Pz6E.jpg?size=1280x848&amp;quality=96&amp;sign=325bbef2a6eb6cacf96aa993ae552c33&amp;type=album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47" t="5165" r="3474" b="14151"/>
          <a:stretch/>
        </p:blipFill>
        <p:spPr bwMode="auto">
          <a:xfrm>
            <a:off x="8227795" y="3573638"/>
            <a:ext cx="782297" cy="10009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228447" y="4924477"/>
            <a:ext cx="5498044" cy="3702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6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Тебе подарили игрушку,  которой ты давно мечтал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28447" y="4393935"/>
            <a:ext cx="3045152" cy="37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6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Летом выпал снег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45149D3D-212D-46F9-800C-D384E745E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883" y="2515673"/>
            <a:ext cx="805550" cy="1017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2">
            <a:extLst>
              <a:ext uri="{FF2B5EF4-FFF2-40B4-BE49-F238E27FC236}">
                <a16:creationId xmlns:a16="http://schemas.microsoft.com/office/drawing/2014/main" xmlns="" id="{8E722FA2-ED9A-44A9-9BDF-3D9CB0871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265" y="1114974"/>
            <a:ext cx="983857" cy="100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9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111" y="3986935"/>
            <a:ext cx="889323" cy="1085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140763" y="1286402"/>
            <a:ext cx="4460994" cy="842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25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Какими эмоциями ты бы выразил следующие высказывания. Соедини их карандашом с картинками</a:t>
            </a:r>
          </a:p>
        </p:txBody>
      </p:sp>
    </p:spTree>
    <p:extLst>
      <p:ext uri="{BB962C8B-B14F-4D97-AF65-F5344CB8AC3E}">
        <p14:creationId xmlns:p14="http://schemas.microsoft.com/office/powerpoint/2010/main" val="171897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6F7869CB-6C35-42DE-AFA2-2B7EEBF1DD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255398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Дидактическая игра нарисуй эмоцию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606" y="1502369"/>
            <a:ext cx="6691973" cy="462398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1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20" y="2681607"/>
            <a:ext cx="1056783" cy="1290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76382" y="653825"/>
            <a:ext cx="6331810" cy="536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89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Закончи картинку. Дорисуй эмоции.</a:t>
            </a:r>
          </a:p>
        </p:txBody>
      </p:sp>
    </p:spTree>
    <p:extLst>
      <p:ext uri="{BB962C8B-B14F-4D97-AF65-F5344CB8AC3E}">
        <p14:creationId xmlns:p14="http://schemas.microsoft.com/office/powerpoint/2010/main" val="484061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C417B4AA-2BC1-46BF-8EF4-993342D6B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2" y="333226"/>
            <a:ext cx="8255397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https://kholmsk-dou32.sakhalin.gov.ru/wp-content/uploads/2022/11/2.png"/>
          <p:cNvPicPr/>
          <p:nvPr/>
        </p:nvPicPr>
        <p:blipFill>
          <a:blip r:embed="rId3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99" y="2889657"/>
            <a:ext cx="4022357" cy="349435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4634016" y="1869465"/>
            <a:ext cx="3505511" cy="509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708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Правильное питание</a:t>
            </a:r>
          </a:p>
        </p:txBody>
      </p:sp>
    </p:spTree>
    <p:extLst>
      <p:ext uri="{BB962C8B-B14F-4D97-AF65-F5344CB8AC3E}">
        <p14:creationId xmlns:p14="http://schemas.microsoft.com/office/powerpoint/2010/main" val="7827813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46CD5F22-9853-43A6-A635-360F37BF7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19" y="333226"/>
            <a:ext cx="8250582" cy="61915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>
            <a:extLst>
              <a:ext uri="{FF2B5EF4-FFF2-40B4-BE49-F238E27FC236}">
                <a16:creationId xmlns:a16="http://schemas.microsoft.com/office/drawing/2014/main" xmlns="" id="{EDFB964A-A14A-43D4-BA35-2F5FF1487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726" y="834840"/>
            <a:ext cx="983856" cy="1017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F837A07-CF34-42FF-841E-0267FFBA1707}"/>
              </a:ext>
            </a:extLst>
          </p:cNvPr>
          <p:cNvSpPr txBox="1"/>
          <p:nvPr/>
        </p:nvSpPr>
        <p:spPr>
          <a:xfrm>
            <a:off x="2334372" y="922471"/>
            <a:ext cx="6487538" cy="64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Подумай, и выбери правильное высказывание, зачеркни неправильное:</a:t>
            </a:r>
          </a:p>
        </p:txBody>
      </p:sp>
      <p:pic>
        <p:nvPicPr>
          <p:cNvPr id="5" name="Рисунок 4" descr="https://i.pinimg.com/originals/80/e4/ca/80e4ca94dd6e3e3d4ab21555d968a706.jpg">
            <a:extLst>
              <a:ext uri="{FF2B5EF4-FFF2-40B4-BE49-F238E27FC236}">
                <a16:creationId xmlns:a16="http://schemas.microsoft.com/office/drawing/2014/main" xmlns="" id="{DB1732C0-D524-46E9-A409-7589CE2B0788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55"/>
          <a:stretch/>
        </p:blipFill>
        <p:spPr bwMode="auto">
          <a:xfrm>
            <a:off x="6304082" y="3429001"/>
            <a:ext cx="2523582" cy="28177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22C4597-48B8-4181-890A-F1440BDA3418}"/>
              </a:ext>
            </a:extLst>
          </p:cNvPr>
          <p:cNvSpPr txBox="1"/>
          <p:nvPr/>
        </p:nvSpPr>
        <p:spPr>
          <a:xfrm>
            <a:off x="2382732" y="2033515"/>
            <a:ext cx="3791070" cy="1113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«Мы едим чтобы жить» </a:t>
            </a:r>
          </a:p>
          <a:p>
            <a:endParaRPr lang="ru-RU" sz="1806" b="1" dirty="0">
              <a:solidFill>
                <a:srgbClr val="FF33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«Мы живем чтобы есть»</a:t>
            </a:r>
          </a:p>
          <a:p>
            <a:endParaRPr lang="ru-RU" sz="1219" dirty="0"/>
          </a:p>
        </p:txBody>
      </p:sp>
      <p:pic>
        <p:nvPicPr>
          <p:cNvPr id="8" name="Picture 22">
            <a:extLst>
              <a:ext uri="{FF2B5EF4-FFF2-40B4-BE49-F238E27FC236}">
                <a16:creationId xmlns:a16="http://schemas.microsoft.com/office/drawing/2014/main" xmlns="" id="{6B691B45-D9D4-487F-B755-0C8C2B7DB6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723" y="2083693"/>
            <a:ext cx="983857" cy="100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C621F26-B2C2-4EC5-B92F-1FFA4044B213}"/>
              </a:ext>
            </a:extLst>
          </p:cNvPr>
          <p:cNvSpPr txBox="1"/>
          <p:nvPr/>
        </p:nvSpPr>
        <p:spPr>
          <a:xfrm>
            <a:off x="2553904" y="3719965"/>
            <a:ext cx="3619896" cy="926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 видео и выполни задания на следующих страницах</a:t>
            </a:r>
          </a:p>
        </p:txBody>
      </p:sp>
      <p:pic>
        <p:nvPicPr>
          <p:cNvPr id="1026" name="Picture 2" descr="http://qrcoder.ru/code/?https%3A%2F%2Fyoutu.be%2FCXzVQ8JukC4&amp;4&amp;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47" y="3603030"/>
            <a:ext cx="1341928" cy="1341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53329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54B83A8F-ABE7-4ACC-B5BA-2B26B2098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185" y="333227"/>
            <a:ext cx="8329514" cy="6191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70">
            <a:extLst>
              <a:ext uri="{FF2B5EF4-FFF2-40B4-BE49-F238E27FC236}">
                <a16:creationId xmlns:a16="http://schemas.microsoft.com/office/drawing/2014/main" xmlns="" id="{C89B4C9F-42AB-4DD0-94DF-C3977E365C7A}"/>
              </a:ext>
            </a:extLst>
          </p:cNvPr>
          <p:cNvGrpSpPr>
            <a:grpSpLocks/>
          </p:cNvGrpSpPr>
          <p:nvPr/>
        </p:nvGrpSpPr>
        <p:grpSpPr bwMode="auto">
          <a:xfrm>
            <a:off x="6313002" y="2042874"/>
            <a:ext cx="2770397" cy="2261718"/>
            <a:chOff x="1824" y="633"/>
            <a:chExt cx="2834" cy="2849"/>
          </a:xfrm>
        </p:grpSpPr>
        <p:sp>
          <p:nvSpPr>
            <p:cNvPr id="4" name="Puzzle3">
              <a:extLst>
                <a:ext uri="{FF2B5EF4-FFF2-40B4-BE49-F238E27FC236}">
                  <a16:creationId xmlns:a16="http://schemas.microsoft.com/office/drawing/2014/main" xmlns="" id="{41E2E7D2-98B3-4657-9E4B-7A1CE9E6E8B2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536 w 21600"/>
                <a:gd name="T1" fmla="*/ 1108 h 21600"/>
                <a:gd name="T2" fmla="*/ 1060 w 21600"/>
                <a:gd name="T3" fmla="*/ 1478 h 21600"/>
                <a:gd name="T4" fmla="*/ 680 w 21600"/>
                <a:gd name="T5" fmla="*/ 967 h 21600"/>
                <a:gd name="T6" fmla="*/ 1060 w 21600"/>
                <a:gd name="T7" fmla="*/ 492 h 21600"/>
                <a:gd name="T8" fmla="*/ 542 w 21600"/>
                <a:gd name="T9" fmla="*/ 4 h 21600"/>
                <a:gd name="T10" fmla="*/ 36 w 21600"/>
                <a:gd name="T11" fmla="*/ 477 h 21600"/>
                <a:gd name="T12" fmla="*/ 416 w 21600"/>
                <a:gd name="T13" fmla="*/ 948 h 21600"/>
                <a:gd name="T14" fmla="*/ 36 w 21600"/>
                <a:gd name="T15" fmla="*/ 1478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9 w 21600"/>
                <a:gd name="T25" fmla="*/ 7718 h 21600"/>
                <a:gd name="T26" fmla="*/ 19157 w 21600"/>
                <a:gd name="T27" fmla="*/ 2023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FFBE7D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 sz="1219"/>
            </a:p>
          </p:txBody>
        </p:sp>
        <p:sp>
          <p:nvSpPr>
            <p:cNvPr id="5" name="Puzzle2">
              <a:extLst>
                <a:ext uri="{FF2B5EF4-FFF2-40B4-BE49-F238E27FC236}">
                  <a16:creationId xmlns:a16="http://schemas.microsoft.com/office/drawing/2014/main" xmlns="" id="{69C231BA-6ADF-4426-97C6-F978D2D9C8AC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1 w 21600"/>
                <a:gd name="T1" fmla="*/ 855 h 21600"/>
                <a:gd name="T2" fmla="*/ 346 w 21600"/>
                <a:gd name="T3" fmla="*/ 1351 h 21600"/>
                <a:gd name="T4" fmla="*/ 856 w 21600"/>
                <a:gd name="T5" fmla="*/ 888 h 21600"/>
                <a:gd name="T6" fmla="*/ 1385 w 21600"/>
                <a:gd name="T7" fmla="*/ 1353 h 21600"/>
                <a:gd name="T8" fmla="*/ 1778 w 21600"/>
                <a:gd name="T9" fmla="*/ 963 h 21600"/>
                <a:gd name="T10" fmla="*/ 1390 w 21600"/>
                <a:gd name="T11" fmla="*/ 366 h 21600"/>
                <a:gd name="T12" fmla="*/ 889 w 21600"/>
                <a:gd name="T13" fmla="*/ 2 h 21600"/>
                <a:gd name="T14" fmla="*/ 346 w 21600"/>
                <a:gd name="T15" fmla="*/ 376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4 w 21600"/>
                <a:gd name="T25" fmla="*/ 6735 h 21600"/>
                <a:gd name="T26" fmla="*/ 16182 w 21600"/>
                <a:gd name="T27" fmla="*/ 2044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FFFF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 sz="1219"/>
            </a:p>
          </p:txBody>
        </p:sp>
        <p:sp>
          <p:nvSpPr>
            <p:cNvPr id="6" name="Puzzle4">
              <a:extLst>
                <a:ext uri="{FF2B5EF4-FFF2-40B4-BE49-F238E27FC236}">
                  <a16:creationId xmlns:a16="http://schemas.microsoft.com/office/drawing/2014/main" xmlns="" id="{BF00B7DA-B3FE-4807-9632-27ED792B4E22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412 w 21600"/>
                <a:gd name="T1" fmla="*/ 946 h 21600"/>
                <a:gd name="T2" fmla="*/ 22 w 21600"/>
                <a:gd name="T3" fmla="*/ 1382 h 21600"/>
                <a:gd name="T4" fmla="*/ 571 w 21600"/>
                <a:gd name="T5" fmla="*/ 1763 h 21600"/>
                <a:gd name="T6" fmla="*/ 1038 w 21600"/>
                <a:gd name="T7" fmla="*/ 1367 h 21600"/>
                <a:gd name="T8" fmla="*/ 693 w 21600"/>
                <a:gd name="T9" fmla="*/ 889 h 21600"/>
                <a:gd name="T10" fmla="*/ 1044 w 21600"/>
                <a:gd name="T11" fmla="*/ 385 h 21600"/>
                <a:gd name="T12" fmla="*/ 551 w 21600"/>
                <a:gd name="T13" fmla="*/ 1 h 21600"/>
                <a:gd name="T14" fmla="*/ 22 w 21600"/>
                <a:gd name="T15" fmla="*/ 385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75 w 21600"/>
                <a:gd name="T25" fmla="*/ 5660 h 21600"/>
                <a:gd name="T26" fmla="*/ 20210 w 21600"/>
                <a:gd name="T27" fmla="*/ 15976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D8EBB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 sz="1219"/>
            </a:p>
          </p:txBody>
        </p:sp>
        <p:sp>
          <p:nvSpPr>
            <p:cNvPr id="7" name="Puzzle1">
              <a:extLst>
                <a:ext uri="{FF2B5EF4-FFF2-40B4-BE49-F238E27FC236}">
                  <a16:creationId xmlns:a16="http://schemas.microsoft.com/office/drawing/2014/main" xmlns="" id="{5DA68047-7E3D-425A-B7B2-C17EAA16EB63}"/>
                </a:ext>
              </a:extLst>
            </p:cNvPr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395 w 21600"/>
                <a:gd name="T1" fmla="*/ 1026 h 21600"/>
                <a:gd name="T2" fmla="*/ 1415 w 21600"/>
                <a:gd name="T3" fmla="*/ 25 h 21600"/>
                <a:gd name="T4" fmla="*/ 394 w 21600"/>
                <a:gd name="T5" fmla="*/ 42 h 21600"/>
                <a:gd name="T6" fmla="*/ 420 w 21600"/>
                <a:gd name="T7" fmla="*/ 1022 h 21600"/>
                <a:gd name="T8" fmla="*/ 901 w 21600"/>
                <a:gd name="T9" fmla="*/ 627 h 21600"/>
                <a:gd name="T10" fmla="*/ 904 w 21600"/>
                <a:gd name="T11" fmla="*/ 424 h 21600"/>
                <a:gd name="T12" fmla="*/ 1800 w 21600"/>
                <a:gd name="T13" fmla="*/ 487 h 21600"/>
                <a:gd name="T14" fmla="*/ 5 w 21600"/>
                <a:gd name="T15" fmla="*/ 48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4 w 21600"/>
                <a:gd name="T25" fmla="*/ 2569 h 21600"/>
                <a:gd name="T26" fmla="*/ 16128 w 21600"/>
                <a:gd name="T27" fmla="*/ 1954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CCCC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endParaRPr lang="ru-RU" sz="1219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3213558" y="673113"/>
            <a:ext cx="5714857" cy="1203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в приложении картинки продуктов, питательные вещества которых отвечают за рост и развитие организма. Вырежи и наклей их. Попроси родителей помочь тебе записать название.</a:t>
            </a:r>
          </a:p>
        </p:txBody>
      </p:sp>
      <p:pic>
        <p:nvPicPr>
          <p:cNvPr id="10" name="Рисунок 9" descr="https://cdn.create.vista.com/api/media/small/10278337/stock-vector-growing-up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009" y="4304590"/>
            <a:ext cx="2831343" cy="197441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884728" y="2137992"/>
            <a:ext cx="4412627" cy="37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строю твоё тело, хоть и не строитель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908104" y="2855806"/>
            <a:ext cx="619155" cy="61915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13" name="Прямоугольник 12"/>
          <p:cNvSpPr/>
          <p:nvPr/>
        </p:nvSpPr>
        <p:spPr>
          <a:xfrm>
            <a:off x="1763585" y="2850117"/>
            <a:ext cx="619155" cy="61915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14" name="Прямоугольник 13"/>
          <p:cNvSpPr/>
          <p:nvPr/>
        </p:nvSpPr>
        <p:spPr>
          <a:xfrm>
            <a:off x="2647884" y="2855806"/>
            <a:ext cx="619155" cy="61915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15" name="Прямоугольник 14"/>
          <p:cNvSpPr/>
          <p:nvPr/>
        </p:nvSpPr>
        <p:spPr>
          <a:xfrm>
            <a:off x="3532183" y="2855806"/>
            <a:ext cx="619155" cy="61915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16" name="Прямоугольник 15"/>
          <p:cNvSpPr/>
          <p:nvPr/>
        </p:nvSpPr>
        <p:spPr>
          <a:xfrm>
            <a:off x="4420490" y="2850117"/>
            <a:ext cx="619155" cy="61915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>
              <a:solidFill>
                <a:srgbClr val="FF0000"/>
              </a:solidFill>
            </a:endParaRPr>
          </a:p>
        </p:txBody>
      </p:sp>
      <p:pic>
        <p:nvPicPr>
          <p:cNvPr id="17" name="Picture 20">
            <a:extLst>
              <a:ext uri="{FF2B5EF4-FFF2-40B4-BE49-F238E27FC236}">
                <a16:creationId xmlns:a16="http://schemas.microsoft.com/office/drawing/2014/main" xmlns="" id="{EDFB964A-A14A-43D4-BA35-2F5FF1487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361" y="673113"/>
            <a:ext cx="923583" cy="1275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2">
            <a:extLst>
              <a:ext uri="{FF2B5EF4-FFF2-40B4-BE49-F238E27FC236}">
                <a16:creationId xmlns:a16="http://schemas.microsoft.com/office/drawing/2014/main" xmlns="" id="{6B691B45-D9D4-487F-B755-0C8C2B7DB63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19"/>
          <a:stretch/>
        </p:blipFill>
        <p:spPr bwMode="auto">
          <a:xfrm>
            <a:off x="2125677" y="673112"/>
            <a:ext cx="1044414" cy="1185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48332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1EF6AFE6-1D93-4015-8EFC-E1C5B6AAA2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2" y="333226"/>
            <a:ext cx="8255397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8D5F64F-C4E4-449F-8E9F-C7127D8A2D79}"/>
              </a:ext>
            </a:extLst>
          </p:cNvPr>
          <p:cNvSpPr txBox="1"/>
          <p:nvPr/>
        </p:nvSpPr>
        <p:spPr>
          <a:xfrm>
            <a:off x="3502386" y="504127"/>
            <a:ext cx="5345880" cy="1092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67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 питательные вещества – склад еды и топлива в организме. Они необходимы твоей нервной системе.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0DF21E8-145C-463D-83AE-34D6D6581C5E}"/>
              </a:ext>
            </a:extLst>
          </p:cNvPr>
          <p:cNvSpPr txBox="1"/>
          <p:nvPr/>
        </p:nvSpPr>
        <p:spPr>
          <a:xfrm>
            <a:off x="1963273" y="5151255"/>
            <a:ext cx="7064580" cy="1203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в приложении картинки продуктов, питательные вещества которых влияют на развитие нервной системы. Вырежи и наклей их. Попроси родителей помочь тебе записать название.</a:t>
            </a:r>
          </a:p>
        </p:txBody>
      </p:sp>
      <p:pic>
        <p:nvPicPr>
          <p:cNvPr id="5" name="Picture 2" descr="https://thumbs.dreamstime.com/b/%D0%B7%D0%BD%D0%B0%D1%87%D0%BE%D0%BA-%D1%85%D1%80%D0%B0%D0%BD%D0%B5%D0%BD%D0%B8%D1%8F-%D1%82%D0%BE%D0%B2%D0%B0%D1%80%D0%BE%D0%B2-%D1%81%D0%BA-%D0%B0-%D0%B0-74106522.jpg">
            <a:extLst>
              <a:ext uri="{FF2B5EF4-FFF2-40B4-BE49-F238E27FC236}">
                <a16:creationId xmlns:a16="http://schemas.microsoft.com/office/drawing/2014/main" xmlns="" id="{9E4B4A75-904F-48A5-93BD-D5022F57DA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9" t="13471" r="5307" b="12639"/>
          <a:stretch/>
        </p:blipFill>
        <p:spPr bwMode="auto">
          <a:xfrm>
            <a:off x="1143348" y="741516"/>
            <a:ext cx="2353007" cy="195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ÐÐ°ÑÑÐ¸Ð½ÐºÐ¸ Ð¿Ð¾ Ð·Ð°Ð¿ÑÐ¾ÑÑ Ð¼Ð¾Ð·Ð³ Ð¸ Ð½ÐµÑÐ²Ð½Ð°Ñ ÑÐ¸ÑÑÐµÐ¼Ð° ÐºÐ°ÑÑÐ¸Ð½ÐºÐ° Ð´Ð»Ñ Ð´ÐµÑÐµÐ¹">
            <a:extLst>
              <a:ext uri="{FF2B5EF4-FFF2-40B4-BE49-F238E27FC236}">
                <a16:creationId xmlns:a16="http://schemas.microsoft.com/office/drawing/2014/main" xmlns="" id="{179451BB-D2C5-4D78-8F4C-EA4B851D7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6544" y="2159367"/>
            <a:ext cx="988108" cy="9281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ÐÐ¾ÑÐ¾Ð¶ÐµÐµ Ð¸Ð·Ð¾Ð±ÑÐ°Ð¶ÐµÐ½Ð¸Ðµ">
            <a:extLst>
              <a:ext uri="{FF2B5EF4-FFF2-40B4-BE49-F238E27FC236}">
                <a16:creationId xmlns:a16="http://schemas.microsoft.com/office/drawing/2014/main" xmlns="" id="{D2DA451C-C3F5-4DE0-A06D-FF6364F0F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914" y="504126"/>
            <a:ext cx="964643" cy="9281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2">
            <a:extLst>
              <a:ext uri="{FF2B5EF4-FFF2-40B4-BE49-F238E27FC236}">
                <a16:creationId xmlns:a16="http://schemas.microsoft.com/office/drawing/2014/main" xmlns="" id="{DC4B1E48-2773-46A9-9E40-C0B4DF14C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312" y="5437428"/>
            <a:ext cx="838375" cy="855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1">
            <a:extLst>
              <a:ext uri="{FF2B5EF4-FFF2-40B4-BE49-F238E27FC236}">
                <a16:creationId xmlns:a16="http://schemas.microsoft.com/office/drawing/2014/main" xmlns="" id="{14192B89-EF7A-4763-9CF4-643CE4C2A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892" y="4415555"/>
            <a:ext cx="644688" cy="829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CFE2AA2D-225B-4519-8E3C-B82A7546EEE7}"/>
              </a:ext>
            </a:extLst>
          </p:cNvPr>
          <p:cNvSpPr/>
          <p:nvPr/>
        </p:nvSpPr>
        <p:spPr>
          <a:xfrm>
            <a:off x="962312" y="3194059"/>
            <a:ext cx="516964" cy="5229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209774C2-814E-4F2C-AF28-57A8C046C8CD}"/>
              </a:ext>
            </a:extLst>
          </p:cNvPr>
          <p:cNvSpPr/>
          <p:nvPr/>
        </p:nvSpPr>
        <p:spPr>
          <a:xfrm>
            <a:off x="1734034" y="3194059"/>
            <a:ext cx="516964" cy="5229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BFB5F33D-1D4B-4321-BE6E-71FA31C5DA95}"/>
              </a:ext>
            </a:extLst>
          </p:cNvPr>
          <p:cNvSpPr/>
          <p:nvPr/>
        </p:nvSpPr>
        <p:spPr>
          <a:xfrm>
            <a:off x="3167688" y="3194059"/>
            <a:ext cx="516964" cy="5229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E21EDB2E-C6C4-4AAF-A71F-50760BC526E9}"/>
              </a:ext>
            </a:extLst>
          </p:cNvPr>
          <p:cNvSpPr/>
          <p:nvPr/>
        </p:nvSpPr>
        <p:spPr>
          <a:xfrm>
            <a:off x="2438061" y="3194059"/>
            <a:ext cx="516964" cy="5229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</p:spTree>
    <p:extLst>
      <p:ext uri="{BB962C8B-B14F-4D97-AF65-F5344CB8AC3E}">
        <p14:creationId xmlns:p14="http://schemas.microsoft.com/office/powerpoint/2010/main" val="10930623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0F8E1D3E-D347-4FC3-A528-0F8F862D3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255398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Объект 10" descr="Bonfire PNG">
            <a:extLst>
              <a:ext uri="{FF2B5EF4-FFF2-40B4-BE49-F238E27FC236}">
                <a16:creationId xmlns:a16="http://schemas.microsoft.com/office/drawing/2014/main" xmlns="" id="{7A0DC6AB-148B-4BE2-8191-DFB92AB523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32772" y="1670243"/>
            <a:ext cx="2432040" cy="1436135"/>
          </a:xfrm>
          <a:prstGeom prst="ellipse">
            <a:avLst/>
          </a:prstGeom>
          <a:solidFill>
            <a:schemeClr val="accent1">
              <a:alpha val="0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</p:pic>
      <p:pic>
        <p:nvPicPr>
          <p:cNvPr id="5" name="Picture 2" descr="ÐÐ°ÑÑÐ¸Ð½ÐºÐ¸ Ð¿Ð¾ Ð·Ð°Ð¿ÑÐ¾ÑÑ ÑÐ³Ð»ÐµÐ²Ð¾Ð´Ñ ÐºÐ°ÑÑÐ¸Ð½ÐºÐ° Ð´Ð»Ñ Ð´ÐµÑÐµÐ¹">
            <a:extLst>
              <a:ext uri="{FF2B5EF4-FFF2-40B4-BE49-F238E27FC236}">
                <a16:creationId xmlns:a16="http://schemas.microsoft.com/office/drawing/2014/main" xmlns="" id="{7C9CDB89-5438-4096-95F2-D13F67FA73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300" y="3166041"/>
            <a:ext cx="2020985" cy="1146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>
            <a:extLst>
              <a:ext uri="{FF2B5EF4-FFF2-40B4-BE49-F238E27FC236}">
                <a16:creationId xmlns:a16="http://schemas.microsoft.com/office/drawing/2014/main" xmlns="" id="{E7794FFE-792B-4418-A534-4B67F726ED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19"/>
          <a:stretch/>
        </p:blipFill>
        <p:spPr bwMode="auto">
          <a:xfrm>
            <a:off x="998319" y="666077"/>
            <a:ext cx="884299" cy="100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1">
            <a:extLst>
              <a:ext uri="{FF2B5EF4-FFF2-40B4-BE49-F238E27FC236}">
                <a16:creationId xmlns:a16="http://schemas.microsoft.com/office/drawing/2014/main" xmlns="" id="{DA319318-1BDF-49C6-BF7D-4D156DCC1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734" y="4672839"/>
            <a:ext cx="644688" cy="829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51702049-EA11-4D6F-B758-695127F7C0A0}"/>
              </a:ext>
            </a:extLst>
          </p:cNvPr>
          <p:cNvSpPr/>
          <p:nvPr/>
        </p:nvSpPr>
        <p:spPr>
          <a:xfrm>
            <a:off x="1947394" y="846184"/>
            <a:ext cx="7037266" cy="75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67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 питательные вещества – топливо для клеток организма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6EF933E-8C42-4AB1-9CA4-49D18BBAD97B}"/>
              </a:ext>
            </a:extLst>
          </p:cNvPr>
          <p:cNvSpPr txBox="1"/>
          <p:nvPr/>
        </p:nvSpPr>
        <p:spPr>
          <a:xfrm>
            <a:off x="1751031" y="4988042"/>
            <a:ext cx="6968498" cy="1203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в приложении картинки продуктов, питательные вещества которых влияют на развитие нервной системы. Вырежи и наклей их. Попроси родителей помочь тебе записать название.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71D8ACEC-EA11-4E36-98CA-288BE6281514}"/>
              </a:ext>
            </a:extLst>
          </p:cNvPr>
          <p:cNvSpPr/>
          <p:nvPr/>
        </p:nvSpPr>
        <p:spPr>
          <a:xfrm>
            <a:off x="1882618" y="4386646"/>
            <a:ext cx="626163" cy="6149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20772998-68CE-4108-86BC-3F1BDC410833}"/>
              </a:ext>
            </a:extLst>
          </p:cNvPr>
          <p:cNvSpPr/>
          <p:nvPr/>
        </p:nvSpPr>
        <p:spPr>
          <a:xfrm>
            <a:off x="2723457" y="4388169"/>
            <a:ext cx="626163" cy="6149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xmlns="" id="{F6A6E9E9-F7DB-458C-AA24-75B9FD7CD5B1}"/>
              </a:ext>
            </a:extLst>
          </p:cNvPr>
          <p:cNvSpPr/>
          <p:nvPr/>
        </p:nvSpPr>
        <p:spPr>
          <a:xfrm>
            <a:off x="3578042" y="4386646"/>
            <a:ext cx="626163" cy="6149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EE9D64B5-7B4D-416E-A116-86DF8364FFD1}"/>
              </a:ext>
            </a:extLst>
          </p:cNvPr>
          <p:cNvSpPr/>
          <p:nvPr/>
        </p:nvSpPr>
        <p:spPr>
          <a:xfrm>
            <a:off x="4434724" y="4379869"/>
            <a:ext cx="626163" cy="6149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1C378BBD-50E0-41D2-BC1E-C216FB94B24A}"/>
              </a:ext>
            </a:extLst>
          </p:cNvPr>
          <p:cNvSpPr/>
          <p:nvPr/>
        </p:nvSpPr>
        <p:spPr>
          <a:xfrm>
            <a:off x="5321710" y="4379869"/>
            <a:ext cx="626163" cy="6149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251A692C-128A-410F-8B55-08ED1DC0A318}"/>
              </a:ext>
            </a:extLst>
          </p:cNvPr>
          <p:cNvSpPr/>
          <p:nvPr/>
        </p:nvSpPr>
        <p:spPr>
          <a:xfrm>
            <a:off x="6162549" y="4372561"/>
            <a:ext cx="626163" cy="6149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4CBA2BF1-4FD3-4272-82FA-1CEB27E2EE8F}"/>
              </a:ext>
            </a:extLst>
          </p:cNvPr>
          <p:cNvSpPr/>
          <p:nvPr/>
        </p:nvSpPr>
        <p:spPr>
          <a:xfrm>
            <a:off x="7023949" y="4360213"/>
            <a:ext cx="626163" cy="6149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xmlns="" id="{BB6EB7D5-A530-4748-AEFB-505C69D04A2B}"/>
              </a:ext>
            </a:extLst>
          </p:cNvPr>
          <p:cNvSpPr/>
          <p:nvPr/>
        </p:nvSpPr>
        <p:spPr>
          <a:xfrm>
            <a:off x="7875006" y="4354352"/>
            <a:ext cx="626163" cy="6149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19"/>
          </a:p>
        </p:txBody>
      </p:sp>
    </p:spTree>
    <p:extLst>
      <p:ext uri="{BB962C8B-B14F-4D97-AF65-F5344CB8AC3E}">
        <p14:creationId xmlns:p14="http://schemas.microsoft.com/office/powerpoint/2010/main" val="17848373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BCFF8952-6A73-476B-8A7B-F037B499B7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243" y="333226"/>
            <a:ext cx="8329514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33691" y="746719"/>
            <a:ext cx="8047010" cy="1203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Заходи на наш канал «Кухня». </a:t>
            </a:r>
          </a:p>
          <a:p>
            <a:pPr algn="just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Познакомься с рецептами полезных и  вкусных блюд от поварят детского сада «Золотая рыбка».</a:t>
            </a:r>
          </a:p>
          <a:p>
            <a:pPr algn="just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Попробуй приготовить одно из них. Удачи тебе и приятного аппетита!</a:t>
            </a:r>
          </a:p>
        </p:txBody>
      </p:sp>
      <p:pic>
        <p:nvPicPr>
          <p:cNvPr id="5" name="Picture 22">
            <a:extLst>
              <a:ext uri="{FF2B5EF4-FFF2-40B4-BE49-F238E27FC236}">
                <a16:creationId xmlns:a16="http://schemas.microsoft.com/office/drawing/2014/main" xmlns="" id="{E7794FFE-792B-4418-A534-4B67F726ED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19"/>
          <a:stretch/>
        </p:blipFill>
        <p:spPr bwMode="auto">
          <a:xfrm>
            <a:off x="1076444" y="3161327"/>
            <a:ext cx="1052203" cy="1194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1">
            <a:extLst>
              <a:ext uri="{FF2B5EF4-FFF2-40B4-BE49-F238E27FC236}">
                <a16:creationId xmlns:a16="http://schemas.microsoft.com/office/drawing/2014/main" xmlns="" id="{DA319318-1BDF-49C6-BF7D-4D156DCC1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379" y="4780863"/>
            <a:ext cx="841361" cy="1082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 descr="http://qrcoder.ru/code/?https%3A%2F%2Fyoutu.be%2F94Z28froHjc&amp;4&amp;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3669" y="2355040"/>
            <a:ext cx="1039665" cy="114034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332809" y="3466981"/>
            <a:ext cx="1260410" cy="3702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Блинчики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92915" y="3510585"/>
            <a:ext cx="1243282" cy="64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Ленивые </a:t>
            </a:r>
          </a:p>
          <a:p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вареники</a:t>
            </a:r>
          </a:p>
        </p:txBody>
      </p:sp>
      <p:pic>
        <p:nvPicPr>
          <p:cNvPr id="12" name="Рисунок 11" descr="http://qrcoder.ru/code/?https%3A%2F%2Fyoutu.be%2FnOF1Bzpga-w&amp;4&amp;0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5444" y="2355040"/>
            <a:ext cx="1080871" cy="114034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/>
          <p:cNvSpPr txBox="1"/>
          <p:nvPr/>
        </p:nvSpPr>
        <p:spPr>
          <a:xfrm>
            <a:off x="5360781" y="3622165"/>
            <a:ext cx="1390195" cy="64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Творожная </a:t>
            </a:r>
          </a:p>
          <a:p>
            <a:pPr algn="ctr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пасха</a:t>
            </a:r>
          </a:p>
        </p:txBody>
      </p:sp>
      <p:pic>
        <p:nvPicPr>
          <p:cNvPr id="14" name="Рисунок 13" descr="http://qrcoder.ru/code/?https%3A%2F%2Fyoutu.be%2Fb7ZQsxbqfVQ&amp;4&amp;0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9172" y="2370243"/>
            <a:ext cx="1080870" cy="114034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/>
          <p:cNvSpPr txBox="1"/>
          <p:nvPr/>
        </p:nvSpPr>
        <p:spPr>
          <a:xfrm>
            <a:off x="7005716" y="3593631"/>
            <a:ext cx="1576697" cy="64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Суп пюре </a:t>
            </a:r>
          </a:p>
          <a:p>
            <a:pPr algn="ctr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кабачка</a:t>
            </a:r>
          </a:p>
        </p:txBody>
      </p:sp>
      <p:pic>
        <p:nvPicPr>
          <p:cNvPr id="16" name="Рисунок 15" descr="http://qrcoder.ru/code/?https%3A%2F%2Fyoutu.be%2Fegzn4fqUANE&amp;4&amp;0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279" y="4517326"/>
            <a:ext cx="954530" cy="95453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TextBox 16"/>
          <p:cNvSpPr txBox="1"/>
          <p:nvPr/>
        </p:nvSpPr>
        <p:spPr>
          <a:xfrm>
            <a:off x="2503876" y="5718717"/>
            <a:ext cx="1599539" cy="37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Винегрет</a:t>
            </a:r>
          </a:p>
        </p:txBody>
      </p:sp>
      <p:pic>
        <p:nvPicPr>
          <p:cNvPr id="19" name="Рисунок 18" descr="http://qrcoder.ru/code/?https%3A%2F%2Fyoutu.be%2FoUEClrkl1OM&amp;4&amp;0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369" y="4557643"/>
            <a:ext cx="954530" cy="95453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TextBox 19"/>
          <p:cNvSpPr txBox="1"/>
          <p:nvPr/>
        </p:nvSpPr>
        <p:spPr>
          <a:xfrm>
            <a:off x="4637718" y="5699405"/>
            <a:ext cx="1013180" cy="37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Пицца</a:t>
            </a:r>
          </a:p>
        </p:txBody>
      </p:sp>
      <p:pic>
        <p:nvPicPr>
          <p:cNvPr id="21" name="Рисунок 20" descr="http://qrcoder.ru/code/?https%3A%2F%2Fyoutu.be%2FE4V3ud-dcmM&amp;4&amp;0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315" y="4587337"/>
            <a:ext cx="954530" cy="95453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TextBox 21"/>
          <p:cNvSpPr txBox="1"/>
          <p:nvPr/>
        </p:nvSpPr>
        <p:spPr>
          <a:xfrm>
            <a:off x="6323558" y="5621584"/>
            <a:ext cx="1725208" cy="64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Новогоднее печенье</a:t>
            </a:r>
          </a:p>
        </p:txBody>
      </p:sp>
      <p:pic>
        <p:nvPicPr>
          <p:cNvPr id="23" name="Рисунок 22" descr="http://qrcoder.ru/code/?https%3A%2F%2Frutube.ru%2Fvideo%2F9fc573c5c829dd5c401ab9da1ddd6710%2F%3Fr%3Dplwd&amp;4&amp;0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957" y="2370242"/>
            <a:ext cx="1089348" cy="11403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65124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70B004D3-8AF9-4D59-9684-35FC4348D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255398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67038" y="600655"/>
            <a:ext cx="4790457" cy="536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89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«Вареное - сырое»</a:t>
            </a:r>
          </a:p>
        </p:txBody>
      </p:sp>
      <p:pic>
        <p:nvPicPr>
          <p:cNvPr id="5" name="Рисунок 4" descr="https://user97152.clients-cdnnow.ru/wa-data/public/shop/products/38/88/148838/images/208604/208604.970x0.jpg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008" y="4506343"/>
            <a:ext cx="2223225" cy="1668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avatars.mds.yandex.net/i?id=fb5c166433161d4b3eb6fdf5cbad8778_l-4012918-images-thumbs&amp;n=13"/>
          <p:cNvPicPr/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08" t="7267" r="4435" b="3475"/>
          <a:stretch/>
        </p:blipFill>
        <p:spPr bwMode="auto">
          <a:xfrm>
            <a:off x="6760192" y="1996476"/>
            <a:ext cx="1934859" cy="195263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162394" y="1193649"/>
            <a:ext cx="5676840" cy="926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Подумай, какие продукты можно ест сырыми, какие вареными. Соедини продукты и предмет посуды линией</a:t>
            </a:r>
          </a:p>
        </p:txBody>
      </p:sp>
      <p:pic>
        <p:nvPicPr>
          <p:cNvPr id="8" name="Picture 20">
            <a:extLst>
              <a:ext uri="{FF2B5EF4-FFF2-40B4-BE49-F238E27FC236}">
                <a16:creationId xmlns:a16="http://schemas.microsoft.com/office/drawing/2014/main" xmlns="" id="{EDFB964A-A14A-43D4-BA35-2F5FF1487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826" y="600654"/>
            <a:ext cx="983856" cy="1017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968" y="546338"/>
            <a:ext cx="1056783" cy="1290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 descr="https://chefzhoro.files.wordpress.com/2012/04/ruspen1kg_web.jpg"/>
          <p:cNvPicPr/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392" y="3746614"/>
            <a:ext cx="1671718" cy="8691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s://cf2.ppt-online.org/files2/slide/w/WdhEi2ABU0S5KRDvIqYaJrkHo8gNML4VuQO9xGcTem/slide-4.jpg"/>
          <p:cNvPicPr/>
          <p:nvPr/>
        </p:nvPicPr>
        <p:blipFill rotWithShape="1">
          <a:blip r:embed="rId8" cstate="print">
            <a:clrChange>
              <a:clrFrom>
                <a:srgbClr val="F5F9FA"/>
              </a:clrFrom>
              <a:clrTo>
                <a:srgbClr val="F5F9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74" t="74241" r="32393"/>
          <a:stretch/>
        </p:blipFill>
        <p:spPr bwMode="auto">
          <a:xfrm>
            <a:off x="5377057" y="5594259"/>
            <a:ext cx="1160915" cy="7877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https://proprikol.ru/wp-content/uploads/2021/09/uglevody-krasivye-kartinki-26.jpg"/>
          <p:cNvPicPr/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51" t="50092" r="2534" b="26757"/>
          <a:stretch/>
        </p:blipFill>
        <p:spPr bwMode="auto">
          <a:xfrm>
            <a:off x="1230758" y="5437733"/>
            <a:ext cx="1041123" cy="8340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https://narisyu.cdnbro.com/posts/45080003-miaso-kartinki-dlia-detei-1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599" y="3718900"/>
            <a:ext cx="1862051" cy="11718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https://catherineasquithgallery.com/uploads/posts/2021-03/1614555539_58-p-morkov-kartinka-na-belom-fone-65.jpg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7" r="5057"/>
          <a:stretch/>
        </p:blipFill>
        <p:spPr bwMode="auto">
          <a:xfrm>
            <a:off x="1029874" y="2164813"/>
            <a:ext cx="2062338" cy="12711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https://semlepestkov.ru/media/djcatalog2/images/category/1/svjokla_f.jpg"/>
          <p:cNvPicPr/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829" y="2075185"/>
            <a:ext cx="1523236" cy="14504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https://eda-land.ru/images/article/orig/2018/07/kalorijnost-ogurca-i-ego-poleznye-svojstva-34.jpg"/>
          <p:cNvPicPr/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233" y="5205868"/>
            <a:ext cx="1786950" cy="10049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https://avatars.mds.yandex.net/i?id=6e47e89e34315cf0785e95f147f336b240785471-5024048-images-thumbs&amp;n=13"/>
          <p:cNvPicPr/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499" y="2004025"/>
            <a:ext cx="1100720" cy="1210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Рисунок 17" descr="https://cf2.ppt-online.org/files2/slide/w/WdhEi2ABU0S5KRDvIqYaJrkHo8gNML4VuQO9xGcTem/slide-4.jpg"/>
          <p:cNvPicPr/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90" t="23200" b="48749"/>
          <a:stretch/>
        </p:blipFill>
        <p:spPr bwMode="auto">
          <a:xfrm>
            <a:off x="5803137" y="3944262"/>
            <a:ext cx="1013006" cy="8577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Рисунок 18" descr="https://cf2.ppt-online.org/files2/slide/w/WdhEi2ABU0S5KRDvIqYaJrkHo8gNML4VuQO9xGcTem/slide-4.jpg"/>
          <p:cNvPicPr/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5" t="22989" r="62564" b="48960"/>
          <a:stretch/>
        </p:blipFill>
        <p:spPr bwMode="auto">
          <a:xfrm>
            <a:off x="4561619" y="4573268"/>
            <a:ext cx="1264108" cy="8577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Рисунок 19" descr="https://gas-kvas.com/uploads/posts/2023-02/1676434424_gas-kvas-com-p-obed-detskii-risunok-31.png"/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923" y="2652190"/>
            <a:ext cx="2070156" cy="15536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02503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70B004D3-8AF9-4D59-9684-35FC4348D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109" y="2688254"/>
            <a:ext cx="969650" cy="1247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0">
            <a:extLst>
              <a:ext uri="{FF2B5EF4-FFF2-40B4-BE49-F238E27FC236}">
                <a16:creationId xmlns:a16="http://schemas.microsoft.com/office/drawing/2014/main" xmlns="" id="{EDFB964A-A14A-43D4-BA35-2F5FF1487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052" y="1211398"/>
            <a:ext cx="967882" cy="109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2">
            <a:extLst>
              <a:ext uri="{FF2B5EF4-FFF2-40B4-BE49-F238E27FC236}">
                <a16:creationId xmlns:a16="http://schemas.microsoft.com/office/drawing/2014/main" xmlns="" id="{E7794FFE-792B-4418-A534-4B67F726ED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19"/>
          <a:stretch/>
        </p:blipFill>
        <p:spPr bwMode="auto">
          <a:xfrm>
            <a:off x="2154928" y="1131700"/>
            <a:ext cx="1036039" cy="1176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484199" y="1069378"/>
            <a:ext cx="5294189" cy="2760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167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Поиграй с родителями в интересную игру «Куб - ЗОЖ».</a:t>
            </a:r>
          </a:p>
          <a:p>
            <a:pPr algn="just"/>
            <a:r>
              <a:rPr lang="ru-RU" sz="2167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участников неограниченно.</a:t>
            </a:r>
          </a:p>
          <a:p>
            <a:pPr algn="just"/>
            <a:r>
              <a:rPr lang="ru-RU" sz="2167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 в приложении заготовки для куба, собери его.  Каждый участник подбрасывает куб - </a:t>
            </a:r>
            <a:r>
              <a:rPr lang="ru-RU" sz="2167" b="1" dirty="0" err="1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зож</a:t>
            </a:r>
            <a:r>
              <a:rPr lang="ru-RU" sz="2167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высказывает свое предположение о том , что написано на  верхней стороне куба.</a:t>
            </a:r>
          </a:p>
        </p:txBody>
      </p:sp>
    </p:spTree>
    <p:extLst>
      <p:ext uri="{BB962C8B-B14F-4D97-AF65-F5344CB8AC3E}">
        <p14:creationId xmlns:p14="http://schemas.microsoft.com/office/powerpoint/2010/main" val="274799421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70B004D3-8AF9-4D59-9684-35FC4348D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0"/>
            <a:ext cx="82553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>
            <a:extLst>
              <a:ext uri="{FF2B5EF4-FFF2-40B4-BE49-F238E27FC236}">
                <a16:creationId xmlns:a16="http://schemas.microsoft.com/office/drawing/2014/main" xmlns="" id="{EDFB964A-A14A-43D4-BA35-2F5FF1487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052" y="1290450"/>
            <a:ext cx="671325" cy="1017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2">
            <a:extLst>
              <a:ext uri="{FF2B5EF4-FFF2-40B4-BE49-F238E27FC236}">
                <a16:creationId xmlns:a16="http://schemas.microsoft.com/office/drawing/2014/main" xmlns="" id="{E7794FFE-792B-4418-A534-4B67F726ED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19"/>
          <a:stretch/>
        </p:blipFill>
        <p:spPr bwMode="auto">
          <a:xfrm>
            <a:off x="1041565" y="2491452"/>
            <a:ext cx="884299" cy="1004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06236" y="757367"/>
            <a:ext cx="6214710" cy="64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806" b="1" dirty="0">
                <a:solidFill>
                  <a:srgbClr val="FF33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Приготовь с родителями свое любимое блюдо и поделись его рецептом на этой странице. Можно приложить фото</a:t>
            </a:r>
          </a:p>
        </p:txBody>
      </p:sp>
    </p:spTree>
    <p:extLst>
      <p:ext uri="{BB962C8B-B14F-4D97-AF65-F5344CB8AC3E}">
        <p14:creationId xmlns:p14="http://schemas.microsoft.com/office/powerpoint/2010/main" val="23155491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2541FC8B-C3AE-4A40-A24C-1E35BD77A2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243" y="0"/>
            <a:ext cx="83295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L21p2p06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076" y="4153575"/>
            <a:ext cx="896474" cy="1447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185" y="5130963"/>
            <a:ext cx="1305335" cy="940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3" descr="L22p1p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350" y="3646392"/>
            <a:ext cx="1264199" cy="774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L21p2p0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943" y="4382853"/>
            <a:ext cx="911162" cy="1153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 descr="https://proprikol.ru/wp-content/uploads/2021/09/uglevody-krasivye-kartinki-41.jpg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4" t="25756" r="76303" b="48911"/>
          <a:stretch/>
        </p:blipFill>
        <p:spPr bwMode="auto">
          <a:xfrm>
            <a:off x="7786579" y="3697910"/>
            <a:ext cx="1134390" cy="10658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proprikol.ru/wp-content/uploads/2021/09/uglevody-krasivye-kartinki-26.jpg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06" t="4840" r="27493" b="73479"/>
          <a:stretch/>
        </p:blipFill>
        <p:spPr bwMode="auto">
          <a:xfrm>
            <a:off x="6357661" y="2621185"/>
            <a:ext cx="1012147" cy="66430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proprikol.ru/wp-content/uploads/2021/09/uglevody-krasivye-kartinki-26.jpg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03" t="4209" r="4114" b="74323"/>
          <a:stretch/>
        </p:blipFill>
        <p:spPr bwMode="auto">
          <a:xfrm>
            <a:off x="7733805" y="1051886"/>
            <a:ext cx="1041123" cy="90665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https://proprikol.ru/wp-content/uploads/2021/09/uglevody-krasivye-kartinki-26.jpg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56" t="27150" r="3159" b="52644"/>
          <a:stretch/>
        </p:blipFill>
        <p:spPr bwMode="auto">
          <a:xfrm>
            <a:off x="6304130" y="3871293"/>
            <a:ext cx="944641" cy="7416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https://proprikol.ru/wp-content/uploads/2021/09/uglevody-krasivye-kartinki-26.jpg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51" t="50092" r="2534" b="26757"/>
          <a:stretch/>
        </p:blipFill>
        <p:spPr bwMode="auto">
          <a:xfrm>
            <a:off x="7859295" y="5237313"/>
            <a:ext cx="1041123" cy="8340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https://proprikol.ru/wp-content/uploads/2021/09/uglevody-krasivye-kartinki-26.jpg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5" t="70097" r="59555" b="2974"/>
          <a:stretch/>
        </p:blipFill>
        <p:spPr bwMode="auto">
          <a:xfrm>
            <a:off x="6183093" y="5120300"/>
            <a:ext cx="1186713" cy="8251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https://proprikol.ru/wp-content/uploads/2021/09/uglevody-krasivye-kartinki-26.jpg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93" t="68612" r="29389" b="3185"/>
          <a:stretch/>
        </p:blipFill>
        <p:spPr bwMode="auto">
          <a:xfrm>
            <a:off x="7798420" y="2516407"/>
            <a:ext cx="1148017" cy="8642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https://produktoff.kz/pictures/product/big/14261_big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007" y="2138582"/>
            <a:ext cx="923143" cy="7223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https://cf2.ppt-online.org/files2/slide/w/WdhEi2ABU0S5KRDvIqYaJrkHo8gNML4VuQO9xGcTem/slide-4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5" t="22989" r="62564" b="48960"/>
          <a:stretch/>
        </p:blipFill>
        <p:spPr bwMode="auto">
          <a:xfrm>
            <a:off x="1116525" y="814984"/>
            <a:ext cx="1264108" cy="8577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https://cf2.ppt-online.org/files2/slide/w/WdhEi2ABU0S5KRDvIqYaJrkHo8gNML4VuQO9xGcTem/slide-4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21" t="20880" r="25284" b="50225"/>
          <a:stretch/>
        </p:blipFill>
        <p:spPr bwMode="auto">
          <a:xfrm>
            <a:off x="2753142" y="1916246"/>
            <a:ext cx="1534989" cy="8835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https://cf2.ppt-online.org/files2/slide/w/WdhEi2ABU0S5KRDvIqYaJrkHo8gNML4VuQO9xGcTem/slide-4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90" t="23200" b="48749"/>
          <a:stretch/>
        </p:blipFill>
        <p:spPr bwMode="auto">
          <a:xfrm>
            <a:off x="3781628" y="843740"/>
            <a:ext cx="1013006" cy="8577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 descr="https://cf2.ppt-online.org/files2/slide/w/WdhEi2ABU0S5KRDvIqYaJrkHo8gNML4VuQO9xGcTem/slide-4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5" t="70470" r="59246" b="2743"/>
          <a:stretch/>
        </p:blipFill>
        <p:spPr bwMode="auto">
          <a:xfrm>
            <a:off x="4839449" y="912590"/>
            <a:ext cx="1425346" cy="8190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Рисунок 17" descr="https://cf2.ppt-online.org/files2/slide/w/WdhEi2ABU0S5KRDvIqYaJrkHo8gNML4VuQO9xGcTem/slide-4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74" t="74241" r="32393"/>
          <a:stretch/>
        </p:blipFill>
        <p:spPr bwMode="auto">
          <a:xfrm>
            <a:off x="2424251" y="893475"/>
            <a:ext cx="1160915" cy="7877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Рисунок 18" descr="https://cf2.ppt-online.org/files2/slide/w/WdhEi2ABU0S5KRDvIqYaJrkHo8gNML4VuQO9xGcTem/slide-4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6" t="48931" r="34446" b="25548"/>
          <a:stretch/>
        </p:blipFill>
        <p:spPr bwMode="auto">
          <a:xfrm>
            <a:off x="4758736" y="2138582"/>
            <a:ext cx="1019026" cy="7803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696200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202D7F8E-B766-4FA9-B15C-1EE2B0788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01" y="333226"/>
            <a:ext cx="8255398" cy="6191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 descr="F:\Пазл_0.png">
            <a:extLst>
              <a:ext uri="{FF2B5EF4-FFF2-40B4-BE49-F238E27FC236}">
                <a16:creationId xmlns:a16="http://schemas.microsoft.com/office/drawing/2014/main" xmlns="" id="{1755025C-8009-48E4-9DCC-DB9E5089CCB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5" y="2016365"/>
            <a:ext cx="6381904" cy="40853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38071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202D7F8E-B766-4FA9-B15C-1EE2B0788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669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29947" y="446164"/>
            <a:ext cx="2999849" cy="29533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r>
              <a:rPr lang="ru-RU" sz="1625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Придумай, что будет если останутся одни вредные продукты</a:t>
            </a:r>
          </a:p>
        </p:txBody>
      </p:sp>
      <p:pic>
        <p:nvPicPr>
          <p:cNvPr id="4" name="Рисунок 3" descr="https://media.baamboozle.com/uploads/images/185118/1654167486_129502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072" y="594414"/>
            <a:ext cx="2235595" cy="199872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985895" y="452991"/>
            <a:ext cx="2999849" cy="29533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r>
              <a:rPr lang="ru-RU" sz="1625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Объясни, зачем ты кушаешь и пьешь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53076" y="3510391"/>
            <a:ext cx="2999849" cy="29533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r>
              <a:rPr lang="ru-RU" sz="1625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Поделись, какие питательные вещества ты знаешь</a:t>
            </a:r>
          </a:p>
        </p:txBody>
      </p:sp>
      <p:pic>
        <p:nvPicPr>
          <p:cNvPr id="7" name="Рисунок 6" descr="https://image.jimcdn.com/app/cms/image/transf/dimension=1920x10000:format=png/path/sb00f0db2d6f7825d/image/id57044d6f386a5aa/version/1541705252/image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973" y="497473"/>
            <a:ext cx="2591851" cy="2250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s://gas-kvas.com/uploads/posts/2023-02/1676635866_gas-kvas-com-p-produkti-pitaniya-risunki-dlya-detei-v-det-29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795" y="3806950"/>
            <a:ext cx="1968683" cy="1791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710395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atherineasquithgallery.com/uploads/posts/2021-02/1613130684_102-p-fon-zhelto-zelenii-belii-123.png">
            <a:extLst>
              <a:ext uri="{FF2B5EF4-FFF2-40B4-BE49-F238E27FC236}">
                <a16:creationId xmlns:a16="http://schemas.microsoft.com/office/drawing/2014/main" xmlns="" id="{202D7F8E-B766-4FA9-B15C-1EE2B0788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496"/>
            <a:ext cx="9905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29947" y="446164"/>
            <a:ext cx="2999849" cy="29533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r>
              <a:rPr lang="ru-RU" sz="1625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 правила здорового питания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453076" y="3512442"/>
            <a:ext cx="2999849" cy="29533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r>
              <a:rPr lang="ru-RU" sz="1625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продукты питания ты знаешь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949074" y="446164"/>
            <a:ext cx="2999849" cy="29533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endParaRPr lang="ru-RU" sz="1625" dirty="0"/>
          </a:p>
          <a:p>
            <a:pPr algn="ctr"/>
            <a:r>
              <a:rPr lang="ru-RU" sz="1625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важно есть здоровые продукты</a:t>
            </a:r>
          </a:p>
        </p:txBody>
      </p:sp>
      <p:pic>
        <p:nvPicPr>
          <p:cNvPr id="6" name="Рисунок 5" descr="https://i.pinimg.com/originals/80/e4/ca/80e4ca94dd6e3e3d4ab21555d968a706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55"/>
          <a:stretch/>
        </p:blipFill>
        <p:spPr bwMode="auto">
          <a:xfrm>
            <a:off x="1355009" y="527555"/>
            <a:ext cx="2149723" cy="23171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cdn3.vectorstock.com/i/1000x1000/37/47/a-young-girl-eating-vector-2153747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42"/>
          <a:stretch/>
        </p:blipFill>
        <p:spPr bwMode="auto">
          <a:xfrm>
            <a:off x="6452924" y="663758"/>
            <a:ext cx="1832240" cy="186147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gas-kvas.com/uploads/posts/2023-02/1676434424_gas-kvas-com-p-obed-detskii-risunok-31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0642" y="3728569"/>
            <a:ext cx="2364716" cy="18444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87263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3661</TotalTime>
  <Words>1465</Words>
  <Application>Microsoft Office PowerPoint</Application>
  <PresentationFormat>Лист A4 (210x297 мм)</PresentationFormat>
  <Paragraphs>234</Paragraphs>
  <Slides>45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52" baseType="lpstr">
      <vt:lpstr>Arial</vt:lpstr>
      <vt:lpstr>Calibri</vt:lpstr>
      <vt:lpstr>Calibri Light</vt:lpstr>
      <vt:lpstr>Monotype Corsiva</vt:lpstr>
      <vt:lpstr>Segoe Script</vt:lpstr>
      <vt:lpstr>Times New Roman</vt:lpstr>
      <vt:lpstr>Тема Office</vt:lpstr>
      <vt:lpstr>Дневник здорового дошкольника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Альбом здорового дошколника</dc:title>
  <dc:creator>Анастасия Старовойтова</dc:creator>
  <cp:lastModifiedBy>Анастасия Старовойтова</cp:lastModifiedBy>
  <cp:revision>167</cp:revision>
  <cp:lastPrinted>2024-03-04T08:43:13Z</cp:lastPrinted>
  <dcterms:created xsi:type="dcterms:W3CDTF">2024-01-10T07:01:28Z</dcterms:created>
  <dcterms:modified xsi:type="dcterms:W3CDTF">2024-03-13T20:12:25Z</dcterms:modified>
</cp:coreProperties>
</file>