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4" r:id="rId4"/>
    <p:sldId id="286" r:id="rId5"/>
    <p:sldId id="267" r:id="rId6"/>
    <p:sldId id="268" r:id="rId7"/>
    <p:sldId id="266" r:id="rId8"/>
    <p:sldId id="269" r:id="rId9"/>
    <p:sldId id="283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8" r:id="rId18"/>
    <p:sldId id="263" r:id="rId19"/>
    <p:sldId id="281" r:id="rId20"/>
    <p:sldId id="282" r:id="rId21"/>
    <p:sldId id="284" r:id="rId22"/>
    <p:sldId id="285" r:id="rId23"/>
    <p:sldId id="277" r:id="rId24"/>
    <p:sldId id="26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88" autoAdjust="0"/>
    <p:restoredTop sz="96433" autoAdjust="0"/>
  </p:normalViewPr>
  <p:slideViewPr>
    <p:cSldViewPr snapToGrid="0">
      <p:cViewPr varScale="1">
        <p:scale>
          <a:sx n="113" d="100"/>
          <a:sy n="113" d="100"/>
        </p:scale>
        <p:origin x="-158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5" Type="http://schemas.openxmlformats.org/officeDocument/2006/relationships/image" Target="../media/image5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91089" y="1156327"/>
            <a:ext cx="5116756" cy="175432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ln w="0"/>
                <a:solidFill>
                  <a:srgbClr val="C00000"/>
                </a:solidFill>
              </a:rPr>
              <a:t>Тригонометрические функции числового аргумента</a:t>
            </a:r>
            <a:endParaRPr lang="ru-RU" sz="3600" b="1" i="1" dirty="0">
              <a:ln w="0"/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35913" y="3587230"/>
            <a:ext cx="2020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Урок математики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94162" y="4466772"/>
            <a:ext cx="4133027" cy="1842470"/>
          </a:xfrm>
          <a:solidFill>
            <a:srgbClr val="FFFFFF"/>
          </a:solidFill>
        </p:spPr>
        <p:txBody>
          <a:bodyPr>
            <a:normAutofit fontScale="70000" lnSpcReduction="20000"/>
          </a:bodyPr>
          <a:lstStyle/>
          <a:p>
            <a:pPr algn="ctr"/>
            <a:r>
              <a:rPr lang="ru-RU" i="1" dirty="0" smtClean="0">
                <a:latin typeface="+mj-lt"/>
              </a:rPr>
              <a:t>Подготовила</a:t>
            </a:r>
          </a:p>
          <a:p>
            <a:pPr algn="ctr"/>
            <a:r>
              <a:rPr lang="ru-RU" i="1" dirty="0" smtClean="0">
                <a:latin typeface="+mj-lt"/>
              </a:rPr>
              <a:t>преподаватель математики </a:t>
            </a:r>
          </a:p>
          <a:p>
            <a:pPr algn="ctr"/>
            <a:r>
              <a:rPr lang="ru-RU" i="1" dirty="0" smtClean="0">
                <a:latin typeface="+mj-lt"/>
              </a:rPr>
              <a:t>высшей категории</a:t>
            </a:r>
          </a:p>
          <a:p>
            <a:pPr algn="ctr"/>
            <a:r>
              <a:rPr lang="ru-RU" i="1" dirty="0" smtClean="0">
                <a:latin typeface="+mj-lt"/>
              </a:rPr>
              <a:t>БФ НКТТ имени Н.А.Лунина</a:t>
            </a:r>
          </a:p>
          <a:p>
            <a:pPr algn="ctr"/>
            <a:r>
              <a:rPr lang="ru-RU" b="1" i="1" dirty="0" smtClean="0">
                <a:solidFill>
                  <a:srgbClr val="0070C0"/>
                </a:solidFill>
                <a:latin typeface="+mj-lt"/>
              </a:rPr>
              <a:t>Ольга Александровна </a:t>
            </a:r>
          </a:p>
          <a:p>
            <a:pPr algn="ctr"/>
            <a:r>
              <a:rPr lang="ru-RU" b="1" i="1" dirty="0" err="1" smtClean="0">
                <a:solidFill>
                  <a:srgbClr val="0070C0"/>
                </a:solidFill>
                <a:latin typeface="+mj-lt"/>
              </a:rPr>
              <a:t>Тарашкина</a:t>
            </a:r>
            <a:endParaRPr lang="ru-RU" b="1" i="1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1269829"/>
            <a:ext cx="530915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AutoNum type="arabicPeriod"/>
            </a:pPr>
            <a:endParaRPr lang="ru-RU" dirty="0" smtClean="0">
              <a:latin typeface="Bookman Old Style" pitchFamily="18" charset="0"/>
            </a:endParaRP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1299"/>
            <a:ext cx="4731140" cy="4892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 l="20809"/>
          <a:stretch>
            <a:fillRect/>
          </a:stretch>
        </p:blipFill>
        <p:spPr bwMode="auto">
          <a:xfrm>
            <a:off x="4552680" y="1648729"/>
            <a:ext cx="4311401" cy="4939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80489" y="490831"/>
            <a:ext cx="5116756" cy="64633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ln w="0"/>
                <a:solidFill>
                  <a:srgbClr val="C00000"/>
                </a:solidFill>
              </a:rPr>
              <a:t>План урока</a:t>
            </a:r>
            <a:endParaRPr lang="ru-RU" sz="3600" b="1" i="1" dirty="0">
              <a:ln w="0"/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12368" y="1268963"/>
            <a:ext cx="560769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dirty="0" smtClean="0"/>
              <a:t>Повторение темы: «Числовая окружность»</a:t>
            </a:r>
          </a:p>
          <a:p>
            <a:pPr marL="342900" indent="-342900">
              <a:buAutoNum type="arabicPeriod"/>
            </a:pPr>
            <a:r>
              <a:rPr lang="ru-RU" sz="2400" dirty="0" smtClean="0"/>
              <a:t>Повторение темы:«Синус, косинус , тангенс и котангенс»</a:t>
            </a:r>
          </a:p>
          <a:p>
            <a:pPr marL="342900" indent="-342900">
              <a:buAutoNum type="arabicPeriod"/>
            </a:pPr>
            <a:r>
              <a:rPr lang="ru-RU" sz="2400" dirty="0" smtClean="0"/>
              <a:t> Вывод основных тригонометрических тождеств</a:t>
            </a:r>
          </a:p>
          <a:p>
            <a:pPr marL="342900" indent="-342900">
              <a:buAutoNum type="arabicPeriod"/>
            </a:pPr>
            <a:r>
              <a:rPr lang="ru-RU" sz="2400" dirty="0" smtClean="0"/>
              <a:t>Работа по группам</a:t>
            </a:r>
          </a:p>
          <a:p>
            <a:pPr marL="342900" indent="-342900">
              <a:buAutoNum type="arabicPeriod"/>
            </a:pPr>
            <a:r>
              <a:rPr lang="ru-RU" sz="2400" dirty="0" smtClean="0"/>
              <a:t>Практическая работа</a:t>
            </a:r>
          </a:p>
          <a:p>
            <a:pPr marL="342900" indent="-342900">
              <a:buAutoNum type="arabicPeriod"/>
            </a:pPr>
            <a:r>
              <a:rPr lang="ru-RU" sz="2400" dirty="0" smtClean="0"/>
              <a:t>Подведение итогов</a:t>
            </a:r>
          </a:p>
          <a:p>
            <a:pPr marL="342900" indent="-342900">
              <a:buAutoNum type="arabicPeriod"/>
            </a:pP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1269829"/>
            <a:ext cx="655660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Числовая окружность (тригонометрический круг)</a:t>
            </a:r>
          </a:p>
          <a:p>
            <a:pPr marL="342900" indent="-342900">
              <a:buAutoNum type="arabicPeriod"/>
            </a:pPr>
            <a:endParaRPr lang="ru-RU" dirty="0" smtClean="0">
              <a:latin typeface="Bookman Old Style" pitchFamily="18" charset="0"/>
            </a:endParaRP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808164"/>
            <a:ext cx="24089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pic>
        <p:nvPicPr>
          <p:cNvPr id="8" name="Рисунок 7" descr="числовая окружность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2710" y="2037429"/>
            <a:ext cx="3082212" cy="2581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3872203" y="1720840"/>
            <a:ext cx="501053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Числовая окружность (тригонометрический круг)</a:t>
            </a:r>
            <a:r>
              <a:rPr lang="ru-RU" dirty="0" smtClean="0"/>
              <a:t> – это окружность единичного радиуса R=1 с центром в начале координат (0;0).</a:t>
            </a:r>
            <a:br>
              <a:rPr lang="ru-RU" dirty="0" smtClean="0"/>
            </a:br>
            <a:r>
              <a:rPr lang="ru-RU" dirty="0" smtClean="0"/>
              <a:t>Точка с координатами (1;0) является </a:t>
            </a:r>
            <a:r>
              <a:rPr lang="ru-RU" b="1" dirty="0" smtClean="0"/>
              <a:t>началом отсчета</a:t>
            </a:r>
            <a:r>
              <a:rPr lang="ru-RU" dirty="0" smtClean="0"/>
              <a:t>, ей соответствует угол, равный 0.</a:t>
            </a:r>
            <a:br>
              <a:rPr lang="ru-RU" dirty="0" smtClean="0"/>
            </a:br>
            <a:r>
              <a:rPr lang="ru-RU" dirty="0" smtClean="0"/>
              <a:t>Углы на числовой окружности отсчитываются против часовой стрелки. Направление движения против часовой стрелки является </a:t>
            </a:r>
            <a:r>
              <a:rPr lang="ru-RU" b="1" dirty="0" smtClean="0"/>
              <a:t>положительным</a:t>
            </a:r>
            <a:r>
              <a:rPr lang="ru-RU" dirty="0" smtClean="0"/>
              <a:t>; по часовой стрелке – </a:t>
            </a:r>
            <a:r>
              <a:rPr lang="ru-RU" b="1" dirty="0" smtClean="0"/>
              <a:t>отрицательным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1269829"/>
            <a:ext cx="655660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Числовая окружность (тригонометрический круг)</a:t>
            </a:r>
          </a:p>
          <a:p>
            <a:pPr marL="342900" indent="-342900">
              <a:buAutoNum type="arabicPeriod"/>
            </a:pPr>
            <a:endParaRPr lang="ru-RU" dirty="0" smtClean="0">
              <a:latin typeface="Bookman Old Style" pitchFamily="18" charset="0"/>
            </a:endParaRP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808164"/>
            <a:ext cx="24089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72203" y="1720840"/>
            <a:ext cx="50105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63893" y="1987421"/>
            <a:ext cx="292981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Почему окружность называется числовой?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Потому что на ней обозначаются числа.</a:t>
            </a:r>
          </a:p>
          <a:p>
            <a:endParaRPr lang="ru-RU" dirty="0" smtClean="0"/>
          </a:p>
          <a:p>
            <a:r>
              <a:rPr lang="ru-RU" b="1" dirty="0" smtClean="0"/>
              <a:t>Зачем знать, что такое числовая окружность?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 помощью числовой окружности определяют значение синусов, косинусов, тангенсов и котангенсов</a:t>
            </a:r>
            <a:endParaRPr lang="ru-RU" dirty="0"/>
          </a:p>
        </p:txBody>
      </p:sp>
      <p:pic>
        <p:nvPicPr>
          <p:cNvPr id="19458" name="Picture 2" descr="http://cos-cos.ru/upload/medialibrary/9f8/9f8fbd513efdf1cc4c46249c51f84db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1535" y="2030022"/>
            <a:ext cx="4438650" cy="34385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1269829"/>
            <a:ext cx="655660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Числовая окружность (тригонометрический круг)</a:t>
            </a:r>
          </a:p>
          <a:p>
            <a:pPr marL="342900" indent="-342900">
              <a:buAutoNum type="arabicPeriod"/>
            </a:pPr>
            <a:endParaRPr lang="ru-RU" dirty="0" smtClean="0">
              <a:latin typeface="Bookman Old Style" pitchFamily="18" charset="0"/>
            </a:endParaRP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808164"/>
            <a:ext cx="24089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72203" y="1720840"/>
            <a:ext cx="50105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63893" y="1987421"/>
            <a:ext cx="292981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Одному числу на числовой окружности соответствует </a:t>
            </a:r>
            <a:r>
              <a:rPr lang="ru-RU" dirty="0" smtClean="0">
                <a:solidFill>
                  <a:srgbClr val="C00000"/>
                </a:solidFill>
              </a:rPr>
              <a:t>одна</a:t>
            </a:r>
            <a:r>
              <a:rPr lang="ru-RU" dirty="0" smtClean="0"/>
              <a:t> точка, но одной точке соответствует </a:t>
            </a:r>
            <a:r>
              <a:rPr lang="ru-RU" dirty="0" smtClean="0">
                <a:solidFill>
                  <a:srgbClr val="C00000"/>
                </a:solidFill>
              </a:rPr>
              <a:t>множество</a:t>
            </a:r>
            <a:r>
              <a:rPr lang="ru-RU" dirty="0" smtClean="0"/>
              <a:t> чисел.</a:t>
            </a:r>
            <a:endParaRPr lang="ru-RU" dirty="0"/>
          </a:p>
        </p:txBody>
      </p:sp>
      <p:pic>
        <p:nvPicPr>
          <p:cNvPr id="21506" name="Picture 2" descr="http://cos-cos.ru/upload/medialibrary/49a/49a38b84befb6d9a7db69cebe3bb0dbc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38525" y="1868455"/>
            <a:ext cx="5705475" cy="3581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970384"/>
            <a:ext cx="69028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Числовая окружность (тригонометрический круг)</a:t>
            </a:r>
          </a:p>
          <a:p>
            <a:pPr marL="342900" indent="-342900">
              <a:buAutoNum type="arabicPeriod"/>
            </a:pPr>
            <a:endParaRPr lang="ru-RU" dirty="0" smtClean="0">
              <a:latin typeface="Bookman Old Style" pitchFamily="18" charset="0"/>
            </a:endParaRP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485192"/>
            <a:ext cx="2408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74841" y="1614196"/>
            <a:ext cx="474928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fontAlgn="base">
              <a:buAutoNum type="arabicPeriod"/>
            </a:pPr>
            <a:r>
              <a:rPr lang="ru-RU" sz="2000" dirty="0" smtClean="0"/>
              <a:t>Радиус равен …. .</a:t>
            </a:r>
          </a:p>
          <a:p>
            <a:pPr marL="457200" indent="-457200" fontAlgn="base">
              <a:buAutoNum type="arabicPeriod"/>
            </a:pPr>
            <a:r>
              <a:rPr lang="ru-RU" sz="2000" dirty="0" smtClean="0"/>
              <a:t>Длина окружности …. .</a:t>
            </a:r>
          </a:p>
          <a:p>
            <a:pPr marL="457200" indent="-457200" fontAlgn="base">
              <a:buAutoNum type="arabicPeriod"/>
            </a:pPr>
            <a:r>
              <a:rPr lang="ru-RU" sz="2000" dirty="0" smtClean="0"/>
              <a:t>Движение против часовой стрелки принимается за … ; по часовой – за … .</a:t>
            </a:r>
          </a:p>
          <a:p>
            <a:pPr marL="457200" indent="-457200" fontAlgn="base">
              <a:buAutoNum type="arabicPeriod"/>
            </a:pPr>
            <a:r>
              <a:rPr lang="ru-RU" sz="2000" dirty="0" smtClean="0"/>
              <a:t>Каждому числу соответствует одна точка, но одной точке соответствует … … чисел.</a:t>
            </a:r>
          </a:p>
          <a:p>
            <a:pPr marL="457200" indent="-457200" fontAlgn="base">
              <a:buAutoNum type="arabicPeriod"/>
            </a:pPr>
            <a:r>
              <a:rPr lang="ru-RU" sz="2000" dirty="0" smtClean="0"/>
              <a:t>Углы измеряются в градусах и … .</a:t>
            </a:r>
          </a:p>
          <a:p>
            <a:pPr marL="457200" indent="-457200"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18434" name="Picture 2" descr="Тригонометрический круг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589" y="1679511"/>
            <a:ext cx="3218002" cy="29965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872203" y="1720840"/>
            <a:ext cx="50105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20484" name="Picture 4" descr="http://cos-cos.ru/upload/medialibrary/b60/b609129fa13b5d01b71b5d276abd004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967" y="482810"/>
            <a:ext cx="8854751" cy="55947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970384"/>
            <a:ext cx="69028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Числовая окружность (тригонометрический круг)</a:t>
            </a:r>
          </a:p>
          <a:p>
            <a:pPr marL="342900" indent="-342900">
              <a:buAutoNum type="arabicPeriod"/>
            </a:pPr>
            <a:endParaRPr lang="ru-RU" dirty="0" smtClean="0">
              <a:latin typeface="Bookman Old Style" pitchFamily="18" charset="0"/>
            </a:endParaRP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485192"/>
            <a:ext cx="2408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63887" y="1614196"/>
            <a:ext cx="3760236" cy="3252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Углы можно измерять в градусах или в радианах</a:t>
            </a:r>
          </a:p>
          <a:p>
            <a:pPr fontAlgn="base"/>
            <a:r>
              <a:rPr lang="ru-RU" sz="2000" dirty="0" smtClean="0"/>
              <a:t>1 рад ≈ 57,295779513° ″.</a:t>
            </a:r>
          </a:p>
          <a:p>
            <a:pPr fontAlgn="base"/>
            <a:r>
              <a:rPr lang="ru-RU" sz="2000" dirty="0" smtClean="0"/>
              <a:t> 𝛑 радиан –  это 180</a:t>
            </a:r>
            <a:r>
              <a:rPr lang="ru-RU" sz="2000" baseline="30000" dirty="0" smtClean="0"/>
              <a:t>0</a:t>
            </a:r>
          </a:p>
          <a:p>
            <a:endParaRPr lang="ru-RU" sz="1400" i="1" dirty="0" smtClean="0"/>
          </a:p>
          <a:p>
            <a:pPr fontAlgn="base"/>
            <a:endParaRPr lang="ru-RU" sz="2000" baseline="30000" dirty="0" smtClean="0"/>
          </a:p>
          <a:p>
            <a:pPr fontAlgn="base"/>
            <a:endParaRPr lang="ru-RU" sz="2000" dirty="0" smtClean="0"/>
          </a:p>
          <a:p>
            <a:pPr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18434" name="Picture 2" descr="Тригонометрический круг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4482" y="1645205"/>
            <a:ext cx="4357072" cy="40571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61258" y="1268963"/>
            <a:ext cx="86681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/>
            <a:r>
              <a:rPr lang="ru-RU" i="1" dirty="0" smtClean="0">
                <a:latin typeface="Bookman Old Style" pitchFamily="18" charset="0"/>
              </a:rPr>
              <a:t>Таблица соответствия градусных и радианных мер некоторых углов</a:t>
            </a:r>
            <a:endParaRPr lang="ru-RU" dirty="0" smtClean="0">
              <a:latin typeface="Bookman Old Style" pitchFamily="18" charset="0"/>
            </a:endParaRPr>
          </a:p>
          <a:p>
            <a:pPr marL="342900" indent="-342900">
              <a:buAutoNum type="arabicPeriod"/>
            </a:pPr>
            <a:endParaRPr lang="ru-RU" dirty="0" smtClean="0">
              <a:latin typeface="Bookman Old Style" pitchFamily="18" charset="0"/>
            </a:endParaRP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485192"/>
            <a:ext cx="2408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63690" y="1595535"/>
            <a:ext cx="770708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802428" y="2703284"/>
          <a:ext cx="7249890" cy="13138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24989"/>
                <a:gridCol w="724989"/>
                <a:gridCol w="724989"/>
                <a:gridCol w="724989"/>
                <a:gridCol w="724989"/>
                <a:gridCol w="724989"/>
                <a:gridCol w="724989"/>
                <a:gridCol w="724989"/>
                <a:gridCol w="724989"/>
                <a:gridCol w="724989"/>
              </a:tblGrid>
              <a:tr h="655736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 𝛑/6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𝛑/4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𝛑/3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𝛑/2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2𝛑/3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3𝛑/4</a:t>
                      </a:r>
                      <a:endParaRPr lang="ru-RU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5𝛑/6</a:t>
                      </a:r>
                      <a:endParaRPr lang="ru-RU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𝛑</a:t>
                      </a:r>
                      <a:endParaRPr lang="ru-RU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3𝛑/2</a:t>
                      </a:r>
                      <a:endParaRPr lang="ru-RU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2𝛑</a:t>
                      </a:r>
                      <a:endParaRPr lang="ru-RU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</a:tr>
              <a:tr h="6581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61258" y="1268963"/>
            <a:ext cx="86681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/>
            <a:r>
              <a:rPr lang="ru-RU" i="1" dirty="0" smtClean="0">
                <a:latin typeface="Bookman Old Style" pitchFamily="18" charset="0"/>
              </a:rPr>
              <a:t>Таблица соответствия градусных и радианных мер некоторых углов</a:t>
            </a:r>
            <a:endParaRPr lang="ru-RU" dirty="0" smtClean="0">
              <a:latin typeface="Bookman Old Style" pitchFamily="18" charset="0"/>
            </a:endParaRPr>
          </a:p>
          <a:p>
            <a:pPr marL="342900" indent="-342900">
              <a:buAutoNum type="arabicPeriod"/>
            </a:pPr>
            <a:endParaRPr lang="ru-RU" dirty="0" smtClean="0">
              <a:latin typeface="Bookman Old Style" pitchFamily="18" charset="0"/>
            </a:endParaRP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485192"/>
            <a:ext cx="2408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63690" y="1595535"/>
            <a:ext cx="770708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802428" y="2703284"/>
          <a:ext cx="7249890" cy="13138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24989"/>
                <a:gridCol w="724989"/>
                <a:gridCol w="724989"/>
                <a:gridCol w="724989"/>
                <a:gridCol w="724989"/>
                <a:gridCol w="724989"/>
                <a:gridCol w="724989"/>
                <a:gridCol w="724989"/>
                <a:gridCol w="724989"/>
                <a:gridCol w="724989"/>
              </a:tblGrid>
              <a:tr h="655736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 𝛑/6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𝛑/4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𝛑/3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𝛑/2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2𝛑/3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3𝛑/4</a:t>
                      </a:r>
                      <a:endParaRPr lang="ru-RU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5𝛑/6</a:t>
                      </a:r>
                      <a:endParaRPr lang="ru-RU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𝛑</a:t>
                      </a:r>
                      <a:endParaRPr lang="ru-RU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3𝛑/2</a:t>
                      </a:r>
                      <a:endParaRPr lang="ru-RU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2𝛑</a:t>
                      </a:r>
                      <a:endParaRPr lang="ru-RU" b="1" dirty="0" smtClean="0"/>
                    </a:p>
                    <a:p>
                      <a:pPr algn="ctr"/>
                      <a:endParaRPr lang="ru-RU" b="1" dirty="0"/>
                    </a:p>
                  </a:txBody>
                  <a:tcPr/>
                </a:tc>
              </a:tr>
              <a:tr h="6581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30</a:t>
                      </a:r>
                      <a:r>
                        <a:rPr lang="ru-RU" sz="1400" b="1" baseline="30000" dirty="0"/>
                        <a:t>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45</a:t>
                      </a:r>
                      <a:r>
                        <a:rPr lang="ru-RU" sz="1400" b="1" baseline="30000" dirty="0"/>
                        <a:t>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60</a:t>
                      </a:r>
                      <a:r>
                        <a:rPr lang="ru-RU" sz="1400" b="1" baseline="30000" dirty="0"/>
                        <a:t>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90</a:t>
                      </a:r>
                      <a:r>
                        <a:rPr lang="ru-RU" sz="1400" b="1" baseline="30000" dirty="0"/>
                        <a:t>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120</a:t>
                      </a:r>
                      <a:r>
                        <a:rPr lang="ru-RU" sz="1400" b="1" baseline="30000" dirty="0"/>
                        <a:t>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135</a:t>
                      </a:r>
                      <a:r>
                        <a:rPr lang="ru-RU" sz="1400" b="1" baseline="30000" dirty="0"/>
                        <a:t>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150</a:t>
                      </a:r>
                      <a:r>
                        <a:rPr lang="ru-RU" sz="1400" b="1" baseline="30000" dirty="0"/>
                        <a:t>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180</a:t>
                      </a:r>
                      <a:r>
                        <a:rPr lang="ru-RU" sz="1400" b="1" baseline="30000" dirty="0"/>
                        <a:t>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270</a:t>
                      </a:r>
                      <a:r>
                        <a:rPr lang="ru-RU" sz="1400" b="1" baseline="30000" dirty="0"/>
                        <a:t>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360</a:t>
                      </a:r>
                      <a:r>
                        <a:rPr lang="ru-RU" sz="1400" b="1" baseline="30000" dirty="0"/>
                        <a:t>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970384"/>
            <a:ext cx="690285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Синус, косинус , тангенс и котангенс</a:t>
            </a: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485192"/>
            <a:ext cx="2408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63887" y="1614196"/>
            <a:ext cx="3760236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Определение</a:t>
            </a:r>
            <a:r>
              <a:rPr lang="ru-RU" sz="2000" dirty="0" smtClean="0"/>
              <a:t>. Если точка М числовой окружности соответствует числу </a:t>
            </a:r>
            <a:r>
              <a:rPr lang="ru-RU" sz="2000" dirty="0" err="1" smtClean="0"/>
              <a:t>t</a:t>
            </a:r>
            <a:r>
              <a:rPr lang="ru-RU" sz="2000" dirty="0" smtClean="0"/>
              <a:t>, то </a:t>
            </a:r>
            <a:r>
              <a:rPr lang="ru-RU" sz="2000" b="1" dirty="0" smtClean="0">
                <a:solidFill>
                  <a:srgbClr val="C00000"/>
                </a:solidFill>
              </a:rPr>
              <a:t>абсциссу</a:t>
            </a:r>
            <a:r>
              <a:rPr lang="ru-RU" sz="2000" dirty="0" smtClean="0"/>
              <a:t> точки М называют косинусом числа </a:t>
            </a:r>
            <a:r>
              <a:rPr lang="ru-RU" sz="2000" dirty="0" err="1" smtClean="0"/>
              <a:t>t</a:t>
            </a:r>
            <a:r>
              <a:rPr lang="ru-RU" sz="2000" dirty="0" smtClean="0"/>
              <a:t> и обозначают </a:t>
            </a:r>
            <a:r>
              <a:rPr lang="ru-RU" sz="2000" b="1" dirty="0" err="1" smtClean="0"/>
              <a:t>соs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t</a:t>
            </a:r>
            <a:r>
              <a:rPr lang="ru-RU" sz="2000" dirty="0" smtClean="0"/>
              <a:t>, а </a:t>
            </a:r>
            <a:r>
              <a:rPr lang="ru-RU" sz="2000" b="1" dirty="0" smtClean="0">
                <a:solidFill>
                  <a:srgbClr val="C00000"/>
                </a:solidFill>
              </a:rPr>
              <a:t>ординату</a:t>
            </a:r>
            <a:r>
              <a:rPr lang="ru-RU" sz="2000" dirty="0" smtClean="0"/>
              <a:t> точки М называют синусом числа </a:t>
            </a:r>
            <a:r>
              <a:rPr lang="ru-RU" sz="2000" dirty="0" err="1" smtClean="0"/>
              <a:t>t</a:t>
            </a:r>
            <a:r>
              <a:rPr lang="ru-RU" sz="2000" dirty="0" smtClean="0"/>
              <a:t> и обозначают </a:t>
            </a:r>
            <a:r>
              <a:rPr lang="ru-RU" sz="2000" b="1" dirty="0" err="1" smtClean="0"/>
              <a:t>sin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t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Если М(</a:t>
            </a:r>
            <a:r>
              <a:rPr lang="ru-RU" sz="2000" dirty="0" err="1" smtClean="0"/>
              <a:t>t</a:t>
            </a:r>
            <a:r>
              <a:rPr lang="ru-RU" sz="2000" dirty="0" smtClean="0"/>
              <a:t>) = М(</a:t>
            </a:r>
            <a:r>
              <a:rPr lang="ru-RU" sz="2000" dirty="0" err="1" smtClean="0"/>
              <a:t>х;у</a:t>
            </a:r>
            <a:r>
              <a:rPr lang="ru-RU" sz="2000" dirty="0" smtClean="0"/>
              <a:t>), то </a:t>
            </a:r>
          </a:p>
          <a:p>
            <a:pPr algn="ctr"/>
            <a:r>
              <a:rPr lang="ru-RU" sz="2800" b="1" dirty="0" err="1" smtClean="0">
                <a:solidFill>
                  <a:srgbClr val="C00000"/>
                </a:solidFill>
              </a:rPr>
              <a:t>х</a:t>
            </a:r>
            <a:r>
              <a:rPr lang="ru-RU" sz="2800" b="1" dirty="0" smtClean="0">
                <a:solidFill>
                  <a:srgbClr val="C00000"/>
                </a:solidFill>
              </a:rPr>
              <a:t> = </a:t>
            </a:r>
            <a:r>
              <a:rPr lang="ru-RU" sz="2800" b="1" dirty="0" err="1" smtClean="0">
                <a:solidFill>
                  <a:srgbClr val="C00000"/>
                </a:solidFill>
              </a:rPr>
              <a:t>cost</a:t>
            </a:r>
            <a:endParaRPr lang="ru-RU" sz="28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 у = </a:t>
            </a:r>
            <a:r>
              <a:rPr lang="ru-RU" sz="2800" b="1" dirty="0" err="1" smtClean="0">
                <a:solidFill>
                  <a:srgbClr val="C00000"/>
                </a:solidFill>
              </a:rPr>
              <a:t>sint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</a:p>
          <a:p>
            <a:pPr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10" name="Рисунок 9" descr="Синус и косинус угла на числовой окружности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6432" y="2160328"/>
            <a:ext cx="3761552" cy="3008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970384"/>
            <a:ext cx="690285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Синус, косинус , тангенс и котангенс</a:t>
            </a: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485192"/>
            <a:ext cx="2408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39951" y="1614196"/>
            <a:ext cx="398417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Давайте вспомним значения тригонометрических функций для углов 0°, 30°, 45°, 60°, 90°. </a:t>
            </a:r>
          </a:p>
          <a:p>
            <a:pPr fontAlgn="base"/>
            <a:endParaRPr lang="ru-RU" sz="2000" dirty="0" smtClean="0"/>
          </a:p>
          <a:p>
            <a:pPr fontAlgn="base"/>
            <a:r>
              <a:rPr lang="ru-RU" sz="2000" dirty="0" smtClean="0"/>
              <a:t>Значения тригонометрических функций удобно находить с помощью единичной окружности. </a:t>
            </a:r>
          </a:p>
          <a:p>
            <a:pPr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8" name="Рисунок 7" descr="https://documents.infourok.ru/c03ff58f-b3d9-47ad-ba49-29872ca55b22/0/image029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6571" y="1558213"/>
            <a:ext cx="4310743" cy="401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970384"/>
            <a:ext cx="852666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Чтобы легче запомнить эти значения, придумали мнемоническое правило - правило на ладони </a:t>
            </a: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485192"/>
            <a:ext cx="2408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39951" y="1875453"/>
            <a:ext cx="3984172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Расположим ладонь так, как на рисунке, пусть мизинцу соответствует угол 0 , следующим пальцам– 30 , 45, 60  и 90 . Так же присвоим им номера: мизинец №0, следующие №1, №2, №3, №4. </a:t>
            </a:r>
          </a:p>
          <a:p>
            <a:r>
              <a:rPr lang="ru-RU" sz="1600" dirty="0" smtClean="0"/>
              <a:t>Чтобы найти синус, используем формулу: </a:t>
            </a:r>
            <a:endParaRPr lang="en-US" sz="1600" dirty="0" smtClean="0"/>
          </a:p>
          <a:p>
            <a:r>
              <a:rPr lang="en-US" sz="1600" dirty="0" smtClean="0"/>
              <a:t>                    sin𝞪=</a:t>
            </a:r>
            <a:endParaRPr lang="ru-RU" sz="1600" dirty="0" smtClean="0"/>
          </a:p>
          <a:p>
            <a:endParaRPr lang="ru-RU" sz="1600" dirty="0" smtClean="0"/>
          </a:p>
          <a:p>
            <a:r>
              <a:rPr lang="ru-RU" sz="1600" dirty="0" smtClean="0"/>
              <a:t>Для </a:t>
            </a:r>
            <a:r>
              <a:rPr lang="ru-RU" sz="1600" dirty="0" err="1" smtClean="0"/>
              <a:t>cos</a:t>
            </a:r>
            <a:r>
              <a:rPr lang="ru-RU" sz="1600" dirty="0" smtClean="0"/>
              <a:t> отсчет происходит в обратном порядке.</a:t>
            </a:r>
          </a:p>
          <a:p>
            <a:pPr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10" name="Рисунок 9" descr="https://resh.edu.ru/uploads/lesson_extract/6019/20190729094659/OEBPS/objects/c_matan_10_30_1/52978a30-8d74-409b-8090-478617228536.jpe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0548" y="1870981"/>
            <a:ext cx="3909526" cy="3130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resh.edu.ru/uploads/lesson_extract/6019/20190729094659/OEBPS/objects/c_matan_10_30_1/d5b6bb60-e66a-43ce-9c59-189c2eb2a2da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4967" y="3490426"/>
            <a:ext cx="375751" cy="465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970384"/>
            <a:ext cx="852666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Чтобы легче запомнить эти значения, придумали мнемоническое правило - правило на ладони </a:t>
            </a: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485192"/>
            <a:ext cx="2408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39951" y="1875453"/>
            <a:ext cx="398417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12" name="Рисунок 11" descr="тригонометрия в руке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02425" y="1985865"/>
            <a:ext cx="3247054" cy="3771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840" y="1996752"/>
            <a:ext cx="4824720" cy="3349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970384"/>
            <a:ext cx="85266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485192"/>
            <a:ext cx="2408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39951" y="1875453"/>
            <a:ext cx="398417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13" name="Рисунок 12" descr="https://cf3.ppt-online.org/files3/slide/c/CMDZaVx1J9BvctOEdU0Kg7y8oGLIXnurpAYjlf/slide-13.jpg"/>
          <p:cNvPicPr/>
          <p:nvPr/>
        </p:nvPicPr>
        <p:blipFill>
          <a:blip r:embed="rId3"/>
          <a:srcRect r="555" b="9511"/>
          <a:stretch>
            <a:fillRect/>
          </a:stretch>
        </p:blipFill>
        <p:spPr bwMode="auto">
          <a:xfrm>
            <a:off x="615821" y="1222309"/>
            <a:ext cx="7735078" cy="4282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970384"/>
            <a:ext cx="85266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485192"/>
            <a:ext cx="2408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39951" y="1875453"/>
            <a:ext cx="398417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8" name="Рисунок 7" descr="https://cf3.ppt-online.org/files3/slide/c/CMDZaVx1J9BvctOEdU0Kg7y8oGLIXnurpAYjlf/slide-14.jpg"/>
          <p:cNvPicPr/>
          <p:nvPr/>
        </p:nvPicPr>
        <p:blipFill>
          <a:blip r:embed="rId3"/>
          <a:srcRect b="9944"/>
          <a:stretch>
            <a:fillRect/>
          </a:stretch>
        </p:blipFill>
        <p:spPr bwMode="auto">
          <a:xfrm>
            <a:off x="550506" y="951723"/>
            <a:ext cx="7847045" cy="4590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36593" y="295096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/>
              <a:t>0</a:t>
            </a:r>
            <a:endParaRPr lang="ru-RU" sz="2800" b="1" i="1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36593" y="295095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/>
              <a:t>sin 0°</a:t>
            </a:r>
            <a:endParaRPr lang="ru-RU" sz="2800" b="1" i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6593" y="308504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36593" y="1416324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1/2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36593" y="1427966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cos 60°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224717" y="1423028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36593" y="2490981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i="1" dirty="0">
                <a:solidFill>
                  <a:prstClr val="white"/>
                </a:solidFill>
              </a:rPr>
              <a:t>Не существует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236593" y="2531938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 err="1">
                <a:solidFill>
                  <a:prstClr val="white"/>
                </a:solidFill>
              </a:rPr>
              <a:t>ctg</a:t>
            </a:r>
            <a:r>
              <a:rPr lang="en-US" sz="2800" b="1" i="1" dirty="0">
                <a:solidFill>
                  <a:prstClr val="white"/>
                </a:solidFill>
              </a:rPr>
              <a:t> 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24717" y="2500152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36593" y="3565639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i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36593" y="3577277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 err="1">
                <a:solidFill>
                  <a:prstClr val="white"/>
                </a:solidFill>
              </a:rPr>
              <a:t>tg</a:t>
            </a:r>
            <a:r>
              <a:rPr lang="en-US" sz="2800" b="1" i="1" dirty="0">
                <a:solidFill>
                  <a:prstClr val="white"/>
                </a:solidFill>
              </a:rPr>
              <a:t> 45°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236593" y="3577276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236593" y="4640297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i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236593" y="4653706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sin 90°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236593" y="4640292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236593" y="5714955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√</a:t>
            </a:r>
            <a:r>
              <a:rPr lang="ru-RU" sz="2800" b="1" i="1" dirty="0">
                <a:solidFill>
                  <a:prstClr val="white"/>
                </a:solidFill>
              </a:rPr>
              <a:t>3/3</a:t>
            </a: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236593" y="5701541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 err="1">
                <a:solidFill>
                  <a:prstClr val="white"/>
                </a:solidFill>
              </a:rPr>
              <a:t>tg</a:t>
            </a:r>
            <a:r>
              <a:rPr lang="en-US" sz="2800" b="1" i="1" dirty="0">
                <a:solidFill>
                  <a:prstClr val="white"/>
                </a:solidFill>
              </a:rPr>
              <a:t> 30°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236593" y="5714951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2488250" y="295095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-1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2488250" y="289064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cos 180°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2477849" y="301124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2488250" y="1416323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/>
              <a:t>0</a:t>
            </a:r>
            <a:endParaRPr lang="ru-RU" sz="2800" b="1" i="1" dirty="0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2488250" y="1395843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 err="1">
                <a:solidFill>
                  <a:prstClr val="white"/>
                </a:solidFill>
              </a:rPr>
              <a:t>ctg</a:t>
            </a:r>
            <a:r>
              <a:rPr lang="en-US" sz="2800" b="1" i="1" dirty="0">
                <a:solidFill>
                  <a:prstClr val="white"/>
                </a:solidFill>
              </a:rPr>
              <a:t> 90°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2500126" y="1406083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2488250" y="2490980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i="1" dirty="0">
                <a:solidFill>
                  <a:prstClr val="white"/>
                </a:solidFill>
              </a:rPr>
              <a:t>Не существует</a:t>
            </a: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2488250" y="2490560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 err="1">
                <a:solidFill>
                  <a:prstClr val="white"/>
                </a:solidFill>
              </a:rPr>
              <a:t>tg</a:t>
            </a:r>
            <a:r>
              <a:rPr lang="en-US" sz="2800" b="1" i="1" dirty="0">
                <a:solidFill>
                  <a:prstClr val="white"/>
                </a:solidFill>
              </a:rPr>
              <a:t> 90°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2477849" y="2489378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Скругленный прямоугольник 49"/>
              <p:cNvSpPr/>
              <p:nvPr/>
            </p:nvSpPr>
            <p:spPr>
              <a:xfrm>
                <a:off x="2488250" y="3565638"/>
                <a:ext cx="1894788" cy="716437"/>
              </a:xfrm>
              <a:prstGeom prst="roundRect">
                <a:avLst/>
              </a:prstGeom>
              <a:solidFill>
                <a:srgbClr val="0070C0"/>
              </a:solidFill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sz="2800" b="1" i="1" dirty="0">
                              <a:solidFill>
                                <a:prstClr val="white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ru-RU" sz="2800" b="1" i="1" dirty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e>
                      </m:rad>
                      <m:r>
                        <a:rPr lang="ru-RU" sz="2800" b="1" i="1" dirty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a:rPr lang="ru-RU" sz="2800" b="1" i="1" dirty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ru-RU" sz="2800" b="1" i="1" dirty="0">
                  <a:solidFill>
                    <a:prstClr val="white"/>
                  </a:solidFill>
                </a:endParaRPr>
              </a:p>
            </p:txBody>
          </p:sp>
        </mc:Choice>
        <mc:Fallback xmlns="">
          <p:sp>
            <p:nvSpPr>
              <p:cNvPr id="50" name="Скругленный прямоугольник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8250" y="3565638"/>
                <a:ext cx="1894788" cy="716437"/>
              </a:xfrm>
              <a:prstGeom prst="roundRect">
                <a:avLst/>
              </a:prstGeom>
              <a:blipFill rotWithShape="0">
                <a:blip r:embed="rId2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Скругленный прямоугольник 50"/>
          <p:cNvSpPr/>
          <p:nvPr/>
        </p:nvSpPr>
        <p:spPr>
          <a:xfrm>
            <a:off x="2488250" y="3565218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sin 45°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2488250" y="3564798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2488250" y="4640296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i="1" dirty="0">
                <a:solidFill>
                  <a:prstClr val="white"/>
                </a:solidFill>
              </a:rPr>
              <a:t>Не существует</a:t>
            </a: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2488250" y="4638616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 err="1">
                <a:solidFill>
                  <a:prstClr val="white"/>
                </a:solidFill>
              </a:rPr>
              <a:t>ctg</a:t>
            </a:r>
            <a:r>
              <a:rPr lang="en-US" sz="2800" b="1" i="1" dirty="0">
                <a:solidFill>
                  <a:prstClr val="white"/>
                </a:solidFill>
              </a:rPr>
              <a:t> 180°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2488250" y="4636936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2488250" y="5714954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/>
              <a:t>0</a:t>
            </a:r>
            <a:endParaRPr lang="ru-RU" sz="2800" b="1" i="1" dirty="0"/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2488250" y="5708234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 err="1">
                <a:solidFill>
                  <a:prstClr val="white"/>
                </a:solidFill>
              </a:rPr>
              <a:t>tg</a:t>
            </a:r>
            <a:r>
              <a:rPr lang="en-US" sz="2800" b="1" i="1" dirty="0">
                <a:solidFill>
                  <a:prstClr val="white"/>
                </a:solidFill>
              </a:rPr>
              <a:t> 180°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2488250" y="5701514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4739907" y="295094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/>
              <a:t>1/2</a:t>
            </a:r>
            <a:endParaRPr lang="ru-RU" sz="2800" b="1" i="1" dirty="0"/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4739907" y="289063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/>
              <a:t>sin </a:t>
            </a:r>
            <a:r>
              <a:rPr lang="ru-RU" sz="2800" b="1" i="1" dirty="0" smtClean="0"/>
              <a:t>3</a:t>
            </a:r>
            <a:r>
              <a:rPr lang="en-US" sz="2800" b="1" i="1" dirty="0" smtClean="0"/>
              <a:t>0°</a:t>
            </a:r>
            <a:endParaRPr lang="ru-RU" sz="2800" b="1" i="1" dirty="0"/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4739907" y="301124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Скругленный прямоугольник 61"/>
              <p:cNvSpPr/>
              <p:nvPr/>
            </p:nvSpPr>
            <p:spPr>
              <a:xfrm>
                <a:off x="4739907" y="1416322"/>
                <a:ext cx="1894788" cy="716437"/>
              </a:xfrm>
              <a:prstGeom prst="roundRect">
                <a:avLst/>
              </a:prstGeom>
              <a:solidFill>
                <a:srgbClr val="0070C0"/>
              </a:solidFill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dirty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√</m:t>
                      </m:r>
                      <m:r>
                        <a:rPr lang="en-US" sz="2800" b="1" i="1" dirty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ru-RU" sz="2800" b="1" i="1" dirty="0">
                  <a:solidFill>
                    <a:prstClr val="white"/>
                  </a:solidFill>
                </a:endParaRPr>
              </a:p>
            </p:txBody>
          </p:sp>
        </mc:Choice>
        <mc:Fallback xmlns="">
          <p:sp>
            <p:nvSpPr>
              <p:cNvPr id="62" name="Скругленный прямоугольник 6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9907" y="1416322"/>
                <a:ext cx="1894788" cy="716437"/>
              </a:xfrm>
              <a:prstGeom prst="round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Скругленный прямоугольник 62"/>
          <p:cNvSpPr/>
          <p:nvPr/>
        </p:nvSpPr>
        <p:spPr>
          <a:xfrm>
            <a:off x="4739907" y="1427965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err="1" smtClean="0"/>
              <a:t>tg</a:t>
            </a:r>
            <a:r>
              <a:rPr lang="en-US" sz="2800" b="1" i="1" dirty="0" smtClean="0"/>
              <a:t> 60°</a:t>
            </a:r>
            <a:endParaRPr lang="ru-RU" sz="2800" b="1" i="1" dirty="0"/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4728031" y="1429920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4739907" y="2490979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/>
              <a:t>0</a:t>
            </a:r>
            <a:endParaRPr lang="ru-RU" sz="2800" b="1" i="1" dirty="0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4739907" y="2502101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/>
              <a:t>sin 180°</a:t>
            </a:r>
            <a:endParaRPr lang="ru-RU" sz="2800" b="1" i="1" dirty="0"/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4739907" y="2498191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4739907" y="3565637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√</a:t>
            </a:r>
            <a:r>
              <a:rPr lang="ru-RU" sz="2800" b="1" i="1" dirty="0">
                <a:solidFill>
                  <a:prstClr val="white"/>
                </a:solidFill>
              </a:rPr>
              <a:t>3/3</a:t>
            </a: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4739907" y="3566317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 err="1">
                <a:solidFill>
                  <a:prstClr val="white"/>
                </a:solidFill>
              </a:rPr>
              <a:t>ctg</a:t>
            </a:r>
            <a:r>
              <a:rPr lang="en-US" sz="2800" b="1" i="1" dirty="0">
                <a:solidFill>
                  <a:prstClr val="white"/>
                </a:solidFill>
              </a:rPr>
              <a:t> 60°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4739907" y="3577275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4739907" y="4640295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√</a:t>
            </a:r>
            <a:r>
              <a:rPr lang="ru-RU" sz="2800" b="1" i="1" dirty="0">
                <a:solidFill>
                  <a:prstClr val="white"/>
                </a:solidFill>
              </a:rPr>
              <a:t>3/2</a:t>
            </a: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4739907" y="4653706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cos 30°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4728031" y="4647000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Скругленный прямоугольник 73"/>
              <p:cNvSpPr/>
              <p:nvPr/>
            </p:nvSpPr>
            <p:spPr>
              <a:xfrm>
                <a:off x="4739907" y="5714953"/>
                <a:ext cx="1894788" cy="716437"/>
              </a:xfrm>
              <a:prstGeom prst="roundRect">
                <a:avLst/>
              </a:prstGeom>
              <a:solidFill>
                <a:srgbClr val="0070C0"/>
              </a:solidFill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dirty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√</m:t>
                      </m:r>
                      <m:r>
                        <a:rPr lang="en-US" sz="2800" b="1" i="1" dirty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ru-RU" sz="2800" b="1" i="1" dirty="0">
                  <a:solidFill>
                    <a:prstClr val="white"/>
                  </a:solidFill>
                </a:endParaRPr>
              </a:p>
            </p:txBody>
          </p:sp>
        </mc:Choice>
        <mc:Fallback xmlns="">
          <p:sp>
            <p:nvSpPr>
              <p:cNvPr id="74" name="Скругленный прямоугольник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9907" y="5714953"/>
                <a:ext cx="1894788" cy="716437"/>
              </a:xfrm>
              <a:prstGeom prst="round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Скругленный прямоугольник 74"/>
          <p:cNvSpPr/>
          <p:nvPr/>
        </p:nvSpPr>
        <p:spPr>
          <a:xfrm>
            <a:off x="4739907" y="5721657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 err="1">
                <a:solidFill>
                  <a:prstClr val="white"/>
                </a:solidFill>
              </a:rPr>
              <a:t>ctg</a:t>
            </a:r>
            <a:r>
              <a:rPr lang="en-US" sz="2800" b="1" i="1" dirty="0">
                <a:solidFill>
                  <a:prstClr val="white"/>
                </a:solidFill>
              </a:rPr>
              <a:t> 30°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4728031" y="5714951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6991564" y="295094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/>
              <a:t>0</a:t>
            </a:r>
            <a:endParaRPr lang="ru-RU" sz="2800" b="1" i="1" dirty="0"/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6991564" y="301124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 err="1">
                <a:solidFill>
                  <a:prstClr val="white"/>
                </a:solidFill>
              </a:rPr>
              <a:t>tg</a:t>
            </a:r>
            <a:r>
              <a:rPr lang="en-US" sz="2800" b="1" i="1" dirty="0">
                <a:solidFill>
                  <a:prstClr val="white"/>
                </a:solidFill>
              </a:rPr>
              <a:t> 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001965" y="301013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6991564" y="1416322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/>
              <a:t>1</a:t>
            </a:r>
            <a:endParaRPr lang="ru-RU" sz="2800" b="1" i="1" dirty="0"/>
          </a:p>
        </p:txBody>
      </p:sp>
      <p:sp>
        <p:nvSpPr>
          <p:cNvPr id="81" name="Скругленный прямоугольник 80"/>
          <p:cNvSpPr/>
          <p:nvPr/>
        </p:nvSpPr>
        <p:spPr>
          <a:xfrm>
            <a:off x="6997538" y="1436801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cos 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82" name="Скругленный прямоугольник 81"/>
          <p:cNvSpPr/>
          <p:nvPr/>
        </p:nvSpPr>
        <p:spPr>
          <a:xfrm>
            <a:off x="6979688" y="1423027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83" name="Скругленный прямоугольник 82"/>
          <p:cNvSpPr/>
          <p:nvPr/>
        </p:nvSpPr>
        <p:spPr>
          <a:xfrm>
            <a:off x="6991564" y="2490979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/>
              <a:t>0</a:t>
            </a:r>
            <a:endParaRPr lang="ru-RU" sz="2800" b="1" i="1" dirty="0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6991564" y="2502101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cos 90°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6991564" y="2495671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6991564" y="3565637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/>
              <a:t>1</a:t>
            </a:r>
            <a:endParaRPr lang="ru-RU" sz="2800" b="1" i="1" dirty="0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6991564" y="3564797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 err="1">
                <a:solidFill>
                  <a:prstClr val="white"/>
                </a:solidFill>
              </a:rPr>
              <a:t>ctg</a:t>
            </a:r>
            <a:r>
              <a:rPr lang="en-US" sz="2800" b="1" i="1" dirty="0">
                <a:solidFill>
                  <a:prstClr val="white"/>
                </a:solidFill>
              </a:rPr>
              <a:t> 45°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6991564" y="3577275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6991564" y="4640295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i="1" dirty="0">
                <a:solidFill>
                  <a:prstClr val="white"/>
                </a:solidFill>
              </a:rPr>
              <a:t>√3/2</a:t>
            </a: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6991564" y="4646999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smtClean="0"/>
              <a:t>sin 60°</a:t>
            </a:r>
            <a:endParaRPr lang="ru-RU" sz="2800" b="1" i="1" dirty="0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6991564" y="4635275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Скругленный прямоугольник 91"/>
              <p:cNvSpPr/>
              <p:nvPr/>
            </p:nvSpPr>
            <p:spPr>
              <a:xfrm>
                <a:off x="6991564" y="5714953"/>
                <a:ext cx="1894788" cy="716437"/>
              </a:xfrm>
              <a:prstGeom prst="roundRect">
                <a:avLst/>
              </a:prstGeom>
              <a:solidFill>
                <a:srgbClr val="0070C0"/>
              </a:solidFill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sz="2800" b="1" i="1" dirty="0">
                              <a:solidFill>
                                <a:prstClr val="white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ru-RU" sz="2800" b="1" i="1" dirty="0">
                              <a:solidFill>
                                <a:prstClr val="white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e>
                      </m:rad>
                      <m:r>
                        <a:rPr lang="ru-RU" sz="2800" b="1" i="1" dirty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a:rPr lang="ru-RU" sz="2800" b="1" i="1" dirty="0">
                          <a:solidFill>
                            <a:prstClr val="white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ru-RU" sz="2800" b="1" i="1" dirty="0">
                  <a:solidFill>
                    <a:prstClr val="white"/>
                  </a:solidFill>
                </a:endParaRPr>
              </a:p>
            </p:txBody>
          </p:sp>
        </mc:Choice>
        <mc:Fallback xmlns="">
          <p:sp>
            <p:nvSpPr>
              <p:cNvPr id="92" name="Скругленный прямоугольник 9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564" y="5714953"/>
                <a:ext cx="1894788" cy="716437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3" name="Скругленный прямоугольник 92"/>
          <p:cNvSpPr/>
          <p:nvPr/>
        </p:nvSpPr>
        <p:spPr>
          <a:xfrm>
            <a:off x="6991564" y="5721657"/>
            <a:ext cx="1894788" cy="716437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i="1" dirty="0">
                <a:solidFill>
                  <a:prstClr val="white"/>
                </a:solidFill>
              </a:rPr>
              <a:t>cos 45°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6991564" y="5714950"/>
            <a:ext cx="1894788" cy="716437"/>
          </a:xfrm>
          <a:prstGeom prst="roundRect">
            <a:avLst/>
          </a:prstGeom>
          <a:solidFill>
            <a:srgbClr val="0070C0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407578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2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9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32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8" fill="hold">
                      <p:stCondLst>
                        <p:cond delay="0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2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5" fill="hold">
                      <p:stCondLst>
                        <p:cond delay="indefinite"/>
                      </p:stCondLst>
                      <p:childTnLst>
                        <p:par>
                          <p:cTn id="366" fill="hold">
                            <p:stCondLst>
                              <p:cond delay="0"/>
                            </p:stCondLst>
                            <p:childTnLst>
                              <p:par>
                                <p:cTn id="36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377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8" fill="hold">
                      <p:stCondLst>
                        <p:cond delay="0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0" fill="hold">
                      <p:stCondLst>
                        <p:cond delay="indefinite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0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3" fill="hold">
                      <p:stCondLst>
                        <p:cond delay="0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5" fill="hold">
                      <p:stCondLst>
                        <p:cond delay="indefinite"/>
                      </p:stCondLst>
                      <p:childTnLst>
                        <p:par>
                          <p:cTn id="416" fill="hold">
                            <p:stCondLst>
                              <p:cond delay="0"/>
                            </p:stCondLst>
                            <p:childTnLst>
                              <p:par>
                                <p:cTn id="41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2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8" fill="hold">
                      <p:stCondLst>
                        <p:cond delay="0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2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0" fill="hold">
                      <p:stCondLst>
                        <p:cond delay="indefinite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4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5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3" fill="hold">
                      <p:stCondLst>
                        <p:cond delay="0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7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5" fill="hold">
                      <p:stCondLst>
                        <p:cond delay="indefinite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9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477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8" fill="hold">
                      <p:stCondLst>
                        <p:cond delay="0"/>
                      </p:stCondLst>
                      <p:childTnLst>
                        <p:par>
                          <p:cTn id="479" fill="hold">
                            <p:stCondLst>
                              <p:cond delay="0"/>
                            </p:stCondLst>
                            <p:childTnLst>
                              <p:par>
                                <p:cTn id="48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2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0" fill="hold">
                      <p:stCondLst>
                        <p:cond delay="indefinite"/>
                      </p:stCondLst>
                      <p:childTnLst>
                        <p:par>
                          <p:cTn id="491" fill="hold">
                            <p:stCondLst>
                              <p:cond delay="0"/>
                            </p:stCondLst>
                            <p:childTnLst>
                              <p:par>
                                <p:cTn id="492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502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3" fill="hold">
                      <p:stCondLst>
                        <p:cond delay="0"/>
                      </p:stCondLst>
                      <p:childTnLst>
                        <p:par>
                          <p:cTn id="504" fill="hold">
                            <p:stCondLst>
                              <p:cond delay="0"/>
                            </p:stCondLst>
                            <p:childTnLst>
                              <p:par>
                                <p:cTn id="50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7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5" fill="hold">
                      <p:stCondLst>
                        <p:cond delay="indefinite"/>
                      </p:stCondLst>
                      <p:childTnLst>
                        <p:par>
                          <p:cTn id="516" fill="hold">
                            <p:stCondLst>
                              <p:cond delay="0"/>
                            </p:stCondLst>
                            <p:childTnLst>
                              <p:par>
                                <p:cTn id="51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9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527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8" fill="hold">
                      <p:stCondLst>
                        <p:cond delay="0"/>
                      </p:stCondLst>
                      <p:childTnLst>
                        <p:par>
                          <p:cTn id="529" fill="hold">
                            <p:stCondLst>
                              <p:cond delay="0"/>
                            </p:stCondLst>
                            <p:childTnLst>
                              <p:par>
                                <p:cTn id="53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2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0" fill="hold">
                      <p:stCondLst>
                        <p:cond delay="indefinite"/>
                      </p:stCondLst>
                      <p:childTnLst>
                        <p:par>
                          <p:cTn id="541" fill="hold">
                            <p:stCondLst>
                              <p:cond delay="0"/>
                            </p:stCondLst>
                            <p:childTnLst>
                              <p:par>
                                <p:cTn id="542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4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552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3" fill="hold">
                      <p:stCondLst>
                        <p:cond delay="0"/>
                      </p:stCondLst>
                      <p:childTnLst>
                        <p:par>
                          <p:cTn id="554" fill="hold">
                            <p:stCondLst>
                              <p:cond delay="0"/>
                            </p:stCondLst>
                            <p:childTnLst>
                              <p:par>
                                <p:cTn id="55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7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5" fill="hold">
                      <p:stCondLst>
                        <p:cond delay="indefinite"/>
                      </p:stCondLst>
                      <p:childTnLst>
                        <p:par>
                          <p:cTn id="566" fill="hold">
                            <p:stCondLst>
                              <p:cond delay="0"/>
                            </p:stCondLst>
                            <p:childTnLst>
                              <p:par>
                                <p:cTn id="56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9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577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8" fill="hold">
                      <p:stCondLst>
                        <p:cond delay="0"/>
                      </p:stCondLst>
                      <p:childTnLst>
                        <p:par>
                          <p:cTn id="579" fill="hold">
                            <p:stCondLst>
                              <p:cond delay="0"/>
                            </p:stCondLst>
                            <p:childTnLst>
                              <p:par>
                                <p:cTn id="58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2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0" fill="hold">
                      <p:stCondLst>
                        <p:cond delay="indefinite"/>
                      </p:stCondLst>
                      <p:childTnLst>
                        <p:par>
                          <p:cTn id="591" fill="hold">
                            <p:stCondLst>
                              <p:cond delay="0"/>
                            </p:stCondLst>
                            <p:childTnLst>
                              <p:par>
                                <p:cTn id="592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4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2" grpId="0" animBg="1"/>
      <p:bldP spid="2" grpId="1" animBg="1"/>
      <p:bldP spid="26" grpId="0" animBg="1"/>
      <p:bldP spid="26" grpId="1" animBg="1"/>
      <p:bldP spid="27" grpId="0" animBg="1"/>
      <p:bldP spid="27" grpId="1" animBg="1"/>
      <p:bldP spid="29" grpId="0" animBg="1"/>
      <p:bldP spid="29" grpId="1" animBg="1"/>
      <p:bldP spid="30" grpId="0" animBg="1"/>
      <p:bldP spid="30" grpId="1" animBg="1"/>
      <p:bldP spid="32" grpId="0" animBg="1"/>
      <p:bldP spid="32" grpId="1" animBg="1"/>
      <p:bldP spid="33" grpId="0" animBg="1"/>
      <p:bldP spid="33" grpId="1" animBg="1"/>
      <p:bldP spid="35" grpId="0" animBg="1"/>
      <p:bldP spid="35" grpId="1" animBg="1"/>
      <p:bldP spid="36" grpId="0" animBg="1"/>
      <p:bldP spid="36" grpId="1" animBg="1"/>
      <p:bldP spid="38" grpId="0" animBg="1"/>
      <p:bldP spid="38" grpId="1" animBg="1"/>
      <p:bldP spid="39" grpId="0" animBg="1"/>
      <p:bldP spid="39" grpId="1" animBg="1"/>
      <p:bldP spid="41" grpId="0" animBg="1"/>
      <p:bldP spid="41" grpId="1" animBg="1"/>
      <p:bldP spid="42" grpId="0" animBg="1"/>
      <p:bldP spid="42" grpId="1" animBg="1"/>
      <p:bldP spid="44" grpId="0" animBg="1"/>
      <p:bldP spid="44" grpId="1" animBg="1"/>
      <p:bldP spid="45" grpId="0" animBg="1"/>
      <p:bldP spid="45" grpId="1" animBg="1"/>
      <p:bldP spid="47" grpId="0" animBg="1"/>
      <p:bldP spid="47" grpId="1" animBg="1"/>
      <p:bldP spid="48" grpId="0" animBg="1"/>
      <p:bldP spid="48" grpId="1" animBg="1"/>
      <p:bldP spid="50" grpId="0" animBg="1"/>
      <p:bldP spid="50" grpId="1" animBg="1"/>
      <p:bldP spid="51" grpId="0" animBg="1"/>
      <p:bldP spid="51" grpId="1" animBg="1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7" grpId="0" animBg="1"/>
      <p:bldP spid="57" grpId="1" animBg="1"/>
      <p:bldP spid="59" grpId="0" animBg="1"/>
      <p:bldP spid="59" grpId="1" animBg="1"/>
      <p:bldP spid="60" grpId="0" animBg="1"/>
      <p:bldP spid="60" grpId="1" animBg="1"/>
      <p:bldP spid="62" grpId="0" animBg="1"/>
      <p:bldP spid="62" grpId="1" animBg="1"/>
      <p:bldP spid="63" grpId="0" animBg="1"/>
      <p:bldP spid="63" grpId="1" animBg="1"/>
      <p:bldP spid="65" grpId="0" animBg="1"/>
      <p:bldP spid="65" grpId="1" animBg="1"/>
      <p:bldP spid="66" grpId="0" animBg="1"/>
      <p:bldP spid="66" grpId="1" animBg="1"/>
      <p:bldP spid="68" grpId="0" animBg="1"/>
      <p:bldP spid="68" grpId="1" animBg="1"/>
      <p:bldP spid="69" grpId="0" animBg="1"/>
      <p:bldP spid="69" grpId="1" animBg="1"/>
      <p:bldP spid="71" grpId="0" animBg="1"/>
      <p:bldP spid="71" grpId="1" animBg="1"/>
      <p:bldP spid="72" grpId="0" animBg="1"/>
      <p:bldP spid="72" grpId="1" animBg="1"/>
      <p:bldP spid="74" grpId="0" animBg="1"/>
      <p:bldP spid="74" grpId="1" animBg="1"/>
      <p:bldP spid="75" grpId="0" animBg="1"/>
      <p:bldP spid="75" grpId="1" animBg="1"/>
      <p:bldP spid="77" grpId="0" animBg="1"/>
      <p:bldP spid="77" grpId="1" animBg="1"/>
      <p:bldP spid="78" grpId="0" animBg="1"/>
      <p:bldP spid="78" grpId="1" animBg="1"/>
      <p:bldP spid="80" grpId="0" animBg="1"/>
      <p:bldP spid="80" grpId="1" animBg="1"/>
      <p:bldP spid="81" grpId="0" animBg="1"/>
      <p:bldP spid="81" grpId="1" animBg="1"/>
      <p:bldP spid="83" grpId="0" animBg="1"/>
      <p:bldP spid="83" grpId="1" animBg="1"/>
      <p:bldP spid="84" grpId="0" animBg="1"/>
      <p:bldP spid="84" grpId="1" animBg="1"/>
      <p:bldP spid="86" grpId="0" animBg="1"/>
      <p:bldP spid="86" grpId="1" animBg="1"/>
      <p:bldP spid="87" grpId="0" animBg="1"/>
      <p:bldP spid="87" grpId="1" animBg="1"/>
      <p:bldP spid="89" grpId="0" animBg="1"/>
      <p:bldP spid="89" grpId="1" animBg="1"/>
      <p:bldP spid="90" grpId="0" animBg="1"/>
      <p:bldP spid="90" grpId="1" animBg="1"/>
      <p:bldP spid="92" grpId="0" animBg="1"/>
      <p:bldP spid="92" grpId="1" animBg="1"/>
      <p:bldP spid="93" grpId="0" animBg="1"/>
      <p:bldP spid="9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970384"/>
            <a:ext cx="85266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485192"/>
            <a:ext cx="8554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Знак тригонометрической функции зависит исключительно от координатной четверти, в которой располагается числовой аргумент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39951" y="1875453"/>
            <a:ext cx="398417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12" name="Рисунок 11" descr="Тригонометрические функции с примерами решения"/>
          <p:cNvPicPr/>
          <p:nvPr/>
        </p:nvPicPr>
        <p:blipFill>
          <a:blip r:embed="rId3"/>
          <a:srcRect b="16789"/>
          <a:stretch>
            <a:fillRect/>
          </a:stretch>
        </p:blipFill>
        <p:spPr bwMode="auto">
          <a:xfrm>
            <a:off x="3034490" y="1239707"/>
            <a:ext cx="3000375" cy="1624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Тригонометрические функции с примерами решения"/>
          <p:cNvPicPr/>
          <p:nvPr/>
        </p:nvPicPr>
        <p:blipFill>
          <a:blip r:embed="rId4"/>
          <a:srcRect b="20870"/>
          <a:stretch>
            <a:fillRect/>
          </a:stretch>
        </p:blipFill>
        <p:spPr bwMode="auto">
          <a:xfrm>
            <a:off x="6315171" y="1245831"/>
            <a:ext cx="1533525" cy="1432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Артем\Desktop\m8-21.png"/>
          <p:cNvPicPr/>
          <p:nvPr/>
        </p:nvPicPr>
        <p:blipFill>
          <a:blip r:embed="rId5"/>
          <a:srcRect r="14486"/>
          <a:stretch>
            <a:fillRect/>
          </a:stretch>
        </p:blipFill>
        <p:spPr bwMode="auto">
          <a:xfrm>
            <a:off x="3023236" y="2608144"/>
            <a:ext cx="5122388" cy="1716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6"/>
          <a:srcRect r="62630"/>
          <a:stretch>
            <a:fillRect/>
          </a:stretch>
        </p:blipFill>
        <p:spPr bwMode="auto">
          <a:xfrm>
            <a:off x="158621" y="1851964"/>
            <a:ext cx="2889675" cy="2346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Прямоугольник 10"/>
          <p:cNvSpPr/>
          <p:nvPr/>
        </p:nvSpPr>
        <p:spPr>
          <a:xfrm>
            <a:off x="606489" y="4598161"/>
            <a:ext cx="748315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В зависимости от того в какой координатной четверти окажется начальный радиус, угол </a:t>
            </a:r>
            <a:r>
              <a:rPr lang="ru-RU" i="1" dirty="0" err="1" smtClean="0"/>
              <a:t>α </a:t>
            </a:r>
            <a:r>
              <a:rPr lang="ru-RU" i="1" dirty="0" smtClean="0"/>
              <a:t>называют углом этой четверти:</a:t>
            </a:r>
            <a:endParaRPr lang="ru-RU" dirty="0" smtClean="0"/>
          </a:p>
          <a:p>
            <a:r>
              <a:rPr lang="ru-RU" i="1" dirty="0" smtClean="0"/>
              <a:t> 0</a:t>
            </a:r>
            <a:r>
              <a:rPr lang="ru-RU" i="1" baseline="30000" dirty="0" smtClean="0"/>
              <a:t>0</a:t>
            </a:r>
            <a:r>
              <a:rPr lang="ru-RU" i="1" dirty="0" smtClean="0"/>
              <a:t>  &lt;  </a:t>
            </a:r>
            <a:r>
              <a:rPr lang="ru-RU" i="1" dirty="0" err="1" smtClean="0"/>
              <a:t>α </a:t>
            </a:r>
            <a:r>
              <a:rPr lang="ru-RU" i="1" dirty="0" smtClean="0"/>
              <a:t> &lt; 90</a:t>
            </a:r>
            <a:r>
              <a:rPr lang="ru-RU" i="1" baseline="30000" dirty="0" smtClean="0"/>
              <a:t>0</a:t>
            </a:r>
            <a:r>
              <a:rPr lang="ru-RU" i="1" dirty="0" smtClean="0"/>
              <a:t> ,  то  – угол I четверти</a:t>
            </a:r>
            <a:endParaRPr lang="ru-RU" dirty="0" smtClean="0"/>
          </a:p>
          <a:p>
            <a:r>
              <a:rPr lang="ru-RU" i="1" dirty="0" smtClean="0"/>
              <a:t>90</a:t>
            </a:r>
            <a:r>
              <a:rPr lang="ru-RU" i="1" baseline="30000" dirty="0" smtClean="0"/>
              <a:t>0</a:t>
            </a:r>
            <a:r>
              <a:rPr lang="ru-RU" i="1" dirty="0" smtClean="0"/>
              <a:t>  &lt; </a:t>
            </a:r>
            <a:r>
              <a:rPr lang="ru-RU" i="1" dirty="0" err="1" smtClean="0"/>
              <a:t>α </a:t>
            </a:r>
            <a:r>
              <a:rPr lang="ru-RU" i="1" dirty="0" smtClean="0"/>
              <a:t> &lt; 180</a:t>
            </a:r>
            <a:r>
              <a:rPr lang="ru-RU" i="1" baseline="30000" dirty="0" smtClean="0"/>
              <a:t>0</a:t>
            </a:r>
            <a:r>
              <a:rPr lang="ru-RU" i="1" dirty="0" smtClean="0"/>
              <a:t> ,  то  – угол II четверти</a:t>
            </a:r>
            <a:endParaRPr lang="ru-RU" dirty="0" smtClean="0"/>
          </a:p>
          <a:p>
            <a:r>
              <a:rPr lang="ru-RU" i="1" dirty="0" smtClean="0"/>
              <a:t>180</a:t>
            </a:r>
            <a:r>
              <a:rPr lang="ru-RU" i="1" baseline="30000" dirty="0" smtClean="0"/>
              <a:t>0</a:t>
            </a:r>
            <a:r>
              <a:rPr lang="ru-RU" i="1" dirty="0" smtClean="0"/>
              <a:t>  &lt; </a:t>
            </a:r>
            <a:r>
              <a:rPr lang="ru-RU" i="1" dirty="0" err="1" smtClean="0"/>
              <a:t>α </a:t>
            </a:r>
            <a:r>
              <a:rPr lang="ru-RU" i="1" dirty="0" smtClean="0"/>
              <a:t> &lt; 270</a:t>
            </a:r>
            <a:r>
              <a:rPr lang="ru-RU" i="1" baseline="30000" dirty="0" smtClean="0"/>
              <a:t>0</a:t>
            </a:r>
            <a:r>
              <a:rPr lang="ru-RU" i="1" dirty="0" smtClean="0"/>
              <a:t> , то  – угол III четверти</a:t>
            </a:r>
            <a:endParaRPr lang="ru-RU" dirty="0" smtClean="0"/>
          </a:p>
          <a:p>
            <a:r>
              <a:rPr lang="ru-RU" i="1" dirty="0" smtClean="0"/>
              <a:t>270</a:t>
            </a:r>
            <a:r>
              <a:rPr lang="ru-RU" i="1" baseline="30000" dirty="0" smtClean="0"/>
              <a:t>0</a:t>
            </a:r>
            <a:r>
              <a:rPr lang="ru-RU" i="1" dirty="0" smtClean="0"/>
              <a:t>  &lt; </a:t>
            </a:r>
            <a:r>
              <a:rPr lang="ru-RU" i="1" dirty="0" err="1" smtClean="0"/>
              <a:t>α </a:t>
            </a:r>
            <a:r>
              <a:rPr lang="ru-RU" i="1" dirty="0" smtClean="0"/>
              <a:t>&lt; 360</a:t>
            </a:r>
            <a:r>
              <a:rPr lang="ru-RU" i="1" baseline="30000" dirty="0" smtClean="0"/>
              <a:t>0</a:t>
            </a:r>
            <a:r>
              <a:rPr lang="ru-RU" i="1" dirty="0" smtClean="0"/>
              <a:t> , то  – угол IV четверти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970384"/>
            <a:ext cx="85266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485192"/>
            <a:ext cx="2408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C00000"/>
                </a:solidFill>
              </a:rPr>
              <a:t>ПОВТОРЕНИЕ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39951" y="1875453"/>
            <a:ext cx="398417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11" name="Рисунок 10" descr="формулы связи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4522" y="1334278"/>
            <a:ext cx="8294915" cy="3517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86586" y="356659"/>
            <a:ext cx="6225422" cy="646160"/>
          </a:xfrm>
          <a:prstGeom prst="rect">
            <a:avLst/>
          </a:prstGeom>
          <a:blipFill rotWithShape="1">
            <a:blip r:embed="rId2"/>
            <a:stretch>
              <a:fillRect l="-784" b="-6329"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323851" y="1096433"/>
            <a:ext cx="864076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60351" y="1193800"/>
            <a:ext cx="11532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70C0"/>
                </a:solidFill>
              </a:rPr>
              <a:t>Решение.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23850" y="1697567"/>
            <a:ext cx="18309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</a:rPr>
              <a:t>cos</a:t>
            </a:r>
            <a:r>
              <a:rPr lang="ru-RU" baseline="30000">
                <a:solidFill>
                  <a:srgbClr val="FF0000"/>
                </a:solidFill>
              </a:rPr>
              <a:t>2</a:t>
            </a:r>
            <a:r>
              <a:rPr lang="en-US" baseline="30000">
                <a:solidFill>
                  <a:srgbClr val="FF0000"/>
                </a:solidFill>
              </a:rPr>
              <a:t> </a:t>
            </a:r>
            <a:r>
              <a:rPr lang="en-US">
                <a:solidFill>
                  <a:srgbClr val="FF0000"/>
                </a:solidFill>
              </a:rPr>
              <a:t>t</a:t>
            </a:r>
            <a:r>
              <a:rPr lang="ru-RU">
                <a:solidFill>
                  <a:srgbClr val="FF0000"/>
                </a:solidFill>
              </a:rPr>
              <a:t> = 1 – </a:t>
            </a:r>
            <a:r>
              <a:rPr lang="en-US">
                <a:solidFill>
                  <a:srgbClr val="FF0000"/>
                </a:solidFill>
              </a:rPr>
              <a:t>sin</a:t>
            </a:r>
            <a:r>
              <a:rPr lang="ru-RU" baseline="30000">
                <a:solidFill>
                  <a:srgbClr val="FF0000"/>
                </a:solidFill>
              </a:rPr>
              <a:t>2</a:t>
            </a:r>
            <a:r>
              <a:rPr lang="en-US" baseline="30000">
                <a:solidFill>
                  <a:srgbClr val="FF0000"/>
                </a:solidFill>
              </a:rPr>
              <a:t> </a:t>
            </a:r>
            <a:r>
              <a:rPr lang="en-US">
                <a:solidFill>
                  <a:srgbClr val="FF0000"/>
                </a:solidFill>
              </a:rPr>
              <a:t>t;</a:t>
            </a:r>
            <a:endParaRPr lang="ru-RU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99943" y="2271402"/>
            <a:ext cx="2713050" cy="81706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7" name="TextBox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0075" y="3093934"/>
            <a:ext cx="2946640" cy="81706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8" name="Прямоугольник 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82807" y="4160099"/>
            <a:ext cx="1834156" cy="492443"/>
          </a:xfrm>
          <a:prstGeom prst="rect">
            <a:avLst/>
          </a:prstGeom>
          <a:blipFill rotWithShape="1">
            <a:blip r:embed="rId5"/>
            <a:stretch>
              <a:fillRect l="-2990" t="-10000" b="-25000"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2754314" y="4159251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cos t &lt; 0</a:t>
            </a:r>
            <a:r>
              <a:rPr lang="en-US"/>
              <a:t>;</a:t>
            </a:r>
            <a:r>
              <a:rPr lang="ru-RU"/>
              <a:t> </a:t>
            </a:r>
          </a:p>
        </p:txBody>
      </p:sp>
      <p:sp>
        <p:nvSpPr>
          <p:cNvPr id="10" name="Прямоугольник 9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30897" y="4734470"/>
            <a:ext cx="1245854" cy="81706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11" name="Прямоугольник 1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54479" y="1657565"/>
            <a:ext cx="543739" cy="533480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12" name="Прямоугольник 1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37499" y="2413192"/>
            <a:ext cx="543739" cy="533480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13" name="Прямоугольник 12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75764" y="4139580"/>
            <a:ext cx="543739" cy="533480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14" name="Прямоугольник 1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35897" y="4119061"/>
            <a:ext cx="543739" cy="533480"/>
          </a:xfrm>
          <a:prstGeom prst="rect">
            <a:avLst/>
          </a:prstGeom>
          <a:blipFill rotWithShape="1">
            <a:blip r:embed="rId10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15" name="Прямоугольник 1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82808" y="4876260"/>
            <a:ext cx="543739" cy="533480"/>
          </a:xfrm>
          <a:prstGeom prst="rect">
            <a:avLst/>
          </a:prstGeom>
          <a:blipFill rotWithShape="1">
            <a:blip r:embed="rId11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16" name="Прямоугольник 1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33" y="1410798"/>
            <a:ext cx="2944973" cy="689164"/>
          </a:xfrm>
          <a:prstGeom prst="rect">
            <a:avLst/>
          </a:prstGeom>
          <a:blipFill rotWithShape="1">
            <a:blip r:embed="rId12"/>
            <a:stretch>
              <a:fillRect l="-1656" b="-2381"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4427538" y="1193801"/>
            <a:ext cx="0" cy="43582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83541" y="2257508"/>
            <a:ext cx="3041410" cy="675827"/>
          </a:xfrm>
          <a:prstGeom prst="rect">
            <a:avLst/>
          </a:prstGeom>
          <a:blipFill rotWithShape="1">
            <a:blip r:embed="rId13"/>
            <a:stretch>
              <a:fillRect l="-1603" b="-3614"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24" name="TextBox 2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53668" y="3992745"/>
            <a:ext cx="4379148" cy="647699"/>
          </a:xfrm>
          <a:prstGeom prst="rect">
            <a:avLst/>
          </a:prstGeom>
          <a:blipFill rotWithShape="1">
            <a:blip r:embed="rId14"/>
            <a:stretch>
              <a:fillRect l="-1253" b="-5000"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pic>
        <p:nvPicPr>
          <p:cNvPr id="20" name="Picture 2" descr="D:\Algebra 10\symbol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820151" y="4267201"/>
            <a:ext cx="144463" cy="124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86586" y="356659"/>
            <a:ext cx="5428346" cy="1017031"/>
          </a:xfrm>
          <a:prstGeom prst="rect">
            <a:avLst/>
          </a:prstGeom>
          <a:blipFill rotWithShape="1">
            <a:blip r:embed="rId2"/>
            <a:stretch>
              <a:fillRect l="-899" b="-11200"/>
            </a:stretch>
          </a:blipFill>
        </p:spPr>
        <p:txBody>
          <a:bodyPr/>
          <a:lstStyle/>
          <a:p>
            <a:r>
              <a:rPr lang="ru-RU" dirty="0">
                <a:noFill/>
              </a:rPr>
              <a:t> </a:t>
            </a: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323851" y="1454151"/>
            <a:ext cx="864076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60351" y="1454151"/>
            <a:ext cx="11532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70C0"/>
                </a:solidFill>
              </a:rPr>
              <a:t>Решение.</a:t>
            </a:r>
          </a:p>
        </p:txBody>
      </p:sp>
      <p:sp>
        <p:nvSpPr>
          <p:cNvPr id="17" name="TextBox 1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23529" y="1946607"/>
            <a:ext cx="2134109" cy="816976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18" name="TextBox 1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5536" y="2763668"/>
            <a:ext cx="4896544" cy="104738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19" name="TextBox 1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5536" y="3621021"/>
            <a:ext cx="2914516" cy="651204"/>
          </a:xfrm>
          <a:prstGeom prst="rect">
            <a:avLst/>
          </a:prstGeom>
          <a:blipFill rotWithShape="1">
            <a:blip r:embed="rId5"/>
            <a:stretch>
              <a:fillRect b="-3704"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23" name="Прямоугольник 22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4752" y="4316156"/>
            <a:ext cx="1834156" cy="492443"/>
          </a:xfrm>
          <a:prstGeom prst="rect">
            <a:avLst/>
          </a:prstGeom>
          <a:blipFill rotWithShape="1">
            <a:blip r:embed="rId6"/>
            <a:stretch>
              <a:fillRect l="-2658" t="-9836" b="-22951"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25" name="Прямоугольник 24"/>
          <p:cNvSpPr>
            <a:spLocks noChangeArrowheads="1"/>
          </p:cNvSpPr>
          <p:nvPr/>
        </p:nvSpPr>
        <p:spPr bwMode="auto">
          <a:xfrm>
            <a:off x="2774951" y="4315885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cos t </a:t>
            </a:r>
            <a:r>
              <a:rPr lang="en-US"/>
              <a:t>&gt;</a:t>
            </a:r>
            <a:r>
              <a:rPr lang="ru-RU"/>
              <a:t> 0</a:t>
            </a:r>
            <a:r>
              <a:rPr lang="en-US"/>
              <a:t>;</a:t>
            </a:r>
            <a:r>
              <a:rPr lang="ru-RU"/>
              <a:t> </a:t>
            </a:r>
          </a:p>
        </p:txBody>
      </p:sp>
      <p:sp>
        <p:nvSpPr>
          <p:cNvPr id="26" name="Прямоугольник 2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60157" y="4851512"/>
            <a:ext cx="1284326" cy="82313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27" name="Прямоугольник 2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97709" y="4295637"/>
            <a:ext cx="543739" cy="533480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28" name="Прямоугольник 2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57842" y="4275119"/>
            <a:ext cx="543739" cy="533480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29" name="Прямоугольник 28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4753" y="5032317"/>
            <a:ext cx="543739" cy="533480"/>
          </a:xfrm>
          <a:prstGeom prst="rect">
            <a:avLst/>
          </a:prstGeom>
          <a:blipFill rotWithShape="1">
            <a:blip r:embed="rId10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20" name="Прямоугольник 19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04048" y="1700386"/>
            <a:ext cx="3682418" cy="812017"/>
          </a:xfrm>
          <a:prstGeom prst="rect">
            <a:avLst/>
          </a:prstGeom>
          <a:blipFill rotWithShape="1">
            <a:blip r:embed="rId11"/>
            <a:stretch>
              <a:fillRect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4716463" y="1441451"/>
            <a:ext cx="0" cy="43582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04049" y="2614937"/>
            <a:ext cx="3768211" cy="652915"/>
          </a:xfrm>
          <a:prstGeom prst="rect">
            <a:avLst/>
          </a:prstGeom>
          <a:blipFill rotWithShape="1">
            <a:blip r:embed="rId12"/>
            <a:stretch>
              <a:fillRect b="-5000"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32" name="TextBox 3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21386" y="3308776"/>
            <a:ext cx="2406428" cy="653085"/>
          </a:xfrm>
          <a:prstGeom prst="rect">
            <a:avLst/>
          </a:prstGeom>
          <a:blipFill rotWithShape="1">
            <a:blip r:embed="rId13"/>
            <a:stretch>
              <a:fillRect l="-508" r="-1269" b="-5000"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sp>
        <p:nvSpPr>
          <p:cNvPr id="33" name="TextBox 3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04048" y="4609992"/>
            <a:ext cx="3329758" cy="1181179"/>
          </a:xfrm>
          <a:prstGeom prst="rect">
            <a:avLst/>
          </a:prstGeom>
          <a:blipFill rotWithShape="1">
            <a:blip r:embed="rId14"/>
            <a:stretch>
              <a:fillRect l="-1648" b="-2759"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  <p:pic>
        <p:nvPicPr>
          <p:cNvPr id="22" name="Picture 2" descr="D:\Algebra 10\symbol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388351" y="5463118"/>
            <a:ext cx="119063" cy="103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3405" y="970384"/>
            <a:ext cx="852666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Основные соотношения между тригонометрическими функциями одного и того же аргумента</a:t>
            </a: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739951" y="1875453"/>
            <a:ext cx="398417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28679" name="Picture 7" descr="Тригонометрические функции с примерами решен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1959" y="2376033"/>
            <a:ext cx="2047875" cy="504826"/>
          </a:xfrm>
          <a:prstGeom prst="rect">
            <a:avLst/>
          </a:prstGeom>
          <a:noFill/>
        </p:spPr>
      </p:pic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905069" y="1866122"/>
            <a:ext cx="7567127" cy="310854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Bookman Old Style" pitchFamily="18" charset="0"/>
                <a:cs typeface="Arial" pitchFamily="34" charset="0"/>
              </a:rPr>
              <a:t>Пример 3.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212529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Bookman Old Style" pitchFamily="18" charset="0"/>
                <a:cs typeface="Arial" pitchFamily="34" charset="0"/>
              </a:rPr>
              <a:t>Найдите </a:t>
            </a:r>
            <a:r>
              <a:rPr lang="en-US" b="1" dirty="0" smtClean="0">
                <a:solidFill>
                  <a:srgbClr val="002060"/>
                </a:solidFill>
                <a:latin typeface="Bookman Old Style" pitchFamily="18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Bookman Old Style" pitchFamily="18" charset="0"/>
                <a:cs typeface="Arial" pitchFamily="34" charset="0"/>
              </a:rPr>
              <a:t>cos</a:t>
            </a:r>
            <a:r>
              <a:rPr lang="en-US" dirty="0" smtClean="0">
                <a:solidFill>
                  <a:srgbClr val="C00000"/>
                </a:solidFill>
                <a:ea typeface="Cambria"/>
                <a:cs typeface="Arial" pitchFamily="34" charset="0"/>
              </a:rPr>
              <a:t>𝞪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Bookman Old Style" pitchFamily="18" charset="0"/>
                <a:cs typeface="Arial" pitchFamily="34" charset="0"/>
              </a:rPr>
              <a:t>, если </a:t>
            </a:r>
            <a:endParaRPr kumimoji="0" lang="en-US" b="1" i="1" u="none" strike="noStrike" cap="none" normalizeH="0" baseline="0" dirty="0" smtClean="0">
              <a:ln>
                <a:noFill/>
              </a:ln>
              <a:solidFill>
                <a:srgbClr val="212529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1" u="none" strike="noStrike" cap="none" normalizeH="0" baseline="0" dirty="0" smtClean="0">
              <a:ln>
                <a:noFill/>
              </a:ln>
              <a:solidFill>
                <a:srgbClr val="212529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Bookman Old Style" pitchFamily="18" charset="0"/>
                <a:cs typeface="Arial" pitchFamily="34" charset="0"/>
              </a:rPr>
              <a:t>Решение: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212529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Bookman Old Style" pitchFamily="18" charset="0"/>
                <a:cs typeface="Arial" pitchFamily="34" charset="0"/>
              </a:rPr>
              <a:t>Имеем: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Bookman Old Style" pitchFamily="18" charset="0"/>
                <a:cs typeface="Arial" pitchFamily="34" charset="0"/>
              </a:rPr>
              <a:t>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Bookman Old Style" pitchFamily="18" charset="0"/>
                <a:cs typeface="Arial" pitchFamily="34" charset="0"/>
              </a:rPr>
              <a:t>Поскольку 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Bookman Old Style" pitchFamily="18" charset="0"/>
                <a:cs typeface="Arial" pitchFamily="34" charset="0"/>
              </a:rPr>
              <a:t>           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Bookman Old Style" pitchFamily="18" charset="0"/>
                <a:cs typeface="Arial" pitchFamily="34" charset="0"/>
              </a:rPr>
              <a:t>,</a:t>
            </a:r>
            <a:r>
              <a:rPr lang="en-US" dirty="0" smtClean="0">
                <a:solidFill>
                  <a:srgbClr val="212529"/>
                </a:solidFill>
                <a:latin typeface="Bookman Old Style" pitchFamily="18" charset="0"/>
                <a:cs typeface="Arial" pitchFamily="34" charset="0"/>
              </a:rPr>
              <a:t>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Bookman Old Style" pitchFamily="18" charset="0"/>
                <a:cs typeface="Arial" pitchFamily="34" charset="0"/>
              </a:rPr>
              <a:t>то  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Bookman Old Style" pitchFamily="18" charset="0"/>
                <a:cs typeface="Arial" pitchFamily="34" charset="0"/>
              </a:rPr>
              <a:t>       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Bookman Old Style" pitchFamily="18" charset="0"/>
                <a:cs typeface="Arial" pitchFamily="34" charset="0"/>
              </a:rPr>
              <a:t>; следовательно,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Roboto Slab"/>
                <a:cs typeface="Arial" pitchFamily="34" charset="0"/>
              </a:rPr>
              <a:t>  </a:t>
            </a:r>
            <a:r>
              <a:rPr kumimoji="0" lang="ru-RU" sz="34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Roboto Slab"/>
                <a:cs typeface="Arial" pitchFamily="34" charset="0"/>
              </a:rPr>
              <a:t> 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Roboto Slab"/>
                <a:cs typeface="Arial" pitchFamily="34" charset="0"/>
              </a:rPr>
              <a:t> 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212529"/>
              </a:solidFill>
              <a:effectLst/>
              <a:latin typeface="Roboto Slab"/>
              <a:cs typeface="Arial" pitchFamily="34" charset="0"/>
            </a:endParaRPr>
          </a:p>
        </p:txBody>
      </p:sp>
      <p:pic>
        <p:nvPicPr>
          <p:cNvPr id="28681" name="Picture 9" descr="Тригонометрические функции с примерами решени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8038" y="-874713"/>
            <a:ext cx="1200150" cy="314325"/>
          </a:xfrm>
          <a:prstGeom prst="rect">
            <a:avLst/>
          </a:prstGeom>
          <a:noFill/>
        </p:spPr>
      </p:pic>
      <p:pic>
        <p:nvPicPr>
          <p:cNvPr id="28682" name="Picture 10" descr="Тригонометрические функции с примерами решен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11300" y="-874713"/>
            <a:ext cx="2447925" cy="561975"/>
          </a:xfrm>
          <a:prstGeom prst="rect">
            <a:avLst/>
          </a:prstGeom>
          <a:noFill/>
        </p:spPr>
      </p:pic>
      <p:pic>
        <p:nvPicPr>
          <p:cNvPr id="28684" name="Picture 12" descr="Тригонометрические функции с примерами решения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40124" y="3952585"/>
            <a:ext cx="1193541" cy="665629"/>
          </a:xfrm>
          <a:prstGeom prst="rect">
            <a:avLst/>
          </a:prstGeom>
          <a:noFill/>
        </p:spPr>
      </p:pic>
      <p:pic>
        <p:nvPicPr>
          <p:cNvPr id="28685" name="Picture 13" descr="Тригонометрические функции с примерами решения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15307" y="4036559"/>
            <a:ext cx="976570" cy="404098"/>
          </a:xfrm>
          <a:prstGeom prst="rect">
            <a:avLst/>
          </a:prstGeom>
          <a:noFill/>
        </p:spPr>
      </p:pic>
      <p:pic>
        <p:nvPicPr>
          <p:cNvPr id="28686" name="Picture 14" descr="Тригонометрические функции с примерами решения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79638" y="4656720"/>
            <a:ext cx="2723201" cy="689719"/>
          </a:xfrm>
          <a:prstGeom prst="rect">
            <a:avLst/>
          </a:prstGeom>
          <a:noFill/>
        </p:spPr>
      </p:pic>
      <p:pic>
        <p:nvPicPr>
          <p:cNvPr id="28687" name="Picture 15" descr="Тригонометрические функции с примерами решения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12265" y="5431161"/>
            <a:ext cx="3943490" cy="876331"/>
          </a:xfrm>
          <a:prstGeom prst="rect">
            <a:avLst/>
          </a:prstGeom>
          <a:noFill/>
        </p:spPr>
      </p:pic>
      <p:pic>
        <p:nvPicPr>
          <p:cNvPr id="28691" name="Picture 19" descr="Тригонометрические функции с примерами решен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5975" y="2299219"/>
            <a:ext cx="3031328" cy="695908"/>
          </a:xfrm>
          <a:prstGeom prst="rect">
            <a:avLst/>
          </a:prstGeom>
          <a:noFill/>
        </p:spPr>
      </p:pic>
      <p:pic>
        <p:nvPicPr>
          <p:cNvPr id="19" name="Picture 11" descr="Тригонометрические функции с примерами решения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363206" y="3236003"/>
            <a:ext cx="5319178" cy="7948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2491" y="404082"/>
            <a:ext cx="184731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endParaRPr lang="ru-RU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393405" y="808164"/>
            <a:ext cx="18569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Рефлексия: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" name="Рисунок 7" descr="https://lh6.googleusercontent.com/Kyo3A3R5IJUW2OvYFIP1wwEN2nBCzV_l3-BZtt1CiNI8vTImihVyfwUfbN4OeDcZm1nBpGc-qBhFECXE3PwXrb1fUjEAYrlFp3fTyRjzgO7h52UVjNhdHqNy8MCC7ddKYDl1hLHq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03242" y="783772"/>
            <a:ext cx="5775590" cy="4260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695095" y="5784491"/>
            <a:ext cx="3094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СПАСИБО ЗА УРОК!!!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616</TotalTime>
  <Words>541</Words>
  <Application>Microsoft Office PowerPoint</Application>
  <PresentationFormat>Экран (4:3)</PresentationFormat>
  <Paragraphs>248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User</cp:lastModifiedBy>
  <cp:revision>76</cp:revision>
  <dcterms:created xsi:type="dcterms:W3CDTF">2013-11-19T05:52:05Z</dcterms:created>
  <dcterms:modified xsi:type="dcterms:W3CDTF">2024-01-11T04:40:13Z</dcterms:modified>
</cp:coreProperties>
</file>