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80" r:id="rId2"/>
    <p:sldId id="281" r:id="rId3"/>
    <p:sldId id="278" r:id="rId4"/>
    <p:sldId id="275" r:id="rId5"/>
    <p:sldId id="276" r:id="rId6"/>
    <p:sldId id="274" r:id="rId7"/>
    <p:sldId id="269" r:id="rId8"/>
    <p:sldId id="266" r:id="rId9"/>
    <p:sldId id="272" r:id="rId10"/>
    <p:sldId id="273" r:id="rId11"/>
    <p:sldId id="267" r:id="rId12"/>
    <p:sldId id="283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30B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4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4FA581-32C3-4136-90D7-C9EBA5B4AECC}" type="datetimeFigureOut">
              <a:rPr lang="ru-RU" smtClean="0"/>
              <a:pPr/>
              <a:t>16.02.2017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E6356A-74EF-45E0-87E1-CFF24A6C480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24385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6356A-74EF-45E0-87E1-CFF24A6C4807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C35AE-D10E-4941-B495-B99C76DB3BB7}" type="datetimeFigureOut">
              <a:rPr lang="ru-RU" smtClean="0"/>
              <a:pPr/>
              <a:t>16.02.2017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936F2-B638-467A-9968-BCADA61BE4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C35AE-D10E-4941-B495-B99C76DB3BB7}" type="datetimeFigureOut">
              <a:rPr lang="ru-RU" smtClean="0"/>
              <a:pPr/>
              <a:t>16.02.2017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936F2-B638-467A-9968-BCADA61BE4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C35AE-D10E-4941-B495-B99C76DB3BB7}" type="datetimeFigureOut">
              <a:rPr lang="ru-RU" smtClean="0"/>
              <a:pPr/>
              <a:t>16.02.2017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936F2-B638-467A-9968-BCADA61BE4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C35AE-D10E-4941-B495-B99C76DB3BB7}" type="datetimeFigureOut">
              <a:rPr lang="ru-RU" smtClean="0"/>
              <a:pPr/>
              <a:t>16.02.2017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936F2-B638-467A-9968-BCADA61BE4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C35AE-D10E-4941-B495-B99C76DB3BB7}" type="datetimeFigureOut">
              <a:rPr lang="ru-RU" smtClean="0"/>
              <a:pPr/>
              <a:t>16.02.2017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936F2-B638-467A-9968-BCADA61BE4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C35AE-D10E-4941-B495-B99C76DB3BB7}" type="datetimeFigureOut">
              <a:rPr lang="ru-RU" smtClean="0"/>
              <a:pPr/>
              <a:t>16.02.2017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936F2-B638-467A-9968-BCADA61BE4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C35AE-D10E-4941-B495-B99C76DB3BB7}" type="datetimeFigureOut">
              <a:rPr lang="ru-RU" smtClean="0"/>
              <a:pPr/>
              <a:t>16.02.2017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936F2-B638-467A-9968-BCADA61BE4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C35AE-D10E-4941-B495-B99C76DB3BB7}" type="datetimeFigureOut">
              <a:rPr lang="ru-RU" smtClean="0"/>
              <a:pPr/>
              <a:t>16.02.2017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936F2-B638-467A-9968-BCADA61BE4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C35AE-D10E-4941-B495-B99C76DB3BB7}" type="datetimeFigureOut">
              <a:rPr lang="ru-RU" smtClean="0"/>
              <a:pPr/>
              <a:t>16.02.2017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936F2-B638-467A-9968-BCADA61BE4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C35AE-D10E-4941-B495-B99C76DB3BB7}" type="datetimeFigureOut">
              <a:rPr lang="ru-RU" smtClean="0"/>
              <a:pPr/>
              <a:t>16.02.2017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936F2-B638-467A-9968-BCADA61BE4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C35AE-D10E-4941-B495-B99C76DB3BB7}" type="datetimeFigureOut">
              <a:rPr lang="ru-RU" smtClean="0"/>
              <a:pPr/>
              <a:t>16.02.2017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936F2-B638-467A-9968-BCADA61BE4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  <a:alpha val="6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7C35AE-D10E-4941-B495-B99C76DB3BB7}" type="datetimeFigureOut">
              <a:rPr lang="ru-RU" smtClean="0"/>
              <a:pPr/>
              <a:t>16.02.2017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9936F2-B638-467A-9968-BCADA61BE48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12" Type="http://schemas.openxmlformats.org/officeDocument/2006/relationships/image" Target="../media/image3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11" Type="http://schemas.openxmlformats.org/officeDocument/2006/relationships/image" Target="../media/image37.png"/><Relationship Id="rId5" Type="http://schemas.openxmlformats.org/officeDocument/2006/relationships/image" Target="../media/image31.png"/><Relationship Id="rId10" Type="http://schemas.openxmlformats.org/officeDocument/2006/relationships/image" Target="../media/image36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703282"/>
          </a:xfrm>
        </p:spPr>
        <p:txBody>
          <a:bodyPr>
            <a:noAutofit/>
          </a:bodyPr>
          <a:lstStyle/>
          <a:p>
            <a:pPr algn="l"/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</a:rPr>
              <a:t>Сборник дидактических игр для проведения                 устного счёта  (1 – 4 классы)</a:t>
            </a:r>
            <a:r>
              <a:rPr lang="ru-RU" sz="3600" dirty="0" smtClean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</a:rPr>
              <a:t/>
            </a:r>
            <a:br>
              <a:rPr lang="ru-RU" sz="3600" dirty="0" smtClean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</a:rPr>
            </a:br>
            <a:endParaRPr lang="ru-RU" sz="3600" b="1" dirty="0">
              <a:solidFill>
                <a:schemeClr val="accent6">
                  <a:lumMod val="7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43438" y="3000372"/>
            <a:ext cx="4500562" cy="12144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Ariston" pitchFamily="66" charset="0"/>
              </a:rPr>
              <a:t>Ненашева Татьяна Геннадьевна</a:t>
            </a:r>
          </a:p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Ariston" pitchFamily="66" charset="0"/>
              </a:rPr>
              <a:t>Учитель начальных классов</a:t>
            </a:r>
          </a:p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Ariston" pitchFamily="66" charset="0"/>
              </a:rPr>
              <a:t>МОУ СОШ №2 г. Томари Сахалинской области</a:t>
            </a:r>
          </a:p>
          <a:p>
            <a:pPr algn="ctr"/>
            <a:endParaRPr lang="ru-RU" sz="2400" b="1" dirty="0">
              <a:solidFill>
                <a:srgbClr val="00B050"/>
              </a:solidFill>
              <a:latin typeface="Ariston" pitchFamily="66" charset="0"/>
            </a:endParaRPr>
          </a:p>
        </p:txBody>
      </p:sp>
      <p:pic>
        <p:nvPicPr>
          <p:cNvPr id="409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215206" y="4286256"/>
            <a:ext cx="1928794" cy="2571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Прямоугольник 7"/>
          <p:cNvSpPr/>
          <p:nvPr/>
        </p:nvSpPr>
        <p:spPr>
          <a:xfrm>
            <a:off x="285720" y="1357298"/>
            <a:ext cx="8858280" cy="13573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>
                <a:solidFill>
                  <a:schemeClr val="accent3">
                    <a:lumMod val="75000"/>
                  </a:schemeClr>
                </a:solidFill>
                <a:latin typeface="AnastasiaScript" pitchFamily="2" charset="0"/>
              </a:rPr>
              <a:t>В стране </a:t>
            </a:r>
            <a:r>
              <a:rPr lang="ru-RU" sz="6000" b="1" dirty="0" err="1" smtClean="0">
                <a:solidFill>
                  <a:schemeClr val="accent3">
                    <a:lumMod val="75000"/>
                  </a:schemeClr>
                </a:solidFill>
                <a:latin typeface="AnastasiaScript" pitchFamily="2" charset="0"/>
              </a:rPr>
              <a:t>мультяшек</a:t>
            </a:r>
            <a:endParaRPr lang="ru-RU" sz="6000" b="1" dirty="0">
              <a:solidFill>
                <a:schemeClr val="accent3">
                  <a:lumMod val="75000"/>
                </a:schemeClr>
              </a:solidFill>
              <a:latin typeface="AnastasiaScript" pitchFamily="2" charset="0"/>
            </a:endParaRP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974443"/>
            <a:ext cx="2500298" cy="18835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57554" y="5000636"/>
            <a:ext cx="3286148" cy="1857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2571744"/>
            <a:ext cx="2286016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285728"/>
            <a:ext cx="8286808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Методические рекомендации по использованию материала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57158" y="785794"/>
            <a:ext cx="8429684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«Математическая цепочка».</a:t>
            </a:r>
            <a:endParaRPr lang="ru-RU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Помоги Пятачку подарить шарик </a:t>
            </a:r>
            <a:r>
              <a:rPr lang="ru-RU" sz="1400" dirty="0" err="1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Винни-Пуху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  Слайд 3</a:t>
            </a:r>
            <a:endParaRPr lang="ru-RU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28596" y="1285860"/>
            <a:ext cx="8358246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«Заполни закрытые ячейки».</a:t>
            </a:r>
            <a:endParaRPr lang="ru-RU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Перед выполнением повторить правило нахождения неизвестного множителя  Слайд 4</a:t>
            </a:r>
            <a:endParaRPr lang="ru-RU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8596" y="1857364"/>
            <a:ext cx="8358246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«Заполни таблицу».</a:t>
            </a:r>
            <a:endParaRPr lang="ru-RU" sz="1400" dirty="0" smtClean="0">
              <a:solidFill>
                <a:schemeClr val="tx1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Перед выполнением задания повторить правила нахождения неизвестного слагаемого  Слайд 5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28596" y="2357430"/>
            <a:ext cx="8358246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28596" y="3000372"/>
            <a:ext cx="8358246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28596" y="2428868"/>
            <a:ext cx="8429684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schemeClr val="tx1"/>
                </a:solidFill>
              </a:rPr>
              <a:t>4.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«Найди закономерность и продолжи числовой ряд». 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Слайд 6</a:t>
            </a:r>
            <a:endParaRPr lang="ru-RU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57158" y="2714620"/>
            <a:ext cx="8358246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«Расшифруй название мультипликационных героев».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Слайд 7</a:t>
            </a:r>
            <a:endParaRPr lang="ru-RU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57158" y="3143248"/>
            <a:ext cx="8358246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«Реши примеры»</a:t>
            </a:r>
          </a:p>
          <a:p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Чья команда девочек или мальчиков правильно справиться с заданием Слайд 8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57158" y="3929066"/>
            <a:ext cx="8358246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«Найди закономерность и продолжи ряд чисел»</a:t>
            </a:r>
          </a:p>
          <a:p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Помоги бабочке перелететь с цветка на цветок  Слайд 9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57158" y="4429132"/>
            <a:ext cx="8429684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8.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«Заполни таблицу»</a:t>
            </a:r>
          </a:p>
          <a:p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Помоги Зайцу и Волку посчитать   Слайд 10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28596" y="5000636"/>
            <a:ext cx="8143932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357158" y="5000636"/>
            <a:ext cx="5062924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9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«Найди примеры с заданным ответом».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Помоги собрать в корзинку примеры с ответом 12.      Слайд 11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357158" y="5786454"/>
            <a:ext cx="8143932" cy="7858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chemeClr val="tx1"/>
                </a:solidFill>
              </a:rPr>
              <a:t>10.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«Реши уравнения».</a:t>
            </a:r>
            <a:endParaRPr lang="ru-RU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Помоги Буратино выполнить задания </a:t>
            </a:r>
            <a:r>
              <a:rPr lang="ru-RU" sz="1400" dirty="0" err="1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Мальвины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Слайд 12</a:t>
            </a:r>
            <a:endParaRPr lang="ru-RU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sz="2800" dirty="0" smtClean="0">
              <a:solidFill>
                <a:schemeClr val="tx1"/>
              </a:solidFill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lumMod val="20000"/>
            <a:lumOff val="80000"/>
            <a:alpha val="1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3504" y="0"/>
            <a:ext cx="1214446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4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68" y="4143380"/>
            <a:ext cx="1214446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5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785794"/>
            <a:ext cx="1357322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6" name="Picture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2786058"/>
            <a:ext cx="1238252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7" name="Picture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72396" y="357166"/>
            <a:ext cx="1238252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8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728" y="3286124"/>
            <a:ext cx="1285884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9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929586" y="3071810"/>
            <a:ext cx="1071538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0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868" y="1214422"/>
            <a:ext cx="1143008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62" name="Прямая со стрелкой 61"/>
          <p:cNvCxnSpPr/>
          <p:nvPr/>
        </p:nvCxnSpPr>
        <p:spPr>
          <a:xfrm flipV="1">
            <a:off x="428596" y="2143116"/>
            <a:ext cx="1357322" cy="100013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>
            <a:off x="1857356" y="2143116"/>
            <a:ext cx="2214578" cy="57150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Прямая со стрелкой 65"/>
          <p:cNvCxnSpPr/>
          <p:nvPr/>
        </p:nvCxnSpPr>
        <p:spPr>
          <a:xfrm rot="5400000">
            <a:off x="2071670" y="2928934"/>
            <a:ext cx="2143140" cy="18573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Прямая со стрелкой 68"/>
          <p:cNvCxnSpPr/>
          <p:nvPr/>
        </p:nvCxnSpPr>
        <p:spPr>
          <a:xfrm>
            <a:off x="2214546" y="5000636"/>
            <a:ext cx="1928826" cy="857256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я со стрелкой 70"/>
          <p:cNvCxnSpPr/>
          <p:nvPr/>
        </p:nvCxnSpPr>
        <p:spPr>
          <a:xfrm flipV="1">
            <a:off x="4143372" y="4429132"/>
            <a:ext cx="2000264" cy="142876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/>
          <p:nvPr/>
        </p:nvCxnSpPr>
        <p:spPr>
          <a:xfrm>
            <a:off x="6215074" y="4429132"/>
            <a:ext cx="2071702" cy="21431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Прямая со стрелкой 78"/>
          <p:cNvCxnSpPr/>
          <p:nvPr/>
        </p:nvCxnSpPr>
        <p:spPr>
          <a:xfrm rot="16200000" flipV="1">
            <a:off x="5464975" y="1750207"/>
            <a:ext cx="3143272" cy="2643206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Прямая со стрелкой 80"/>
          <p:cNvCxnSpPr/>
          <p:nvPr/>
        </p:nvCxnSpPr>
        <p:spPr>
          <a:xfrm>
            <a:off x="5715008" y="1500174"/>
            <a:ext cx="2357454" cy="500066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Прямоугольник 81"/>
          <p:cNvSpPr/>
          <p:nvPr/>
        </p:nvSpPr>
        <p:spPr>
          <a:xfrm>
            <a:off x="142844" y="3214686"/>
            <a:ext cx="571504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chemeClr val="accent3">
                    <a:lumMod val="50000"/>
                  </a:schemeClr>
                </a:solidFill>
                <a:latin typeface="Ariston" pitchFamily="66" charset="0"/>
              </a:rPr>
              <a:t>2</a:t>
            </a:r>
            <a:endParaRPr lang="ru-RU" sz="5400" b="1" dirty="0">
              <a:solidFill>
                <a:schemeClr val="accent3">
                  <a:lumMod val="50000"/>
                </a:schemeClr>
              </a:solidFill>
              <a:latin typeface="Ariston" pitchFamily="66" charset="0"/>
            </a:endParaRPr>
          </a:p>
        </p:txBody>
      </p:sp>
      <p:sp>
        <p:nvSpPr>
          <p:cNvPr id="84" name="Прямоугольник 83"/>
          <p:cNvSpPr/>
          <p:nvPr/>
        </p:nvSpPr>
        <p:spPr>
          <a:xfrm rot="810724">
            <a:off x="2357422" y="1928802"/>
            <a:ext cx="1285884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chemeClr val="accent3">
                    <a:lumMod val="50000"/>
                  </a:schemeClr>
                </a:solidFill>
              </a:rPr>
              <a:t>:  4</a:t>
            </a:r>
            <a:endParaRPr lang="ru-RU" sz="4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5" name="Прямоугольник 84"/>
          <p:cNvSpPr/>
          <p:nvPr/>
        </p:nvSpPr>
        <p:spPr>
          <a:xfrm rot="18623793">
            <a:off x="2426037" y="3186011"/>
            <a:ext cx="1285884" cy="5466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chemeClr val="accent3">
                    <a:lumMod val="50000"/>
                  </a:schemeClr>
                </a:solidFill>
              </a:rPr>
              <a:t>X  9</a:t>
            </a:r>
            <a:endParaRPr lang="ru-RU" sz="4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6" name="Прямоугольник 85"/>
          <p:cNvSpPr/>
          <p:nvPr/>
        </p:nvSpPr>
        <p:spPr>
          <a:xfrm rot="1525385">
            <a:off x="2526582" y="4985479"/>
            <a:ext cx="1357322" cy="4286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chemeClr val="accent3">
                    <a:lumMod val="50000"/>
                  </a:schemeClr>
                </a:solidFill>
              </a:rPr>
              <a:t>:  6</a:t>
            </a:r>
            <a:endParaRPr lang="ru-RU" sz="4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7" name="Прямоугольник 86"/>
          <p:cNvSpPr/>
          <p:nvPr/>
        </p:nvSpPr>
        <p:spPr>
          <a:xfrm rot="19430693">
            <a:off x="4667135" y="4474548"/>
            <a:ext cx="1285884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chemeClr val="accent3">
                    <a:lumMod val="50000"/>
                  </a:schemeClr>
                </a:solidFill>
              </a:rPr>
              <a:t>X  3</a:t>
            </a:r>
            <a:endParaRPr lang="ru-RU" sz="4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8" name="Прямоугольник 87"/>
          <p:cNvSpPr/>
          <p:nvPr/>
        </p:nvSpPr>
        <p:spPr>
          <a:xfrm rot="394113">
            <a:off x="6659916" y="4052053"/>
            <a:ext cx="1214446" cy="4286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chemeClr val="accent3">
                    <a:lumMod val="50000"/>
                  </a:schemeClr>
                </a:solidFill>
              </a:rPr>
              <a:t>:  9</a:t>
            </a:r>
            <a:endParaRPr lang="ru-RU" sz="4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9" name="Прямоугольник 88"/>
          <p:cNvSpPr/>
          <p:nvPr/>
        </p:nvSpPr>
        <p:spPr>
          <a:xfrm rot="2978665">
            <a:off x="6286512" y="2285992"/>
            <a:ext cx="1500198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chemeClr val="accent3">
                    <a:lumMod val="50000"/>
                  </a:schemeClr>
                </a:solidFill>
              </a:rPr>
              <a:t>X  12</a:t>
            </a:r>
            <a:endParaRPr lang="ru-RU" sz="4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90" name="Прямоугольник 89"/>
          <p:cNvSpPr/>
          <p:nvPr/>
        </p:nvSpPr>
        <p:spPr>
          <a:xfrm rot="707600">
            <a:off x="6170355" y="1278237"/>
            <a:ext cx="1500198" cy="4286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chemeClr val="accent3">
                    <a:lumMod val="50000"/>
                  </a:schemeClr>
                </a:solidFill>
              </a:rPr>
              <a:t>X  2</a:t>
            </a:r>
            <a:endParaRPr lang="ru-RU" sz="4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91" name="Прямоугольник 90"/>
          <p:cNvSpPr/>
          <p:nvPr/>
        </p:nvSpPr>
        <p:spPr>
          <a:xfrm>
            <a:off x="1428728" y="1142984"/>
            <a:ext cx="857256" cy="7143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smtClean="0">
                <a:solidFill>
                  <a:schemeClr val="accent3">
                    <a:lumMod val="50000"/>
                  </a:schemeClr>
                </a:solidFill>
              </a:rPr>
              <a:t>16</a:t>
            </a:r>
            <a:endParaRPr lang="ru-RU" sz="4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92" name="Прямоугольник 91"/>
          <p:cNvSpPr/>
          <p:nvPr/>
        </p:nvSpPr>
        <p:spPr>
          <a:xfrm>
            <a:off x="5357818" y="285728"/>
            <a:ext cx="785818" cy="8572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smtClean="0">
                <a:solidFill>
                  <a:schemeClr val="accent3">
                    <a:lumMod val="50000"/>
                  </a:schemeClr>
                </a:solidFill>
              </a:rPr>
              <a:t>24</a:t>
            </a:r>
            <a:endParaRPr lang="ru-RU" sz="4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93" name="Прямоугольник 92"/>
          <p:cNvSpPr/>
          <p:nvPr/>
        </p:nvSpPr>
        <p:spPr>
          <a:xfrm>
            <a:off x="3857620" y="1571612"/>
            <a:ext cx="500066" cy="8572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smtClean="0">
                <a:solidFill>
                  <a:schemeClr val="accent3">
                    <a:lumMod val="50000"/>
                  </a:schemeClr>
                </a:solidFill>
              </a:rPr>
              <a:t>4</a:t>
            </a:r>
            <a:endParaRPr lang="ru-RU" sz="4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1643042" y="3643314"/>
            <a:ext cx="928694" cy="7143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smtClean="0">
                <a:solidFill>
                  <a:schemeClr val="accent3">
                    <a:lumMod val="50000"/>
                  </a:schemeClr>
                </a:solidFill>
              </a:rPr>
              <a:t>36</a:t>
            </a:r>
            <a:endParaRPr lang="ru-RU" sz="4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95" name="Прямоугольник 94"/>
          <p:cNvSpPr/>
          <p:nvPr/>
        </p:nvSpPr>
        <p:spPr>
          <a:xfrm>
            <a:off x="3786182" y="4429132"/>
            <a:ext cx="642942" cy="8572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smtClean="0">
                <a:solidFill>
                  <a:schemeClr val="accent3">
                    <a:lumMod val="50000"/>
                  </a:schemeClr>
                </a:solidFill>
              </a:rPr>
              <a:t>6</a:t>
            </a:r>
            <a:endParaRPr lang="ru-RU" sz="4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5786446" y="3071810"/>
            <a:ext cx="928694" cy="8572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smtClean="0">
                <a:solidFill>
                  <a:schemeClr val="accent3">
                    <a:lumMod val="50000"/>
                  </a:schemeClr>
                </a:solidFill>
              </a:rPr>
              <a:t>18</a:t>
            </a:r>
            <a:endParaRPr lang="ru-RU" sz="4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97" name="Прямоугольник 96"/>
          <p:cNvSpPr/>
          <p:nvPr/>
        </p:nvSpPr>
        <p:spPr>
          <a:xfrm>
            <a:off x="7786710" y="714356"/>
            <a:ext cx="785818" cy="8572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smtClean="0">
                <a:solidFill>
                  <a:schemeClr val="accent3">
                    <a:lumMod val="50000"/>
                  </a:schemeClr>
                </a:solidFill>
              </a:rPr>
              <a:t>48</a:t>
            </a:r>
            <a:endParaRPr lang="ru-RU" sz="4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98" name="Прямоугольник 97"/>
          <p:cNvSpPr/>
          <p:nvPr/>
        </p:nvSpPr>
        <p:spPr>
          <a:xfrm>
            <a:off x="8143900" y="3429000"/>
            <a:ext cx="571504" cy="10001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smtClean="0">
                <a:solidFill>
                  <a:schemeClr val="accent3">
                    <a:lumMod val="50000"/>
                  </a:schemeClr>
                </a:solidFill>
              </a:rPr>
              <a:t>2</a:t>
            </a:r>
            <a:endParaRPr lang="ru-RU" sz="4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00" name="Прямоугольник 99"/>
          <p:cNvSpPr/>
          <p:nvPr/>
        </p:nvSpPr>
        <p:spPr>
          <a:xfrm rot="19530619">
            <a:off x="296819" y="2148946"/>
            <a:ext cx="1357322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chemeClr val="accent3">
                    <a:lumMod val="50000"/>
                  </a:schemeClr>
                </a:solidFill>
                <a:ea typeface="Arial Unicode MS" pitchFamily="34" charset="-128"/>
                <a:cs typeface="Arial Unicode MS" pitchFamily="34" charset="-128"/>
              </a:rPr>
              <a:t>X  8</a:t>
            </a:r>
            <a:endParaRPr lang="ru-RU" sz="4000" b="1" dirty="0">
              <a:solidFill>
                <a:schemeClr val="accent3">
                  <a:lumMod val="50000"/>
                </a:schemeClr>
              </a:solidFill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102" name="Picture 1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4282" y="5072073"/>
            <a:ext cx="1722450" cy="1550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" name="Picture 13"/>
          <p:cNvPicPr>
            <a:picLocks noChangeAspect="1" noChangeArrowheads="1"/>
          </p:cNvPicPr>
          <p:nvPr/>
        </p:nvPicPr>
        <p:blipFill>
          <a:blip r:embed="rId7">
            <a:lum bright="2000"/>
          </a:blip>
          <a:srcRect/>
          <a:stretch>
            <a:fillRect/>
          </a:stretch>
        </p:blipFill>
        <p:spPr bwMode="auto">
          <a:xfrm>
            <a:off x="6572265" y="4924055"/>
            <a:ext cx="2571736" cy="19339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000000">
                <a:alpha val="2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/>
      <p:bldP spid="92" grpId="0"/>
      <p:bldP spid="93" grpId="0"/>
      <p:bldP spid="94" grpId="0"/>
      <p:bldP spid="95" grpId="0"/>
      <p:bldP spid="96" grpId="0"/>
      <p:bldP spid="97" grpId="0"/>
      <p:bldP spid="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7554" y="1643050"/>
            <a:ext cx="2643206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500034" y="857232"/>
            <a:ext cx="928694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357422" y="785794"/>
            <a:ext cx="1000132" cy="7143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16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57158" y="2000240"/>
            <a:ext cx="1000132" cy="7143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7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357290" y="2000240"/>
            <a:ext cx="1000132" cy="7143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6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357422" y="2000240"/>
            <a:ext cx="1000132" cy="7143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42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57158" y="3214686"/>
            <a:ext cx="1000132" cy="7143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7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357290" y="3214686"/>
            <a:ext cx="1000132" cy="7143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10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357422" y="3214686"/>
            <a:ext cx="1000132" cy="7143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70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57158" y="4357694"/>
            <a:ext cx="1000132" cy="7143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8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357290" y="4357694"/>
            <a:ext cx="1000132" cy="7143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7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357422" y="4357694"/>
            <a:ext cx="1000132" cy="7143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56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57158" y="5500702"/>
            <a:ext cx="1000132" cy="7143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7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357290" y="5500702"/>
            <a:ext cx="1000132" cy="7143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7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357422" y="5500702"/>
            <a:ext cx="1000132" cy="7143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49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6000760" y="714356"/>
            <a:ext cx="928694" cy="7143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12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6929454" y="714356"/>
            <a:ext cx="1000132" cy="7143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6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7929586" y="714356"/>
            <a:ext cx="928694" cy="7143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72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6072198" y="1928802"/>
            <a:ext cx="928694" cy="7143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7000892" y="1928802"/>
            <a:ext cx="928694" cy="7143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7929586" y="1928802"/>
            <a:ext cx="1000132" cy="7143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6072198" y="3286124"/>
            <a:ext cx="928694" cy="7143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13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7000892" y="3286124"/>
            <a:ext cx="928694" cy="7143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5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7929586" y="3286124"/>
            <a:ext cx="928694" cy="7143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65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6000760" y="4429132"/>
            <a:ext cx="1000132" cy="7143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17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7000892" y="4429132"/>
            <a:ext cx="1000132" cy="7143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4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8001024" y="4429132"/>
            <a:ext cx="928694" cy="7143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68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5929322" y="5500702"/>
            <a:ext cx="1000132" cy="7143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12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6929454" y="5500702"/>
            <a:ext cx="1000132" cy="7143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7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7929586" y="5500702"/>
            <a:ext cx="1000132" cy="7143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84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1357290" y="785794"/>
            <a:ext cx="1000132" cy="7143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8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357158" y="785794"/>
            <a:ext cx="1000132" cy="7143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2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357158" y="785794"/>
            <a:ext cx="1000132" cy="71438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Прямоугольник 39"/>
          <p:cNvSpPr/>
          <p:nvPr/>
        </p:nvSpPr>
        <p:spPr>
          <a:xfrm>
            <a:off x="1357290" y="2000240"/>
            <a:ext cx="1000132" cy="71438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Прямоугольник 40"/>
          <p:cNvSpPr/>
          <p:nvPr/>
        </p:nvSpPr>
        <p:spPr>
          <a:xfrm>
            <a:off x="2357422" y="3214686"/>
            <a:ext cx="1000132" cy="71438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Прямоугольник 42"/>
          <p:cNvSpPr/>
          <p:nvPr/>
        </p:nvSpPr>
        <p:spPr>
          <a:xfrm>
            <a:off x="1357290" y="4357694"/>
            <a:ext cx="1000132" cy="71438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Прямоугольник 43"/>
          <p:cNvSpPr/>
          <p:nvPr/>
        </p:nvSpPr>
        <p:spPr>
          <a:xfrm>
            <a:off x="357158" y="5500702"/>
            <a:ext cx="1000132" cy="71438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6000760" y="714356"/>
            <a:ext cx="928694" cy="71438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Прямоугольник 46"/>
          <p:cNvSpPr/>
          <p:nvPr/>
        </p:nvSpPr>
        <p:spPr>
          <a:xfrm>
            <a:off x="6072198" y="3286124"/>
            <a:ext cx="928694" cy="71438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Прямоугольник 47"/>
          <p:cNvSpPr/>
          <p:nvPr/>
        </p:nvSpPr>
        <p:spPr>
          <a:xfrm>
            <a:off x="6000760" y="4429132"/>
            <a:ext cx="1000132" cy="71438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Прямоугольник 48"/>
          <p:cNvSpPr/>
          <p:nvPr/>
        </p:nvSpPr>
        <p:spPr>
          <a:xfrm>
            <a:off x="6929454" y="5500702"/>
            <a:ext cx="1000132" cy="71438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Прямоугольник 49"/>
          <p:cNvSpPr/>
          <p:nvPr/>
        </p:nvSpPr>
        <p:spPr>
          <a:xfrm>
            <a:off x="6143636" y="2000240"/>
            <a:ext cx="785818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3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7072330" y="2000240"/>
            <a:ext cx="785818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14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2" name="Прямоугольник 51"/>
          <p:cNvSpPr/>
          <p:nvPr/>
        </p:nvSpPr>
        <p:spPr>
          <a:xfrm>
            <a:off x="8001024" y="2000240"/>
            <a:ext cx="928694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42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3" name="Прямоугольник 52"/>
          <p:cNvSpPr/>
          <p:nvPr/>
        </p:nvSpPr>
        <p:spPr>
          <a:xfrm>
            <a:off x="7000892" y="1928802"/>
            <a:ext cx="928694" cy="71438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0" grpId="0" animBg="1"/>
      <p:bldP spid="41" grpId="0" animBg="1"/>
      <p:bldP spid="43" grpId="0" animBg="1"/>
      <p:bldP spid="44" grpId="0" animBg="1"/>
      <p:bldP spid="45" grpId="0" animBg="1"/>
      <p:bldP spid="47" grpId="0" animBg="1"/>
      <p:bldP spid="48" grpId="0" animBg="1"/>
      <p:bldP spid="49" grpId="0" animBg="1"/>
      <p:bldP spid="5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142852"/>
            <a:ext cx="3357586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142844" y="3714752"/>
            <a:ext cx="2428892" cy="5715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accent4">
                    <a:lumMod val="75000"/>
                  </a:schemeClr>
                </a:solidFill>
              </a:rPr>
              <a:t>слагаемое</a:t>
            </a:r>
            <a:endParaRPr lang="ru-RU" sz="36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2844" y="4286256"/>
            <a:ext cx="2428892" cy="5715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accent4">
                    <a:lumMod val="75000"/>
                  </a:schemeClr>
                </a:solidFill>
              </a:rPr>
              <a:t>слагаемое</a:t>
            </a:r>
            <a:endParaRPr lang="ru-RU" sz="36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42844" y="4857760"/>
            <a:ext cx="2428892" cy="5715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accent4">
                    <a:lumMod val="75000"/>
                  </a:schemeClr>
                </a:solidFill>
              </a:rPr>
              <a:t>сумма</a:t>
            </a:r>
            <a:endParaRPr lang="ru-RU" sz="36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571736" y="4286256"/>
            <a:ext cx="928694" cy="5715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accent3">
                    <a:lumMod val="50000"/>
                  </a:schemeClr>
                </a:solidFill>
              </a:rPr>
              <a:t>7</a:t>
            </a:r>
            <a:endParaRPr lang="ru-RU" sz="4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571736" y="4857760"/>
            <a:ext cx="928694" cy="5715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accent3">
                    <a:lumMod val="50000"/>
                  </a:schemeClr>
                </a:solidFill>
              </a:rPr>
              <a:t>20</a:t>
            </a:r>
            <a:endParaRPr lang="ru-RU" sz="4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357818" y="4286256"/>
            <a:ext cx="928694" cy="5715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accent3">
                    <a:lumMod val="50000"/>
                  </a:schemeClr>
                </a:solidFill>
              </a:rPr>
              <a:t>7</a:t>
            </a:r>
            <a:endParaRPr lang="ru-RU" sz="4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429124" y="4286256"/>
            <a:ext cx="928694" cy="5715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accent3">
                    <a:lumMod val="50000"/>
                  </a:schemeClr>
                </a:solidFill>
              </a:rPr>
              <a:t>4</a:t>
            </a:r>
            <a:endParaRPr lang="ru-RU" sz="4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500430" y="4286256"/>
            <a:ext cx="928694" cy="5715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accent3">
                    <a:lumMod val="50000"/>
                  </a:schemeClr>
                </a:solidFill>
              </a:rPr>
              <a:t>40</a:t>
            </a:r>
            <a:endParaRPr lang="ru-RU" sz="4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286512" y="4286256"/>
            <a:ext cx="928694" cy="5715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accent3">
                    <a:lumMod val="50000"/>
                  </a:schemeClr>
                </a:solidFill>
              </a:rPr>
              <a:t>6</a:t>
            </a:r>
            <a:endParaRPr lang="ru-RU" sz="4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7215206" y="4286256"/>
            <a:ext cx="928694" cy="5715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accent3">
                    <a:lumMod val="50000"/>
                  </a:schemeClr>
                </a:solidFill>
              </a:rPr>
              <a:t>33</a:t>
            </a:r>
            <a:endParaRPr lang="ru-RU" sz="4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8143900" y="4286256"/>
            <a:ext cx="857256" cy="5715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accent3">
                    <a:lumMod val="50000"/>
                  </a:schemeClr>
                </a:solidFill>
              </a:rPr>
              <a:t>3</a:t>
            </a:r>
            <a:endParaRPr lang="ru-RU" sz="4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500430" y="4857760"/>
            <a:ext cx="928694" cy="5715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accent3">
                    <a:lumMod val="50000"/>
                  </a:schemeClr>
                </a:solidFill>
              </a:rPr>
              <a:t>40</a:t>
            </a:r>
            <a:endParaRPr lang="ru-RU" sz="4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429124" y="4857760"/>
            <a:ext cx="928694" cy="5715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accent3">
                    <a:lumMod val="50000"/>
                  </a:schemeClr>
                </a:solidFill>
              </a:rPr>
              <a:t>49</a:t>
            </a:r>
            <a:endParaRPr lang="ru-RU" sz="4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357818" y="4857760"/>
            <a:ext cx="928694" cy="5715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accent3">
                    <a:lumMod val="50000"/>
                  </a:schemeClr>
                </a:solidFill>
              </a:rPr>
              <a:t>12</a:t>
            </a:r>
            <a:endParaRPr lang="ru-RU" sz="4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286512" y="4857760"/>
            <a:ext cx="928694" cy="5715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accent3">
                    <a:lumMod val="50000"/>
                  </a:schemeClr>
                </a:solidFill>
              </a:rPr>
              <a:t>22</a:t>
            </a:r>
            <a:endParaRPr lang="ru-RU" sz="4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4429124" y="4857760"/>
            <a:ext cx="928694" cy="571504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5357818" y="4286256"/>
            <a:ext cx="928694" cy="571504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7215206" y="4857760"/>
            <a:ext cx="928694" cy="5715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accent3">
                    <a:lumMod val="50000"/>
                  </a:schemeClr>
                </a:solidFill>
              </a:rPr>
              <a:t>37</a:t>
            </a:r>
            <a:endParaRPr lang="ru-RU" sz="4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8143900" y="4857760"/>
            <a:ext cx="857256" cy="5715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accent3">
                    <a:lumMod val="50000"/>
                  </a:schemeClr>
                </a:solidFill>
              </a:rPr>
              <a:t>51</a:t>
            </a:r>
            <a:endParaRPr lang="ru-RU" sz="4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8143900" y="3714752"/>
            <a:ext cx="857256" cy="5715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accent3">
                    <a:lumMod val="50000"/>
                  </a:schemeClr>
                </a:solidFill>
              </a:rPr>
              <a:t>48</a:t>
            </a:r>
            <a:endParaRPr lang="ru-RU" sz="4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7215206" y="3714752"/>
            <a:ext cx="928694" cy="5715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accent3">
                    <a:lumMod val="50000"/>
                  </a:schemeClr>
                </a:solidFill>
              </a:rPr>
              <a:t>4</a:t>
            </a:r>
            <a:endParaRPr lang="ru-RU" sz="4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6286512" y="3714752"/>
            <a:ext cx="928694" cy="5715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accent3">
                    <a:lumMod val="50000"/>
                  </a:schemeClr>
                </a:solidFill>
              </a:rPr>
              <a:t>16</a:t>
            </a:r>
            <a:endParaRPr lang="ru-RU" sz="4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5357818" y="3714752"/>
            <a:ext cx="928694" cy="5715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accent3">
                    <a:lumMod val="50000"/>
                  </a:schemeClr>
                </a:solidFill>
              </a:rPr>
              <a:t>5</a:t>
            </a:r>
            <a:endParaRPr lang="ru-RU" sz="4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4429124" y="3714752"/>
            <a:ext cx="928694" cy="5715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accent3">
                    <a:lumMod val="50000"/>
                  </a:schemeClr>
                </a:solidFill>
              </a:rPr>
              <a:t>45</a:t>
            </a:r>
            <a:endParaRPr lang="ru-RU" sz="4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3500430" y="3714752"/>
            <a:ext cx="928694" cy="5715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accent3">
                    <a:lumMod val="50000"/>
                  </a:schemeClr>
                </a:solidFill>
              </a:rPr>
              <a:t>80</a:t>
            </a:r>
            <a:endParaRPr lang="ru-RU" sz="4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2571736" y="3714752"/>
            <a:ext cx="928694" cy="57150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accent3">
                    <a:lumMod val="50000"/>
                  </a:schemeClr>
                </a:solidFill>
              </a:rPr>
              <a:t>13</a:t>
            </a:r>
            <a:endParaRPr lang="ru-RU" sz="4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2571736" y="4286256"/>
            <a:ext cx="928694" cy="571504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Прямоугольник 33"/>
          <p:cNvSpPr/>
          <p:nvPr/>
        </p:nvSpPr>
        <p:spPr>
          <a:xfrm>
            <a:off x="3500430" y="3714752"/>
            <a:ext cx="928694" cy="571504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Прямоугольник 34"/>
          <p:cNvSpPr/>
          <p:nvPr/>
        </p:nvSpPr>
        <p:spPr>
          <a:xfrm>
            <a:off x="6286512" y="3714752"/>
            <a:ext cx="928694" cy="571504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Прямоугольник 35"/>
          <p:cNvSpPr/>
          <p:nvPr/>
        </p:nvSpPr>
        <p:spPr>
          <a:xfrm>
            <a:off x="7215206" y="4286256"/>
            <a:ext cx="928694" cy="571504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Прямоугольник 36"/>
          <p:cNvSpPr/>
          <p:nvPr/>
        </p:nvSpPr>
        <p:spPr>
          <a:xfrm>
            <a:off x="8143900" y="4857760"/>
            <a:ext cx="857256" cy="571504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33" grpId="0" animBg="1"/>
      <p:bldP spid="34" grpId="0" animBg="1"/>
      <p:bldP spid="35" grpId="0" animBg="1"/>
      <p:bldP spid="36" grpId="0" animBg="1"/>
      <p:bldP spid="3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0" name="Picture 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071678"/>
            <a:ext cx="5286380" cy="4786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48" name="Picture 2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15273" y="5143512"/>
            <a:ext cx="1428728" cy="171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3" name="Овал 32"/>
          <p:cNvSpPr/>
          <p:nvPr/>
        </p:nvSpPr>
        <p:spPr>
          <a:xfrm>
            <a:off x="5857884" y="1643050"/>
            <a:ext cx="914400" cy="914400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</a:rPr>
              <a:t>25</a:t>
            </a:r>
            <a:endParaRPr lang="ru-RU" sz="3600" b="1" dirty="0">
              <a:solidFill>
                <a:schemeClr val="tx1"/>
              </a:solidFill>
            </a:endParaRPr>
          </a:p>
        </p:txBody>
      </p:sp>
      <p:sp>
        <p:nvSpPr>
          <p:cNvPr id="34" name="Овал 33"/>
          <p:cNvSpPr/>
          <p:nvPr/>
        </p:nvSpPr>
        <p:spPr>
          <a:xfrm>
            <a:off x="6786578" y="1428736"/>
            <a:ext cx="914400" cy="9144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</a:rPr>
              <a:t>32</a:t>
            </a:r>
            <a:endParaRPr lang="ru-RU" sz="3600" b="1" dirty="0">
              <a:solidFill>
                <a:schemeClr val="tx1"/>
              </a:solidFill>
            </a:endParaRPr>
          </a:p>
        </p:txBody>
      </p:sp>
      <p:sp>
        <p:nvSpPr>
          <p:cNvPr id="35" name="Овал 34"/>
          <p:cNvSpPr/>
          <p:nvPr/>
        </p:nvSpPr>
        <p:spPr>
          <a:xfrm>
            <a:off x="5857884" y="2571744"/>
            <a:ext cx="914400" cy="914400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</a:rPr>
              <a:t>19</a:t>
            </a:r>
            <a:endParaRPr lang="ru-RU" sz="3600" b="1" dirty="0">
              <a:solidFill>
                <a:schemeClr val="tx1"/>
              </a:solidFill>
            </a:endParaRPr>
          </a:p>
        </p:txBody>
      </p:sp>
      <p:sp>
        <p:nvSpPr>
          <p:cNvPr id="36" name="Овал 35"/>
          <p:cNvSpPr/>
          <p:nvPr/>
        </p:nvSpPr>
        <p:spPr>
          <a:xfrm>
            <a:off x="4929190" y="2928934"/>
            <a:ext cx="914400" cy="914400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</a:rPr>
              <a:t>14</a:t>
            </a:r>
            <a:endParaRPr lang="ru-RU" sz="3600" b="1" dirty="0">
              <a:solidFill>
                <a:schemeClr val="tx1"/>
              </a:solidFill>
            </a:endParaRPr>
          </a:p>
        </p:txBody>
      </p:sp>
      <p:sp>
        <p:nvSpPr>
          <p:cNvPr id="37" name="Овал 36"/>
          <p:cNvSpPr/>
          <p:nvPr/>
        </p:nvSpPr>
        <p:spPr>
          <a:xfrm>
            <a:off x="6715140" y="500042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</a:rPr>
              <a:t>40</a:t>
            </a:r>
            <a:endParaRPr lang="ru-RU" sz="3600" b="1" dirty="0">
              <a:solidFill>
                <a:schemeClr val="tx1"/>
              </a:solidFill>
            </a:endParaRPr>
          </a:p>
        </p:txBody>
      </p:sp>
      <p:sp>
        <p:nvSpPr>
          <p:cNvPr id="38" name="Овал 37"/>
          <p:cNvSpPr/>
          <p:nvPr/>
        </p:nvSpPr>
        <p:spPr>
          <a:xfrm>
            <a:off x="5000628" y="3857628"/>
            <a:ext cx="914400" cy="914400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</a:rPr>
              <a:t>10</a:t>
            </a:r>
            <a:endParaRPr lang="ru-RU" sz="3600" b="1" dirty="0">
              <a:solidFill>
                <a:schemeClr val="tx1"/>
              </a:solidFill>
            </a:endParaRPr>
          </a:p>
        </p:txBody>
      </p:sp>
      <p:sp>
        <p:nvSpPr>
          <p:cNvPr id="39" name="Овал 38"/>
          <p:cNvSpPr/>
          <p:nvPr/>
        </p:nvSpPr>
        <p:spPr>
          <a:xfrm>
            <a:off x="7572396" y="214290"/>
            <a:ext cx="914400" cy="91440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</a:rPr>
              <a:t>49</a:t>
            </a:r>
            <a:endParaRPr lang="ru-RU" sz="3600" b="1" dirty="0">
              <a:solidFill>
                <a:schemeClr val="tx1"/>
              </a:solidFill>
            </a:endParaRPr>
          </a:p>
        </p:txBody>
      </p:sp>
      <p:sp>
        <p:nvSpPr>
          <p:cNvPr id="40" name="Овал 39"/>
          <p:cNvSpPr/>
          <p:nvPr/>
        </p:nvSpPr>
        <p:spPr>
          <a:xfrm>
            <a:off x="3929058" y="4929198"/>
            <a:ext cx="914400" cy="9144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</a:rPr>
              <a:t>5</a:t>
            </a:r>
            <a:endParaRPr lang="ru-RU" sz="3600" b="1" dirty="0">
              <a:solidFill>
                <a:schemeClr val="tx1"/>
              </a:solidFill>
            </a:endParaRPr>
          </a:p>
        </p:txBody>
      </p:sp>
      <p:sp>
        <p:nvSpPr>
          <p:cNvPr id="41" name="Овал 40"/>
          <p:cNvSpPr/>
          <p:nvPr/>
        </p:nvSpPr>
        <p:spPr>
          <a:xfrm>
            <a:off x="4071934" y="4000504"/>
            <a:ext cx="914400" cy="914400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</a:rPr>
              <a:t>7</a:t>
            </a:r>
            <a:endParaRPr lang="ru-RU" sz="3600" b="1" dirty="0">
              <a:solidFill>
                <a:schemeClr val="tx1"/>
              </a:solidFill>
            </a:endParaRPr>
          </a:p>
        </p:txBody>
      </p:sp>
      <p:sp>
        <p:nvSpPr>
          <p:cNvPr id="42" name="Овал 41"/>
          <p:cNvSpPr/>
          <p:nvPr/>
        </p:nvSpPr>
        <p:spPr>
          <a:xfrm>
            <a:off x="7572396" y="214290"/>
            <a:ext cx="914400" cy="91440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Овал 42"/>
          <p:cNvSpPr/>
          <p:nvPr/>
        </p:nvSpPr>
        <p:spPr>
          <a:xfrm>
            <a:off x="6715140" y="500042"/>
            <a:ext cx="914400" cy="914400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Овал 43"/>
          <p:cNvSpPr/>
          <p:nvPr/>
        </p:nvSpPr>
        <p:spPr>
          <a:xfrm>
            <a:off x="6786578" y="1428736"/>
            <a:ext cx="914400" cy="9144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Овал 44"/>
          <p:cNvSpPr/>
          <p:nvPr/>
        </p:nvSpPr>
        <p:spPr>
          <a:xfrm>
            <a:off x="5857884" y="1643050"/>
            <a:ext cx="914400" cy="914400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Овал 45"/>
          <p:cNvSpPr/>
          <p:nvPr/>
        </p:nvSpPr>
        <p:spPr>
          <a:xfrm>
            <a:off x="4929190" y="2928934"/>
            <a:ext cx="914400" cy="914400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Овал 46"/>
          <p:cNvSpPr/>
          <p:nvPr/>
        </p:nvSpPr>
        <p:spPr>
          <a:xfrm>
            <a:off x="5857884" y="2571744"/>
            <a:ext cx="914400" cy="914400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" name="Рисунок 18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 flipV="1">
            <a:off x="-2" y="1"/>
            <a:ext cx="1500167" cy="2071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0" dur="1000"/>
                                        <p:tgtEl>
                                          <p:spTgt spid="1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643074" cy="142876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</p:pic>
      <p:sp>
        <p:nvSpPr>
          <p:cNvPr id="4" name="Прямоугольник 3"/>
          <p:cNvSpPr/>
          <p:nvPr/>
        </p:nvSpPr>
        <p:spPr>
          <a:xfrm>
            <a:off x="142844" y="4429132"/>
            <a:ext cx="928726" cy="92869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</a:rPr>
              <a:t>20</a:t>
            </a:r>
            <a:endParaRPr lang="ru-RU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4429132"/>
            <a:ext cx="928694" cy="92869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</a:rPr>
              <a:t>30</a:t>
            </a:r>
            <a:endParaRPr lang="ru-RU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000232" y="4429132"/>
            <a:ext cx="1000132" cy="92869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</a:rPr>
              <a:t>50</a:t>
            </a:r>
            <a:endParaRPr lang="ru-RU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00364" y="4429132"/>
            <a:ext cx="1000132" cy="92869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</a:rPr>
              <a:t>60</a:t>
            </a:r>
            <a:endParaRPr lang="ru-RU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000496" y="4429132"/>
            <a:ext cx="928694" cy="92869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</a:rPr>
              <a:t>70</a:t>
            </a:r>
            <a:endParaRPr lang="ru-RU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000496" y="5357826"/>
            <a:ext cx="928694" cy="92869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</a:rPr>
              <a:t>а</a:t>
            </a:r>
            <a:endParaRPr lang="ru-RU" sz="6000" b="1" dirty="0">
              <a:solidFill>
                <a:schemeClr val="accent6">
                  <a:lumMod val="7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857884" y="4429132"/>
            <a:ext cx="928694" cy="92869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</a:rPr>
              <a:t>40</a:t>
            </a:r>
            <a:endParaRPr lang="ru-RU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715272" y="4429132"/>
            <a:ext cx="914400" cy="92869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</a:rPr>
              <a:t>40</a:t>
            </a:r>
            <a:endParaRPr lang="ru-RU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42844" y="5357826"/>
            <a:ext cx="928726" cy="92869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</a:rPr>
              <a:t>с</a:t>
            </a:r>
            <a:endParaRPr lang="ru-RU" sz="6000" b="1" dirty="0">
              <a:solidFill>
                <a:schemeClr val="accent6">
                  <a:lumMod val="7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071538" y="5357826"/>
            <a:ext cx="928694" cy="92869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</a:rPr>
              <a:t>м</a:t>
            </a:r>
            <a:endParaRPr lang="ru-RU" sz="6000" b="1" dirty="0">
              <a:solidFill>
                <a:schemeClr val="accent6">
                  <a:lumMod val="7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000232" y="5357826"/>
            <a:ext cx="1000132" cy="92869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</a:rPr>
              <a:t>е</a:t>
            </a:r>
            <a:endParaRPr lang="ru-RU" sz="6000" b="1" dirty="0">
              <a:solidFill>
                <a:schemeClr val="accent6">
                  <a:lumMod val="7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000364" y="5357826"/>
            <a:ext cx="1000132" cy="92869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err="1" smtClean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</a:rPr>
              <a:t>ш</a:t>
            </a:r>
            <a:endParaRPr lang="ru-RU" sz="6000" b="1" dirty="0">
              <a:solidFill>
                <a:schemeClr val="accent6">
                  <a:lumMod val="7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929190" y="5357826"/>
            <a:ext cx="928694" cy="92869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err="1" smtClean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</a:rPr>
              <a:t>р</a:t>
            </a:r>
            <a:endParaRPr lang="ru-RU" sz="6000" b="1" dirty="0">
              <a:solidFill>
                <a:schemeClr val="accent6">
                  <a:lumMod val="7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6786578" y="5357826"/>
            <a:ext cx="928694" cy="92869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</a:rPr>
              <a:t>к</a:t>
            </a:r>
            <a:endParaRPr lang="ru-RU" sz="6000" b="1" dirty="0">
              <a:solidFill>
                <a:schemeClr val="accent6">
                  <a:lumMod val="7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857884" y="5357826"/>
            <a:ext cx="928694" cy="92869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</a:rPr>
              <a:t>и</a:t>
            </a:r>
            <a:endParaRPr lang="ru-RU" sz="6000" b="1" dirty="0">
              <a:solidFill>
                <a:schemeClr val="accent6">
                  <a:lumMod val="7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6786578" y="4429132"/>
            <a:ext cx="928694" cy="92869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</a:rPr>
              <a:t>90</a:t>
            </a:r>
            <a:endParaRPr lang="ru-RU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7715272" y="5357826"/>
            <a:ext cx="928694" cy="92869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</a:rPr>
              <a:t>и</a:t>
            </a:r>
            <a:endParaRPr lang="ru-RU" sz="6000" b="1" dirty="0">
              <a:solidFill>
                <a:schemeClr val="accent6">
                  <a:lumMod val="7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214282" y="3214686"/>
            <a:ext cx="1428760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</a:rPr>
              <a:t>25+25</a:t>
            </a:r>
            <a:endParaRPr lang="ru-RU" sz="32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214282" y="1500174"/>
            <a:ext cx="1428760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</a:rPr>
              <a:t>52+8</a:t>
            </a:r>
            <a:endParaRPr lang="ru-RU" sz="32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214282" y="2285992"/>
            <a:ext cx="1357322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</a:rPr>
              <a:t>25+5</a:t>
            </a:r>
            <a:endParaRPr lang="ru-RU" sz="32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6572264" y="2143116"/>
            <a:ext cx="1285884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</a:rPr>
              <a:t>63+27</a:t>
            </a:r>
            <a:endParaRPr lang="ru-RU" sz="32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3643306" y="3071810"/>
            <a:ext cx="1285884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</a:rPr>
              <a:t>14+6</a:t>
            </a:r>
            <a:endParaRPr lang="ru-RU" sz="32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3643306" y="1357298"/>
            <a:ext cx="1285884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</a:rPr>
              <a:t>63+7</a:t>
            </a:r>
            <a:endParaRPr lang="ru-RU" sz="32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3643306" y="2143116"/>
            <a:ext cx="1285884" cy="7143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</a:rPr>
              <a:t>24+56</a:t>
            </a:r>
            <a:endParaRPr lang="ru-RU" sz="32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6572264" y="3071810"/>
            <a:ext cx="1285884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</a:rPr>
              <a:t>23+17</a:t>
            </a:r>
            <a:endParaRPr lang="ru-RU" sz="32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6572264" y="1285860"/>
            <a:ext cx="1285884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</a:rPr>
              <a:t>14+26</a:t>
            </a:r>
            <a:endParaRPr lang="ru-RU" sz="32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2000232" y="1500174"/>
            <a:ext cx="857256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err="1" smtClean="0">
                <a:solidFill>
                  <a:schemeClr val="accent6">
                    <a:lumMod val="75000"/>
                  </a:schemeClr>
                </a:solidFill>
              </a:rPr>
              <a:t>ш</a:t>
            </a:r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2000232" y="2285992"/>
            <a:ext cx="857256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м</a:t>
            </a:r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2000232" y="3214686"/>
            <a:ext cx="857256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е</a:t>
            </a:r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5072066" y="1357298"/>
            <a:ext cx="785818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а</a:t>
            </a:r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5072066" y="2143116"/>
            <a:ext cx="785818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err="1" smtClean="0">
                <a:solidFill>
                  <a:schemeClr val="accent6">
                    <a:lumMod val="75000"/>
                  </a:schemeClr>
                </a:solidFill>
              </a:rPr>
              <a:t>р</a:t>
            </a:r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5072066" y="3071810"/>
            <a:ext cx="785818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с</a:t>
            </a:r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8001024" y="1285860"/>
            <a:ext cx="642942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8001024" y="2143116"/>
            <a:ext cx="714380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к</a:t>
            </a:r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8001024" y="3071810"/>
            <a:ext cx="714380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4929190" y="4429132"/>
            <a:ext cx="928694" cy="92869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</a:rPr>
              <a:t>80</a:t>
            </a:r>
            <a:endParaRPr lang="ru-RU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4546" y="0"/>
            <a:ext cx="1500198" cy="140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605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628" y="0"/>
            <a:ext cx="1500198" cy="143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606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58082" y="0"/>
            <a:ext cx="14287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14348" y="2214554"/>
            <a:ext cx="1428760" cy="57150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14348" y="3000372"/>
            <a:ext cx="1428760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/>
              <a:t>16-6=</a:t>
            </a:r>
            <a:endParaRPr lang="ru-RU" sz="40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3929066"/>
            <a:ext cx="1428760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latin typeface="Calibri" pitchFamily="34" charset="0"/>
                <a:cs typeface="Times New Roman" pitchFamily="18" charset="0"/>
              </a:rPr>
              <a:t>7+7=</a:t>
            </a:r>
            <a:endParaRPr lang="ru-RU" sz="4000" b="1" dirty="0"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42910" y="4786322"/>
            <a:ext cx="1500198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/>
              <a:t>15-6=</a:t>
            </a:r>
            <a:endParaRPr lang="ru-RU" sz="40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42910" y="5643578"/>
            <a:ext cx="1500198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/>
              <a:t>6+9=</a:t>
            </a:r>
            <a:endParaRPr lang="ru-RU" sz="40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6000760" y="2357430"/>
            <a:ext cx="1500198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/>
              <a:t>7+6=</a:t>
            </a:r>
            <a:endParaRPr lang="ru-RU" sz="4000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6000760" y="3143248"/>
            <a:ext cx="1500198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/>
              <a:t>15-7=</a:t>
            </a:r>
            <a:endParaRPr lang="ru-RU" sz="40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6000760" y="4000504"/>
            <a:ext cx="1500198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/>
              <a:t>6+5=</a:t>
            </a:r>
            <a:endParaRPr lang="ru-RU" sz="4000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6000760" y="4786322"/>
            <a:ext cx="1500198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smtClean="0"/>
              <a:t>17-8=</a:t>
            </a:r>
            <a:endParaRPr lang="ru-RU" sz="4000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6000760" y="5715016"/>
            <a:ext cx="1500198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/>
              <a:t>7+5=</a:t>
            </a:r>
            <a:endParaRPr lang="ru-RU" sz="4000" b="1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2143108" y="2214554"/>
            <a:ext cx="1000132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/>
              <a:t>17</a:t>
            </a:r>
            <a:endParaRPr lang="ru-RU" sz="40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143108" y="3000372"/>
            <a:ext cx="1000132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/>
              <a:t>10</a:t>
            </a:r>
            <a:endParaRPr lang="ru-RU" sz="40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2143108" y="3929066"/>
            <a:ext cx="1000132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/>
              <a:t>14</a:t>
            </a:r>
            <a:endParaRPr lang="ru-RU" sz="4000" b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2143108" y="4786322"/>
            <a:ext cx="1000132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/>
              <a:t>9</a:t>
            </a:r>
            <a:endParaRPr lang="ru-RU" sz="4000" b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2143108" y="5643578"/>
            <a:ext cx="1000132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/>
              <a:t>15</a:t>
            </a:r>
            <a:endParaRPr lang="ru-RU" sz="4000" b="1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7500958" y="2357430"/>
            <a:ext cx="928694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/>
              <a:t>13</a:t>
            </a:r>
            <a:endParaRPr lang="ru-RU" sz="4000" b="1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7500958" y="3143248"/>
            <a:ext cx="928694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/>
              <a:t>8</a:t>
            </a:r>
            <a:endParaRPr lang="ru-RU" sz="4000" b="1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7500958" y="4000504"/>
            <a:ext cx="1000132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11</a:t>
            </a:r>
            <a:endParaRPr lang="ru-RU" sz="3600" b="1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7500958" y="4786322"/>
            <a:ext cx="1000132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/>
              <a:t>9</a:t>
            </a:r>
            <a:endParaRPr lang="ru-RU" sz="4000" b="1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7500958" y="5715016"/>
            <a:ext cx="1000132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/>
              <a:t>12</a:t>
            </a:r>
            <a:endParaRPr lang="ru-RU" sz="4000" b="1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714348" y="2214554"/>
            <a:ext cx="1428760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/>
              <a:t>9+8=</a:t>
            </a:r>
            <a:endParaRPr lang="ru-RU" sz="4000" b="1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142852"/>
            <a:ext cx="2357454" cy="20050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43636" y="285728"/>
            <a:ext cx="2143140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58" name="WordArt 10"/>
          <p:cNvSpPr>
            <a:spLocks noChangeArrowheads="1" noChangeShapeType="1" noTextEdit="1"/>
          </p:cNvSpPr>
          <p:nvPr/>
        </p:nvSpPr>
        <p:spPr bwMode="auto">
          <a:xfrm rot="5400000">
            <a:off x="1638274" y="2933700"/>
            <a:ext cx="6000792" cy="1133475"/>
          </a:xfrm>
          <a:prstGeom prst="rect">
            <a:avLst/>
          </a:prstGeom>
        </p:spPr>
        <p:txBody>
          <a:bodyPr vert="wordArtVert" wrap="none" fromWordArt="1">
            <a:prstTxWarp prst="textWave4">
              <a:avLst>
                <a:gd name="adj1" fmla="val 13005"/>
                <a:gd name="adj2" fmla="val 0"/>
              </a:avLst>
            </a:prstTxWarp>
          </a:bodyPr>
          <a:lstStyle/>
          <a:p>
            <a:pPr algn="ctr" rtl="0" fontAlgn="auto"/>
            <a:r>
              <a:rPr lang="ru-RU" sz="3600" kern="10" spc="0" dirty="0" smtClean="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chemeClr val="accent2"/>
                    </a:gs>
                    <a:gs pos="100000">
                      <a:srgbClr val="00CCFF"/>
                    </a:gs>
                  </a:gsLst>
                  <a:lin ang="0" scaled="1"/>
                </a:gradFill>
                <a:effectLst>
                  <a:outerShdw dist="99190" dir="7788334" algn="ctr" rotWithShape="0">
                    <a:srgbClr val="000080">
                      <a:alpha val="80000"/>
                    </a:srgbClr>
                  </a:outerShdw>
                </a:effectLst>
                <a:latin typeface="Arial Black"/>
              </a:rPr>
              <a:t>молодцы</a:t>
            </a:r>
            <a:r>
              <a:rPr lang="ru-RU" sz="3600" kern="10" spc="0" dirty="0" smtClean="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00FF00"/>
                    </a:gs>
                    <a:gs pos="100000">
                      <a:srgbClr val="00CCFF"/>
                    </a:gs>
                  </a:gsLst>
                  <a:lin ang="0" scaled="1"/>
                </a:gradFill>
                <a:effectLst>
                  <a:outerShdw dist="99190" dir="7788334" algn="ctr" rotWithShape="0">
                    <a:srgbClr val="000080">
                      <a:alpha val="80000"/>
                    </a:srgbClr>
                  </a:outerShdw>
                </a:effectLst>
                <a:latin typeface="Arial Black"/>
              </a:rPr>
              <a:t>!</a:t>
            </a:r>
            <a:endParaRPr lang="ru-RU" sz="3600" kern="10" spc="0" dirty="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00FF00"/>
                  </a:gs>
                  <a:gs pos="100000">
                    <a:srgbClr val="00CCFF"/>
                  </a:gs>
                </a:gsLst>
                <a:lin ang="0" scaled="1"/>
              </a:gradFill>
              <a:effectLst>
                <a:outerShdw dist="99190" dir="7788334" algn="ctr" rotWithShape="0">
                  <a:srgbClr val="000080">
                    <a:alpha val="80000"/>
                  </a:srgbClr>
                </a:outerShdw>
              </a:effectLst>
              <a:latin typeface="Arial Blac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7" dur="1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05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857496"/>
            <a:ext cx="1785950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785794"/>
            <a:ext cx="1857388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00892" y="928670"/>
            <a:ext cx="2000264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77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4612" y="214290"/>
            <a:ext cx="1857388" cy="171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78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28" y="214290"/>
            <a:ext cx="1857388" cy="171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79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43702" y="2928934"/>
            <a:ext cx="2071670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80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86116" y="5072074"/>
            <a:ext cx="1928826" cy="1652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82" name="Picture 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4857760"/>
            <a:ext cx="1928826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83" name="Picture 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86446" y="4857760"/>
            <a:ext cx="2071702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90" name="Picture 1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68" y="2214554"/>
            <a:ext cx="2143140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3" name="Круговая стрелка 22"/>
          <p:cNvSpPr/>
          <p:nvPr/>
        </p:nvSpPr>
        <p:spPr>
          <a:xfrm rot="1824158">
            <a:off x="6504146" y="15704"/>
            <a:ext cx="1316753" cy="1500198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4" name="Круговая стрелка 23"/>
          <p:cNvSpPr/>
          <p:nvPr/>
        </p:nvSpPr>
        <p:spPr>
          <a:xfrm rot="5230217">
            <a:off x="8144585" y="2464493"/>
            <a:ext cx="931088" cy="1000132"/>
          </a:xfrm>
          <a:prstGeom prst="circularArrow">
            <a:avLst>
              <a:gd name="adj1" fmla="val 12500"/>
              <a:gd name="adj2" fmla="val 1142319"/>
              <a:gd name="adj3" fmla="val 20457681"/>
              <a:gd name="adj4" fmla="val 10958689"/>
              <a:gd name="adj5" fmla="val 125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5" name="Круговая стрелка 24"/>
          <p:cNvSpPr/>
          <p:nvPr/>
        </p:nvSpPr>
        <p:spPr>
          <a:xfrm rot="7153023">
            <a:off x="7500217" y="4809412"/>
            <a:ext cx="1395946" cy="1071570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9" name="Овал 28"/>
          <p:cNvSpPr/>
          <p:nvPr/>
        </p:nvSpPr>
        <p:spPr>
          <a:xfrm>
            <a:off x="5357818" y="571480"/>
            <a:ext cx="1214446" cy="100013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FFFF00"/>
                </a:solidFill>
              </a:rPr>
              <a:t>31</a:t>
            </a:r>
            <a:endParaRPr lang="ru-RU" sz="4800" b="1" dirty="0">
              <a:solidFill>
                <a:srgbClr val="FFFF00"/>
              </a:solidFill>
            </a:endParaRPr>
          </a:p>
        </p:txBody>
      </p:sp>
      <p:sp>
        <p:nvSpPr>
          <p:cNvPr id="30" name="Овал 29"/>
          <p:cNvSpPr/>
          <p:nvPr/>
        </p:nvSpPr>
        <p:spPr>
          <a:xfrm>
            <a:off x="7358082" y="1214422"/>
            <a:ext cx="1214446" cy="107157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FFFF00"/>
                </a:solidFill>
              </a:rPr>
              <a:t>35</a:t>
            </a:r>
            <a:endParaRPr lang="ru-RU" sz="4800" b="1" dirty="0">
              <a:solidFill>
                <a:srgbClr val="FFFF00"/>
              </a:solidFill>
            </a:endParaRPr>
          </a:p>
        </p:txBody>
      </p:sp>
      <p:sp>
        <p:nvSpPr>
          <p:cNvPr id="31" name="Овал 30"/>
          <p:cNvSpPr/>
          <p:nvPr/>
        </p:nvSpPr>
        <p:spPr>
          <a:xfrm>
            <a:off x="7143768" y="3500438"/>
            <a:ext cx="1143008" cy="78581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FFFF00"/>
                </a:solidFill>
              </a:rPr>
              <a:t>39</a:t>
            </a:r>
            <a:endParaRPr lang="ru-RU" sz="4800" b="1" dirty="0">
              <a:solidFill>
                <a:srgbClr val="FFFF00"/>
              </a:solidFill>
            </a:endParaRPr>
          </a:p>
        </p:txBody>
      </p:sp>
      <p:sp>
        <p:nvSpPr>
          <p:cNvPr id="32" name="Овал 31"/>
          <p:cNvSpPr/>
          <p:nvPr/>
        </p:nvSpPr>
        <p:spPr>
          <a:xfrm>
            <a:off x="6286512" y="5357826"/>
            <a:ext cx="1285884" cy="78581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FFFF00"/>
                </a:solidFill>
              </a:rPr>
              <a:t>43</a:t>
            </a:r>
            <a:endParaRPr lang="ru-RU" sz="4800" b="1" dirty="0">
              <a:solidFill>
                <a:srgbClr val="FFFF00"/>
              </a:solidFill>
            </a:endParaRPr>
          </a:p>
        </p:txBody>
      </p:sp>
      <p:sp>
        <p:nvSpPr>
          <p:cNvPr id="33" name="Овал 32"/>
          <p:cNvSpPr/>
          <p:nvPr/>
        </p:nvSpPr>
        <p:spPr>
          <a:xfrm>
            <a:off x="3643306" y="5500702"/>
            <a:ext cx="1143008" cy="78581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FFFF00"/>
                </a:solidFill>
              </a:rPr>
              <a:t>47</a:t>
            </a:r>
            <a:endParaRPr lang="ru-RU" sz="4800" b="1" dirty="0">
              <a:solidFill>
                <a:srgbClr val="FFFF00"/>
              </a:solidFill>
            </a:endParaRPr>
          </a:p>
        </p:txBody>
      </p:sp>
      <p:sp>
        <p:nvSpPr>
          <p:cNvPr id="34" name="Овал 33"/>
          <p:cNvSpPr/>
          <p:nvPr/>
        </p:nvSpPr>
        <p:spPr>
          <a:xfrm>
            <a:off x="3143240" y="714356"/>
            <a:ext cx="1214446" cy="78581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FFFF00"/>
                </a:solidFill>
              </a:rPr>
              <a:t>63</a:t>
            </a:r>
            <a:endParaRPr lang="ru-RU" sz="4800" b="1" dirty="0">
              <a:solidFill>
                <a:srgbClr val="FFFF00"/>
              </a:solidFill>
            </a:endParaRPr>
          </a:p>
        </p:txBody>
      </p:sp>
      <p:sp>
        <p:nvSpPr>
          <p:cNvPr id="35" name="Овал 34"/>
          <p:cNvSpPr/>
          <p:nvPr/>
        </p:nvSpPr>
        <p:spPr>
          <a:xfrm>
            <a:off x="1000100" y="1214422"/>
            <a:ext cx="1214446" cy="78581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FFFF00"/>
                </a:solidFill>
              </a:rPr>
              <a:t>59</a:t>
            </a:r>
            <a:endParaRPr lang="ru-RU" sz="4800" b="1" dirty="0">
              <a:solidFill>
                <a:srgbClr val="FFFF00"/>
              </a:solidFill>
            </a:endParaRPr>
          </a:p>
        </p:txBody>
      </p:sp>
      <p:sp>
        <p:nvSpPr>
          <p:cNvPr id="36" name="Овал 35"/>
          <p:cNvSpPr/>
          <p:nvPr/>
        </p:nvSpPr>
        <p:spPr>
          <a:xfrm>
            <a:off x="571472" y="3214686"/>
            <a:ext cx="1214446" cy="100013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FFFF00"/>
                </a:solidFill>
              </a:rPr>
              <a:t>55</a:t>
            </a:r>
            <a:endParaRPr lang="ru-RU" sz="4800" b="1" dirty="0">
              <a:solidFill>
                <a:srgbClr val="FFFF00"/>
              </a:solidFill>
            </a:endParaRPr>
          </a:p>
        </p:txBody>
      </p:sp>
      <p:sp>
        <p:nvSpPr>
          <p:cNvPr id="37" name="Овал 36"/>
          <p:cNvSpPr/>
          <p:nvPr/>
        </p:nvSpPr>
        <p:spPr>
          <a:xfrm>
            <a:off x="1500166" y="5286388"/>
            <a:ext cx="1143008" cy="85725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FFFF00"/>
                </a:solidFill>
              </a:rPr>
              <a:t>51</a:t>
            </a:r>
            <a:endParaRPr lang="ru-RU" sz="48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71802" y="1500174"/>
            <a:ext cx="928694" cy="64294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5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071802" y="2143116"/>
            <a:ext cx="928694" cy="64294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1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71802" y="3357562"/>
            <a:ext cx="928694" cy="57150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22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071802" y="2786058"/>
            <a:ext cx="928694" cy="57150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14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71802" y="5715016"/>
            <a:ext cx="928694" cy="64294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90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71802" y="3929066"/>
            <a:ext cx="928694" cy="57150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37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071802" y="4500570"/>
            <a:ext cx="928694" cy="64294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63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71802" y="5143512"/>
            <a:ext cx="928694" cy="57150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51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000496" y="1500174"/>
            <a:ext cx="928694" cy="64294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15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000496" y="3357562"/>
            <a:ext cx="928694" cy="57150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32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000496" y="2143116"/>
            <a:ext cx="928694" cy="64294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11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000496" y="2786058"/>
            <a:ext cx="928694" cy="57150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24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000496" y="4500570"/>
            <a:ext cx="928694" cy="64294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73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000496" y="5715016"/>
            <a:ext cx="928694" cy="64294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</a:rPr>
              <a:t>100</a:t>
            </a:r>
            <a:endParaRPr lang="ru-RU" sz="3600" b="1" dirty="0">
              <a:solidFill>
                <a:schemeClr val="tx1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000496" y="3929066"/>
            <a:ext cx="928694" cy="57150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47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000496" y="5143512"/>
            <a:ext cx="928694" cy="57150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61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929190" y="1500174"/>
            <a:ext cx="928694" cy="64294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20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4929190" y="2143116"/>
            <a:ext cx="928694" cy="64294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16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4929190" y="2786058"/>
            <a:ext cx="928694" cy="57150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29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4929190" y="3357562"/>
            <a:ext cx="928694" cy="57150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37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4929190" y="3929066"/>
            <a:ext cx="928694" cy="57150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52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4929190" y="4500570"/>
            <a:ext cx="928694" cy="64294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78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4929190" y="5715016"/>
            <a:ext cx="928694" cy="64294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</a:rPr>
              <a:t>105</a:t>
            </a:r>
            <a:endParaRPr lang="ru-RU" sz="3600" b="1" dirty="0">
              <a:solidFill>
                <a:schemeClr val="tx1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4929190" y="5143512"/>
            <a:ext cx="928694" cy="57150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66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29" name="Выгнутая вверх стрелка 28"/>
          <p:cNvSpPr/>
          <p:nvPr/>
        </p:nvSpPr>
        <p:spPr>
          <a:xfrm rot="10800000" flipV="1">
            <a:off x="3286116" y="1000108"/>
            <a:ext cx="1088818" cy="482881"/>
          </a:xfrm>
          <a:prstGeom prst="curvedDownArrow">
            <a:avLst>
              <a:gd name="adj1" fmla="val 25000"/>
              <a:gd name="adj2" fmla="val 50000"/>
              <a:gd name="adj3" fmla="val 5353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0" name="Выгнутая вверх стрелка 29"/>
          <p:cNvSpPr/>
          <p:nvPr/>
        </p:nvSpPr>
        <p:spPr>
          <a:xfrm>
            <a:off x="4572000" y="1000108"/>
            <a:ext cx="1071570" cy="500066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3214678" y="357166"/>
            <a:ext cx="1214446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chemeClr val="accent3">
                    <a:lumMod val="50000"/>
                  </a:schemeClr>
                </a:solidFill>
              </a:rPr>
              <a:t>- 10</a:t>
            </a:r>
            <a:endParaRPr lang="ru-RU" sz="4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4500562" y="357166"/>
            <a:ext cx="1071570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chemeClr val="accent6">
                    <a:lumMod val="75000"/>
                  </a:schemeClr>
                </a:solidFill>
              </a:rPr>
              <a:t>+5</a:t>
            </a:r>
            <a:endParaRPr lang="ru-RU" sz="4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4929190" y="5715016"/>
            <a:ext cx="928694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Прямоугольник 33"/>
          <p:cNvSpPr/>
          <p:nvPr/>
        </p:nvSpPr>
        <p:spPr>
          <a:xfrm>
            <a:off x="4929190" y="5143512"/>
            <a:ext cx="928694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Прямоугольник 34"/>
          <p:cNvSpPr/>
          <p:nvPr/>
        </p:nvSpPr>
        <p:spPr>
          <a:xfrm>
            <a:off x="4929190" y="4500570"/>
            <a:ext cx="928694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Прямоугольник 35"/>
          <p:cNvSpPr/>
          <p:nvPr/>
        </p:nvSpPr>
        <p:spPr>
          <a:xfrm>
            <a:off x="4929190" y="3929066"/>
            <a:ext cx="928694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Прямоугольник 36"/>
          <p:cNvSpPr/>
          <p:nvPr/>
        </p:nvSpPr>
        <p:spPr>
          <a:xfrm>
            <a:off x="4929190" y="3357562"/>
            <a:ext cx="928694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Прямоугольник 37"/>
          <p:cNvSpPr/>
          <p:nvPr/>
        </p:nvSpPr>
        <p:spPr>
          <a:xfrm>
            <a:off x="4929190" y="2786058"/>
            <a:ext cx="928694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Прямоугольник 38"/>
          <p:cNvSpPr/>
          <p:nvPr/>
        </p:nvSpPr>
        <p:spPr>
          <a:xfrm>
            <a:off x="4929190" y="2143116"/>
            <a:ext cx="928694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Прямоугольник 39"/>
          <p:cNvSpPr/>
          <p:nvPr/>
        </p:nvSpPr>
        <p:spPr>
          <a:xfrm>
            <a:off x="4929190" y="1500174"/>
            <a:ext cx="928694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Прямоугольник 40"/>
          <p:cNvSpPr/>
          <p:nvPr/>
        </p:nvSpPr>
        <p:spPr>
          <a:xfrm>
            <a:off x="3071802" y="3929066"/>
            <a:ext cx="928694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Прямоугольник 41"/>
          <p:cNvSpPr/>
          <p:nvPr/>
        </p:nvSpPr>
        <p:spPr>
          <a:xfrm>
            <a:off x="3071802" y="2786058"/>
            <a:ext cx="928694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Прямоугольник 42"/>
          <p:cNvSpPr/>
          <p:nvPr/>
        </p:nvSpPr>
        <p:spPr>
          <a:xfrm>
            <a:off x="3071802" y="2143116"/>
            <a:ext cx="928694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Прямоугольник 43"/>
          <p:cNvSpPr/>
          <p:nvPr/>
        </p:nvSpPr>
        <p:spPr>
          <a:xfrm>
            <a:off x="3071802" y="1500174"/>
            <a:ext cx="928694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3071802" y="3357562"/>
            <a:ext cx="928694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>
            <a:off x="3071802" y="5715016"/>
            <a:ext cx="928694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Прямоугольник 46"/>
          <p:cNvSpPr/>
          <p:nvPr/>
        </p:nvSpPr>
        <p:spPr>
          <a:xfrm>
            <a:off x="3071802" y="5143512"/>
            <a:ext cx="928694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Прямоугольник 47"/>
          <p:cNvSpPr/>
          <p:nvPr/>
        </p:nvSpPr>
        <p:spPr>
          <a:xfrm>
            <a:off x="3071802" y="4500570"/>
            <a:ext cx="928694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9702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29454" y="0"/>
            <a:ext cx="2214546" cy="2048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9703" name="Picture 7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715140" y="4143380"/>
            <a:ext cx="2254012" cy="284597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</p:pic>
      <p:pic>
        <p:nvPicPr>
          <p:cNvPr id="29704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 flipV="1">
            <a:off x="-1" y="4429132"/>
            <a:ext cx="1714480" cy="2428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86710" y="2428868"/>
            <a:ext cx="1143001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43570" y="142852"/>
            <a:ext cx="1333502" cy="1152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715272" y="4643446"/>
            <a:ext cx="1238251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500958" y="142852"/>
            <a:ext cx="142875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84" name="Picture 1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357818" y="4500570"/>
            <a:ext cx="1390650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85" name="Picture 13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14282" y="142852"/>
            <a:ext cx="1714512" cy="1147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86" name="Picture 14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928926" y="214290"/>
            <a:ext cx="1571626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87" name="Picture 15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85720" y="2786058"/>
            <a:ext cx="1571626" cy="10858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88" name="Picture 16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57158" y="5357826"/>
            <a:ext cx="142875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1" name="Прямоугольник 20"/>
          <p:cNvSpPr/>
          <p:nvPr/>
        </p:nvSpPr>
        <p:spPr>
          <a:xfrm>
            <a:off x="3000364" y="1357298"/>
            <a:ext cx="1500198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/>
              <a:t>7+7</a:t>
            </a:r>
            <a:endParaRPr lang="ru-RU" sz="4000" b="1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5643570" y="1428736"/>
            <a:ext cx="1428760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/>
              <a:t>10+2</a:t>
            </a:r>
            <a:endParaRPr lang="ru-RU" sz="4000" b="1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285720" y="1428736"/>
            <a:ext cx="1500198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/>
              <a:t>7+5</a:t>
            </a:r>
            <a:endParaRPr lang="ru-RU" sz="4000" b="1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428596" y="4071942"/>
            <a:ext cx="1500198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>
            <a:off x="7643834" y="3643314"/>
            <a:ext cx="1285884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/>
              <a:t>15-5</a:t>
            </a:r>
            <a:endParaRPr lang="ru-RU" sz="4000" b="1" dirty="0"/>
          </a:p>
        </p:txBody>
      </p:sp>
      <p:sp>
        <p:nvSpPr>
          <p:cNvPr id="29" name="Прямоугольник 28"/>
          <p:cNvSpPr/>
          <p:nvPr/>
        </p:nvSpPr>
        <p:spPr>
          <a:xfrm>
            <a:off x="5357818" y="5929330"/>
            <a:ext cx="1428760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/>
              <a:t>12-5</a:t>
            </a:r>
            <a:endParaRPr lang="ru-RU" sz="4000" b="1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7572396" y="6000768"/>
            <a:ext cx="1428760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/>
              <a:t>8+4</a:t>
            </a:r>
            <a:endParaRPr lang="ru-RU" sz="4000" b="1" dirty="0"/>
          </a:p>
        </p:txBody>
      </p:sp>
      <p:sp>
        <p:nvSpPr>
          <p:cNvPr id="31" name="Овал 30"/>
          <p:cNvSpPr/>
          <p:nvPr/>
        </p:nvSpPr>
        <p:spPr>
          <a:xfrm>
            <a:off x="5572132" y="2714620"/>
            <a:ext cx="1428760" cy="1357322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chemeClr val="accent6">
                    <a:lumMod val="75000"/>
                  </a:schemeClr>
                </a:solidFill>
                <a:latin typeface="Calibri" pitchFamily="34" charset="0"/>
              </a:rPr>
              <a:t>12</a:t>
            </a:r>
            <a:endParaRPr lang="ru-RU" sz="4800" b="1" dirty="0">
              <a:solidFill>
                <a:schemeClr val="accent6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500034" y="4143380"/>
            <a:ext cx="1714512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рямоугольник 32"/>
          <p:cNvSpPr/>
          <p:nvPr/>
        </p:nvSpPr>
        <p:spPr>
          <a:xfrm>
            <a:off x="357158" y="4071942"/>
            <a:ext cx="1571636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/>
              <a:t>6+6</a:t>
            </a:r>
            <a:endParaRPr lang="ru-RU" sz="4000" b="1" dirty="0"/>
          </a:p>
        </p:txBody>
      </p:sp>
      <p:sp>
        <p:nvSpPr>
          <p:cNvPr id="34" name="Прямоугольник 33"/>
          <p:cNvSpPr/>
          <p:nvPr/>
        </p:nvSpPr>
        <p:spPr>
          <a:xfrm>
            <a:off x="7572396" y="1643050"/>
            <a:ext cx="1285884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/>
              <a:t>9+3</a:t>
            </a:r>
            <a:endParaRPr lang="ru-RU" sz="4000" b="1" dirty="0"/>
          </a:p>
        </p:txBody>
      </p:sp>
      <p:sp>
        <p:nvSpPr>
          <p:cNvPr id="35" name="Прямоугольник 34"/>
          <p:cNvSpPr/>
          <p:nvPr/>
        </p:nvSpPr>
        <p:spPr>
          <a:xfrm>
            <a:off x="1857356" y="5572140"/>
            <a:ext cx="1571636" cy="7858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/>
              <a:t>18-6</a:t>
            </a:r>
            <a:endParaRPr lang="ru-RU" sz="4000" b="1" dirty="0"/>
          </a:p>
        </p:txBody>
      </p:sp>
      <p:pic>
        <p:nvPicPr>
          <p:cNvPr id="3089" name="Picture 17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2357422" y="2357430"/>
            <a:ext cx="3071834" cy="2483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5" grpId="0" animBg="1"/>
      <p:bldP spid="30" grpId="0" animBg="1"/>
      <p:bldP spid="33" grpId="0" animBg="1"/>
      <p:bldP spid="34" grpId="0" animBg="1"/>
      <p:bldP spid="3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124335"/>
            <a:ext cx="3000364" cy="2733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00826" y="0"/>
            <a:ext cx="2643174" cy="2643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Прямоугольник 7"/>
          <p:cNvSpPr/>
          <p:nvPr/>
        </p:nvSpPr>
        <p:spPr>
          <a:xfrm>
            <a:off x="1000100" y="357166"/>
            <a:ext cx="2214578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14348" y="571480"/>
            <a:ext cx="571504" cy="7143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142976" y="571480"/>
            <a:ext cx="2143140" cy="7143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- 34 = 56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928794" y="1571612"/>
            <a:ext cx="1214446" cy="7858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= 64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285852" y="1571612"/>
            <a:ext cx="928694" cy="7858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28596" y="1571612"/>
            <a:ext cx="1428760" cy="7858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82 -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28596" y="2643182"/>
            <a:ext cx="1214446" cy="7858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75 : 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357290" y="2643182"/>
            <a:ext cx="785818" cy="7858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71472" y="714356"/>
            <a:ext cx="714380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90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285852" y="1571612"/>
            <a:ext cx="928694" cy="7858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18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1857356" y="2643182"/>
            <a:ext cx="1428760" cy="7858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=  25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1357290" y="2643182"/>
            <a:ext cx="785818" cy="7858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4214810" y="2928934"/>
            <a:ext cx="714380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4500562" y="2928934"/>
            <a:ext cx="2214578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∙ 5 = 85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4929190" y="3643314"/>
            <a:ext cx="914400" cy="914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α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5715008" y="3643314"/>
            <a:ext cx="914400" cy="914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= 2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4143372" y="3643314"/>
            <a:ext cx="1128714" cy="914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24  :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3929058" y="4429132"/>
            <a:ext cx="985838" cy="914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4500562" y="4429132"/>
            <a:ext cx="2428892" cy="9286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+ 48 = 70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4000496" y="2928934"/>
            <a:ext cx="928694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17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5000628" y="3714752"/>
            <a:ext cx="928694" cy="7858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3929058" y="4429132"/>
            <a:ext cx="928694" cy="9286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22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15" grpId="0"/>
      <p:bldP spid="20" grpId="0"/>
      <p:bldP spid="21" grpId="0"/>
      <p:bldP spid="24" grpId="0"/>
      <p:bldP spid="27" grpId="0"/>
      <p:bldP spid="30" grpId="0"/>
      <p:bldP spid="33" grpId="0"/>
      <p:bldP spid="34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1171</TotalTime>
  <Words>428</Words>
  <Application>Microsoft Office PowerPoint</Application>
  <PresentationFormat>Экран (4:3)</PresentationFormat>
  <Paragraphs>229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Сборник дидактических игр для проведения                 устного счёта  (1 – 4 классы)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LAN_OS</dc:creator>
  <cp:lastModifiedBy>1</cp:lastModifiedBy>
  <cp:revision>120</cp:revision>
  <dcterms:created xsi:type="dcterms:W3CDTF">2011-06-18T06:08:16Z</dcterms:created>
  <dcterms:modified xsi:type="dcterms:W3CDTF">2017-02-15T23:44:01Z</dcterms:modified>
</cp:coreProperties>
</file>