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4/17/2024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4/17/2024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4/17/2024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4/17/2024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4/17/2024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4/17/2024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4/17/2024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4/17/2024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4/17/2024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4FE0A9C-4601-44CA-AFB9-D31ECE27EF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09257" y="2605849"/>
            <a:ext cx="9335588" cy="1646302"/>
          </a:xfrm>
        </p:spPr>
        <p:txBody>
          <a:bodyPr/>
          <a:lstStyle/>
          <a:p>
            <a:pPr algn="l"/>
            <a:r>
              <a:rPr lang="ru-RU" b="1" dirty="0">
                <a:latin typeface="Liberation Serif" panose="02020603050405020304" pitchFamily="18" charset="0"/>
              </a:rPr>
              <a:t>Самоповреждающее поведение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BAA5011-364B-4963-96D4-8A73DA877A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10491" y="219062"/>
            <a:ext cx="8063512" cy="1096899"/>
          </a:xfrm>
        </p:spPr>
        <p:txBody>
          <a:bodyPr/>
          <a:lstStyle/>
          <a:p>
            <a:pPr algn="ctr">
              <a:spcBef>
                <a:spcPts val="0"/>
              </a:spcBef>
            </a:pPr>
            <a:r>
              <a:rPr lang="ru-RU" dirty="0">
                <a:latin typeface="Liberation Serif" panose="02020603050405020304" pitchFamily="18" charset="0"/>
              </a:rPr>
              <a:t>Государственное бюджетное учреждение Свердловской области</a:t>
            </a:r>
          </a:p>
          <a:p>
            <a:pPr algn="ctr">
              <a:spcBef>
                <a:spcPts val="0"/>
              </a:spcBef>
            </a:pPr>
            <a:r>
              <a:rPr lang="ru-RU" dirty="0">
                <a:latin typeface="Liberation Serif" panose="02020603050405020304" pitchFamily="18" charset="0"/>
              </a:rPr>
              <a:t>«Центр психолого-педагогической, медицинской и социальной помощи «Ладо»</a:t>
            </a:r>
          </a:p>
          <a:p>
            <a:pPr algn="ctr">
              <a:spcBef>
                <a:spcPts val="0"/>
              </a:spcBef>
            </a:pPr>
            <a:r>
              <a:rPr lang="ru-RU" dirty="0">
                <a:latin typeface="Liberation Serif" panose="02020603050405020304" pitchFamily="18" charset="0"/>
              </a:rPr>
              <a:t>(ГБУ СО «ЦППМСП «Ладо»)</a:t>
            </a:r>
          </a:p>
        </p:txBody>
      </p:sp>
      <p:sp>
        <p:nvSpPr>
          <p:cNvPr id="5" name="Подзаголовок 2">
            <a:extLst>
              <a:ext uri="{FF2B5EF4-FFF2-40B4-BE49-F238E27FC236}">
                <a16:creationId xmlns:a16="http://schemas.microsoft.com/office/drawing/2014/main" id="{9CE384B2-4B35-4DF7-ADF1-B74DCBE28306}"/>
              </a:ext>
            </a:extLst>
          </p:cNvPr>
          <p:cNvSpPr txBox="1">
            <a:spLocks/>
          </p:cNvSpPr>
          <p:nvPr/>
        </p:nvSpPr>
        <p:spPr>
          <a:xfrm>
            <a:off x="8696134" y="5900058"/>
            <a:ext cx="3347820" cy="877837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ru-RU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>Терехина Наталья Геннадьевна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,</a:t>
            </a:r>
          </a:p>
          <a:p>
            <a:pPr algn="l">
              <a:spcBef>
                <a:spcPts val="0"/>
              </a:spcBef>
            </a:pPr>
            <a:r>
              <a:rPr lang="ru-RU" sz="1600" i="1" dirty="0">
                <a:latin typeface="Liberation Serif" panose="02020603050405020304" pitchFamily="18" charset="0"/>
              </a:rPr>
              <a:t>заместитель директора</a:t>
            </a:r>
          </a:p>
          <a:p>
            <a:pPr algn="l">
              <a:spcBef>
                <a:spcPts val="0"/>
              </a:spcBef>
            </a:pPr>
            <a:r>
              <a:rPr lang="ru-RU" sz="1600" i="1" dirty="0">
                <a:latin typeface="Liberation Serif" panose="02020603050405020304" pitchFamily="18" charset="0"/>
              </a:rPr>
              <a:t>ГБУ СО «ЦППМСП «Ладо»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120E2C3-0136-4328-873E-D588B75F21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1583"/>
            <a:ext cx="846139" cy="933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0302040"/>
      </p:ext>
    </p:extLst>
  </p:cSld>
  <p:clrMapOvr>
    <a:masterClrMapping/>
  </p:clrMapOvr>
  <p:transition spd="slow">
    <p:comb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CB19E3C-4B23-495A-A500-F7FF152184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5892" y="690691"/>
            <a:ext cx="8596668" cy="1320800"/>
          </a:xfrm>
        </p:spPr>
        <p:txBody>
          <a:bodyPr>
            <a:normAutofit fontScale="90000"/>
          </a:bodyPr>
          <a:lstStyle/>
          <a:p>
            <a:pPr algn="just"/>
            <a:r>
              <a:rPr lang="ru-RU" b="1" dirty="0">
                <a:latin typeface="Liberation Serif" panose="02020603050405020304" pitchFamily="18" charset="0"/>
              </a:rPr>
              <a:t>Самоповреждение  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- это преднамеренное повреждение своего тела по внутренним причинам без суицидальных намерений</a:t>
            </a:r>
            <a:b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</a:b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(в большинстве случаев)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D0095CA3-2FBC-48DC-8899-F2467782A7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02536" y="5271835"/>
            <a:ext cx="1581560" cy="1516496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41F8CAED-DA94-4747-9CE5-16780ECCEC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4907" y="4409795"/>
            <a:ext cx="5901882" cy="23607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25975712-4CC1-4FA9-847D-AD5A20CA8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5892" y="3219995"/>
            <a:ext cx="8596668" cy="3880773"/>
          </a:xfrm>
        </p:spPr>
        <p:txBody>
          <a:bodyPr/>
          <a:lstStyle/>
          <a:p>
            <a:pPr algn="just"/>
            <a:r>
              <a:rPr lang="ru-RU" sz="2000" dirty="0">
                <a:latin typeface="Liberation Serif" panose="02020603050405020304" pitchFamily="18" charset="0"/>
              </a:rPr>
              <a:t>Самый высокий уровень самоповреждающего поведения отмечается в подростково-юношеском возрасте от 10 до 24 лет. </a:t>
            </a:r>
          </a:p>
          <a:p>
            <a:pPr algn="just"/>
            <a:r>
              <a:rPr lang="ru-RU" sz="2000" dirty="0">
                <a:latin typeface="Liberation Serif" panose="02020603050405020304" pitchFamily="18" charset="0"/>
              </a:rPr>
              <a:t>Пик приходится у девушек на 13–16 лет, у юношей — 12–18 лет.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902398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DAD6742-EAF3-4E7C-ACB4-64ABB6B58A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latin typeface="Liberation Serif" panose="02020603050405020304" pitchFamily="18" charset="0"/>
              </a:rPr>
              <a:t>Распространенные виды самоповреждающего поведения: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9F5ADA9-5502-43FB-ACCF-2DB3C7DDED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4068837" cy="3880773"/>
          </a:xfrm>
        </p:spPr>
        <p:txBody>
          <a:bodyPr>
            <a:normAutofit/>
          </a:bodyPr>
          <a:lstStyle/>
          <a:p>
            <a:pPr marL="357188" indent="-357188" algn="just"/>
            <a:r>
              <a:rPr lang="ru-RU" sz="2200" dirty="0">
                <a:latin typeface="Liberation Serif" panose="02020603050405020304" pitchFamily="18" charset="0"/>
              </a:rPr>
              <a:t>удары себя по голове или по лицу;</a:t>
            </a:r>
          </a:p>
          <a:p>
            <a:pPr marL="357188" indent="-357188" algn="just"/>
            <a:r>
              <a:rPr lang="ru-RU" sz="2200" dirty="0">
                <a:latin typeface="Liberation Serif" panose="02020603050405020304" pitchFamily="18" charset="0"/>
              </a:rPr>
              <a:t>выдергивание собственных волос, ресниц;</a:t>
            </a:r>
          </a:p>
          <a:p>
            <a:pPr marL="357188" indent="-357188" algn="just"/>
            <a:r>
              <a:rPr lang="ru-RU" sz="2200" dirty="0">
                <a:latin typeface="Liberation Serif" panose="02020603050405020304" pitchFamily="18" charset="0"/>
              </a:rPr>
              <a:t>укусы за руки и другие части тела;</a:t>
            </a:r>
          </a:p>
          <a:p>
            <a:pPr marL="357188" indent="-357188" algn="just"/>
            <a:r>
              <a:rPr lang="ru-RU" sz="2200" dirty="0">
                <a:latin typeface="Liberation Serif" panose="02020603050405020304" pitchFamily="18" charset="0"/>
              </a:rPr>
              <a:t>прокалывание кожи;</a:t>
            </a:r>
          </a:p>
          <a:p>
            <a:pPr marL="357188" indent="-357188" algn="just"/>
            <a:r>
              <a:rPr lang="ru-RU" sz="2200" dirty="0">
                <a:latin typeface="Liberation Serif" panose="02020603050405020304" pitchFamily="18" charset="0"/>
              </a:rPr>
              <a:t>щипки;</a:t>
            </a:r>
          </a:p>
          <a:p>
            <a:pPr marL="269875" indent="-269875"/>
            <a:endParaRPr lang="ru-RU" sz="2200" dirty="0">
              <a:latin typeface="Liberation Serif" panose="02020603050405020304" pitchFamily="18" charset="0"/>
            </a:endParaRPr>
          </a:p>
          <a:p>
            <a:endParaRPr lang="ru-RU" dirty="0">
              <a:latin typeface="Liberation Serif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E2FB0D8-8958-4108-ACE6-14736EDACA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46080" y="5291381"/>
            <a:ext cx="1558834" cy="1494705"/>
          </a:xfrm>
          <a:prstGeom prst="rect">
            <a:avLst/>
          </a:prstGeom>
        </p:spPr>
      </p:pic>
      <p:sp>
        <p:nvSpPr>
          <p:cNvPr id="6" name="Объект 2">
            <a:extLst>
              <a:ext uri="{FF2B5EF4-FFF2-40B4-BE49-F238E27FC236}">
                <a16:creationId xmlns:a16="http://schemas.microsoft.com/office/drawing/2014/main" id="{B4C062C9-5F08-41EB-B525-E773ED563815}"/>
              </a:ext>
            </a:extLst>
          </p:cNvPr>
          <p:cNvSpPr txBox="1">
            <a:spLocks/>
          </p:cNvSpPr>
          <p:nvPr/>
        </p:nvSpPr>
        <p:spPr>
          <a:xfrm>
            <a:off x="5099451" y="2157961"/>
            <a:ext cx="4523520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57188" indent="-357188" algn="just"/>
            <a:r>
              <a:rPr lang="ru-RU" sz="2200" dirty="0">
                <a:latin typeface="Liberation Serif" panose="02020603050405020304" pitchFamily="18" charset="0"/>
              </a:rPr>
              <a:t>прижигание разных частей тела с помощью зажигалки, спички или сигареты;</a:t>
            </a:r>
          </a:p>
          <a:p>
            <a:pPr marL="357188" indent="-357188" algn="just"/>
            <a:r>
              <a:rPr lang="ru-RU" sz="2200" dirty="0" err="1">
                <a:latin typeface="Liberation Serif" panose="02020603050405020304" pitchFamily="18" charset="0"/>
              </a:rPr>
              <a:t>расцарапывание</a:t>
            </a:r>
            <a:r>
              <a:rPr lang="ru-RU" sz="2200" dirty="0">
                <a:latin typeface="Liberation Serif" panose="02020603050405020304" pitchFamily="18" charset="0"/>
              </a:rPr>
              <a:t> кожных покровов (ногтями, скрепками, циркулем, все, что есть под рукой);</a:t>
            </a:r>
          </a:p>
          <a:p>
            <a:pPr marL="357188" indent="-357188" algn="just"/>
            <a:r>
              <a:rPr lang="ru-RU" sz="2200" dirty="0">
                <a:latin typeface="Liberation Serif" panose="02020603050405020304" pitchFamily="18" charset="0"/>
              </a:rPr>
              <a:t>порезы на животе, руках или ногах;</a:t>
            </a:r>
          </a:p>
          <a:p>
            <a:pPr marL="357188" indent="-357188" algn="just"/>
            <a:r>
              <a:rPr lang="ru-RU" sz="2200" dirty="0">
                <a:latin typeface="Liberation Serif" panose="02020603050405020304" pitchFamily="18" charset="0"/>
              </a:rPr>
              <a:t>татуировки.</a:t>
            </a:r>
          </a:p>
          <a:p>
            <a:pPr marL="269875" indent="-269875" algn="just"/>
            <a:endParaRPr lang="ru-RU" sz="2200" dirty="0">
              <a:latin typeface="Liberation Serif" panose="02020603050405020304" pitchFamily="18" charset="0"/>
            </a:endParaRPr>
          </a:p>
          <a:p>
            <a:endParaRPr lang="ru-RU" dirty="0"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5373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55BEA91-3073-482A-A1BC-4BC0A124CA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348343"/>
            <a:ext cx="8596668" cy="1320800"/>
          </a:xfrm>
        </p:spPr>
        <p:txBody>
          <a:bodyPr/>
          <a:lstStyle/>
          <a:p>
            <a:r>
              <a:rPr lang="ru-RU" b="1" dirty="0">
                <a:latin typeface="Liberation Serif" panose="02020603050405020304" pitchFamily="18" charset="0"/>
              </a:rPr>
              <a:t>Частые причины самоповреждающего поведения: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496DA74-77B3-425C-A859-BEB7FD4303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719943"/>
            <a:ext cx="8596668" cy="5138057"/>
          </a:xfrm>
        </p:spPr>
        <p:txBody>
          <a:bodyPr>
            <a:normAutofit fontScale="92500" lnSpcReduction="20000"/>
          </a:bodyPr>
          <a:lstStyle/>
          <a:p>
            <a:pPr marL="0" indent="444500" algn="just"/>
            <a:r>
              <a:rPr lang="ru-RU" dirty="0">
                <a:latin typeface="Liberation Serif" panose="02020603050405020304" pitchFamily="18" charset="0"/>
              </a:rPr>
              <a:t>ощущение внутренней пустоты (отсутствие эмоций), эмоциональной потерянности, одиночества (боль помогает чувствовать себя живым);</a:t>
            </a:r>
          </a:p>
          <a:p>
            <a:pPr marL="0" indent="444500" algn="just"/>
            <a:r>
              <a:rPr lang="ru-RU" dirty="0">
                <a:latin typeface="Liberation Serif" panose="02020603050405020304" pitchFamily="18" charset="0"/>
              </a:rPr>
              <a:t>стремление справиться с депрессивным или тревожным состоянием;</a:t>
            </a:r>
          </a:p>
          <a:p>
            <a:pPr marL="0" indent="444500" algn="just"/>
            <a:r>
              <a:rPr lang="ru-RU" dirty="0">
                <a:latin typeface="Liberation Serif" panose="02020603050405020304" pitchFamily="18" charset="0"/>
              </a:rPr>
              <a:t>избавление от душевной боли путем превращения ее в физическую;</a:t>
            </a:r>
          </a:p>
          <a:p>
            <a:pPr marL="0" indent="444500" algn="just"/>
            <a:r>
              <a:rPr lang="ru-RU" dirty="0">
                <a:latin typeface="Liberation Serif" panose="02020603050405020304" pitchFamily="18" charset="0"/>
              </a:rPr>
              <a:t>дать выход агрессии, злости, раздражению, которые, часто из-за страха или неумения управлять такими эмоциями, невозможности выразить, направляются во внутрь, а не наружу;</a:t>
            </a:r>
          </a:p>
          <a:p>
            <a:pPr marL="0" indent="444500" algn="just"/>
            <a:r>
              <a:rPr lang="ru-RU" dirty="0">
                <a:latin typeface="Liberation Serif" panose="02020603050405020304" pitchFamily="18" charset="0"/>
              </a:rPr>
              <a:t>чтобы не совершать попытки самоубийства;</a:t>
            </a:r>
          </a:p>
          <a:p>
            <a:pPr marL="0" indent="444500" algn="just"/>
            <a:r>
              <a:rPr lang="ru-RU" dirty="0">
                <a:latin typeface="Liberation Serif" panose="02020603050405020304" pitchFamily="18" charset="0"/>
              </a:rPr>
              <a:t>самонаказание (немалая часть тех, кто наносит себе повреждения, в детстве сталкивались с насилием в семье и нередко сами были объектами насилия, и они продолжают наказывать уже сами себя);</a:t>
            </a:r>
          </a:p>
          <a:p>
            <a:pPr marL="0" indent="444500" algn="just"/>
            <a:r>
              <a:rPr lang="ru-RU" dirty="0">
                <a:latin typeface="Liberation Serif" panose="02020603050405020304" pitchFamily="18" charset="0"/>
              </a:rPr>
              <a:t>самоповреждение как способ создания групповой идентичности и коммуникации с другими членами группы;</a:t>
            </a:r>
          </a:p>
          <a:p>
            <a:pPr marL="0" indent="444500" algn="just"/>
            <a:r>
              <a:rPr lang="ru-RU" dirty="0">
                <a:latin typeface="Liberation Serif" panose="02020603050405020304" pitchFamily="18" charset="0"/>
              </a:rPr>
              <a:t>необходимость привлечь к себе внимание, удовлетворить некие потребности, об удовлетворении которых подросток по каким-то причинам не может попросить или которые окружающие отказываются удовлетворять. Такие самоповреждения легко отличить по их демонстративности (в то время как следы самоповреждений, вызванных другими причинами, обычно скрывают).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E39B96A-C393-48F6-ACB9-E80AA785A9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11245" y="5292768"/>
            <a:ext cx="1550125" cy="1486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004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E27253F-86E2-436F-BD3A-4493223673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2" y="339634"/>
            <a:ext cx="9163352" cy="1320800"/>
          </a:xfrm>
        </p:spPr>
        <p:txBody>
          <a:bodyPr>
            <a:normAutofit/>
          </a:bodyPr>
          <a:lstStyle/>
          <a:p>
            <a:r>
              <a:rPr lang="ru-RU" sz="3400" b="1" dirty="0">
                <a:latin typeface="Liberation Serif" panose="02020603050405020304" pitchFamily="18" charset="0"/>
              </a:rPr>
              <a:t>Признаки самоповреждающего поведения</a:t>
            </a:r>
            <a:r>
              <a:rPr lang="ru-RU" sz="3200" b="1" dirty="0">
                <a:latin typeface="Liberation Serif" panose="02020603050405020304" pitchFamily="18" charset="0"/>
              </a:rPr>
              <a:t>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658117C-5E01-4F4E-BD3C-8FFA09A37D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114697"/>
            <a:ext cx="8867260" cy="5468983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ru-RU" dirty="0">
                <a:latin typeface="Liberation Serif" panose="02020603050405020304" pitchFamily="18" charset="0"/>
              </a:rPr>
              <a:t>на теле ребёнка порезы, синяки, ожоги непонятного происхождения; могут быть области без волос на коже головы; повреждения на таких частях тела, где сложно пораниться случайно – запястья, бедра, живот.</a:t>
            </a:r>
          </a:p>
          <a:p>
            <a:pPr algn="just"/>
            <a:r>
              <a:rPr lang="ru-RU" dirty="0">
                <a:latin typeface="Liberation Serif" panose="02020603050405020304" pitchFamily="18" charset="0"/>
              </a:rPr>
              <a:t>подросток постоянно скрывает руки и ноги под одеждой (даже в жару) или украшениями (например, браслетами). </a:t>
            </a:r>
          </a:p>
          <a:p>
            <a:pPr algn="just"/>
            <a:r>
              <a:rPr lang="ru-RU" dirty="0">
                <a:latin typeface="Liberation Serif" panose="02020603050405020304" pitchFamily="18" charset="0"/>
              </a:rPr>
              <a:t>ребенок начинает много времени проводить в одиночестве в ванной или у себя в комнате, при этом отчаянно старается не пустить туда родителя и очень злится, если тот продолжает настаивать.</a:t>
            </a:r>
          </a:p>
          <a:p>
            <a:pPr algn="just"/>
            <a:r>
              <a:rPr lang="ru-RU" dirty="0">
                <a:latin typeface="Liberation Serif" panose="02020603050405020304" pitchFamily="18" charset="0"/>
              </a:rPr>
              <a:t>ребенок начинает проводить онлайн еще больше времени, чем обычно.  В Интернете есть сообщества «по интересам», среди них – те, в которых объединяются подростки, склонные к причинению себе вреда.</a:t>
            </a:r>
          </a:p>
          <a:p>
            <a:pPr algn="just"/>
            <a:r>
              <a:rPr lang="ru-RU" dirty="0">
                <a:latin typeface="Liberation Serif" panose="02020603050405020304" pitchFamily="18" charset="0"/>
              </a:rPr>
              <a:t>на одежде, постельном белье ребёнка и его полотенце иногда можно заметить пятна крови. Также может привлечь внимание внезапное желание подростка стирать всю свою одежду исключительно самостоятельно.</a:t>
            </a:r>
          </a:p>
          <a:p>
            <a:pPr algn="just"/>
            <a:r>
              <a:rPr lang="ru-RU" dirty="0">
                <a:latin typeface="Liberation Serif" panose="02020603050405020304" pitchFamily="18" charset="0"/>
              </a:rPr>
              <a:t>ребенок отказывается принимать участие в различных видах спортивных активностей, где нужно прилюдно переодеваться, поскольку на теле есть следы и шрамы.</a:t>
            </a:r>
          </a:p>
          <a:p>
            <a:pPr algn="just"/>
            <a:r>
              <a:rPr lang="ru-RU" dirty="0">
                <a:latin typeface="Liberation Serif" panose="02020603050405020304" pitchFamily="18" charset="0"/>
              </a:rPr>
              <a:t>из дома начинают исчезать предметы, которыми можно причинить себе вред или же устранить последствия самоповреждения: бритвенные лезвия, ножи, пластыри и бинты. Какие-то их этих предметов могут найтись в школьном рюкзаке или в комнате ребенка.</a:t>
            </a:r>
          </a:p>
          <a:p>
            <a:pPr algn="just"/>
            <a:r>
              <a:rPr lang="ru-RU" dirty="0">
                <a:latin typeface="Liberation Serif" panose="02020603050405020304" pitchFamily="18" charset="0"/>
              </a:rPr>
              <a:t>у ребенка часто наблюдается плохое настроение, склонность к слезам, нежелание делать что-либо, отказ от еды, или, напротив, переедание.</a:t>
            </a:r>
          </a:p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CEF2B5D-220B-45D3-A61F-3E12BC920C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58995" y="5178908"/>
            <a:ext cx="1651228" cy="1583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723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526FA72-9A06-44BA-9DC1-DF7E1F3854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313508"/>
            <a:ext cx="8596668" cy="1320800"/>
          </a:xfrm>
        </p:spPr>
        <p:txBody>
          <a:bodyPr>
            <a:normAutofit/>
          </a:bodyPr>
          <a:lstStyle/>
          <a:p>
            <a:r>
              <a:rPr lang="ru-RU" b="1" dirty="0">
                <a:latin typeface="Liberation Serif" panose="02020603050405020304" pitchFamily="18" charset="0"/>
              </a:rPr>
              <a:t>Что делать родителю, подозревающему </a:t>
            </a:r>
            <a:r>
              <a:rPr lang="ru-RU" b="1" dirty="0" err="1">
                <a:latin typeface="Liberation Serif" panose="02020603050405020304" pitchFamily="18" charset="0"/>
              </a:rPr>
              <a:t>самоповреждающее</a:t>
            </a:r>
            <a:r>
              <a:rPr lang="ru-RU" b="1" dirty="0">
                <a:latin typeface="Liberation Serif" panose="02020603050405020304" pitchFamily="18" charset="0"/>
              </a:rPr>
              <a:t> поведение?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4CA64BD-2635-46AB-9414-70E9EBBCFA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634308"/>
            <a:ext cx="8841135" cy="4775200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ru-RU" dirty="0">
                <a:latin typeface="Liberation Serif" panose="02020603050405020304" pitchFamily="18" charset="0"/>
              </a:rPr>
              <a:t>не задавайте ребёнку вопросы, если он не настроен на диалог, т.к это может быть расценено как нападение и ребёнок станет ещё более закрытым и замкнутым. Подростки, склонные к самоповреждениям, часто не готовы говорить на эту тему, при попытках взрослых начать разговор – отмалчиваются. Не стоит заставлять их в приказном тоне – это только усилит уже имеющиеся проблемы. Необходимо предложить альтернативные варианты диалога.</a:t>
            </a:r>
          </a:p>
          <a:p>
            <a:pPr algn="just"/>
            <a:r>
              <a:rPr lang="ru-RU" dirty="0">
                <a:latin typeface="Liberation Serif" panose="02020603050405020304" pitchFamily="18" charset="0"/>
              </a:rPr>
              <a:t>дайте подростку понять, что </a:t>
            </a:r>
            <a:r>
              <a:rPr lang="ru-RU" sz="2400" b="1" u="sng" dirty="0">
                <a:solidFill>
                  <a:schemeClr val="accent1"/>
                </a:solidFill>
                <a:latin typeface="Liberation Serif" panose="02020603050405020304" pitchFamily="18" charset="0"/>
                <a:ea typeface="+mj-ea"/>
                <a:cs typeface="+mj-cs"/>
              </a:rPr>
              <a:t>Вы его любите </a:t>
            </a:r>
            <a:r>
              <a:rPr lang="ru-RU" dirty="0">
                <a:latin typeface="Liberation Serif" panose="02020603050405020304" pitchFamily="18" charset="0"/>
              </a:rPr>
              <a:t>(вне зависимости от конкретных фактов его поведения).  Важно, чтобы он знал, что любим, и принимаем родителем, и что тот </a:t>
            </a:r>
            <a:r>
              <a:rPr lang="ru-RU" sz="2400" b="1" u="sng" dirty="0">
                <a:solidFill>
                  <a:schemeClr val="accent1"/>
                </a:solidFill>
                <a:latin typeface="Liberation Serif" panose="02020603050405020304" pitchFamily="18" charset="0"/>
                <a:ea typeface="+mj-ea"/>
                <a:cs typeface="+mj-cs"/>
              </a:rPr>
              <a:t>не стыдится</a:t>
            </a:r>
            <a:r>
              <a:rPr lang="ru-RU" dirty="0">
                <a:latin typeface="Liberation Serif" panose="02020603050405020304" pitchFamily="18" charset="0"/>
              </a:rPr>
              <a:t>, даже если ребенок ведет себя так, покрывая свое тело порезами и ожогами.</a:t>
            </a:r>
          </a:p>
          <a:p>
            <a:pPr algn="just"/>
            <a:r>
              <a:rPr lang="ru-RU" dirty="0">
                <a:latin typeface="Liberation Serif" panose="02020603050405020304" pitchFamily="18" charset="0"/>
              </a:rPr>
              <a:t>при наличии хорошо налаженных контактов со школой, сообщите о ситуации классному руководителю, социальному педагогу или школьному психологу. Совместно с сотрудниками школы будет легче следить за поведением ребенка и нивелировать дополнительные для него стрессы.</a:t>
            </a:r>
          </a:p>
          <a:p>
            <a:pPr algn="just"/>
            <a:r>
              <a:rPr lang="ru-RU" dirty="0">
                <a:latin typeface="Liberation Serif" panose="02020603050405020304" pitchFamily="18" charset="0"/>
              </a:rPr>
              <a:t>не пытайтесь заставить ребенка прекратить то, что он делает. Если чувствуете себя достаточно уверенно, поговорите с ребенком о том, какого поведения он хотел бы от вас в этой ситуации</a:t>
            </a:r>
          </a:p>
          <a:p>
            <a:pPr algn="just"/>
            <a:r>
              <a:rPr lang="ru-RU" dirty="0">
                <a:latin typeface="Liberation Serif" panose="02020603050405020304" pitchFamily="18" charset="0"/>
              </a:rPr>
              <a:t>предложите ребенку альтернативные варианты </a:t>
            </a:r>
            <a:r>
              <a:rPr lang="ru-RU" dirty="0" smtClean="0">
                <a:latin typeface="Liberation Serif" panose="02020603050405020304" pitchFamily="18" charset="0"/>
              </a:rPr>
              <a:t>поведения: бить </a:t>
            </a:r>
            <a:r>
              <a:rPr lang="ru-RU" dirty="0">
                <a:latin typeface="Liberation Serif" panose="02020603050405020304" pitchFamily="18" charset="0"/>
              </a:rPr>
              <a:t>подушки, разрывать бумагу на мелкие клочки, сжимать в руках кубики льда, рисовать красной ручкой на коже, носить на запястье резиновый браслет (который может с силой натянуть и отпустить в момент эмоционального напряжения) и др.</a:t>
            </a:r>
          </a:p>
          <a:p>
            <a:pPr algn="just"/>
            <a:r>
              <a:rPr lang="ru-RU" dirty="0">
                <a:latin typeface="Liberation Serif" panose="02020603050405020304" pitchFamily="18" charset="0"/>
              </a:rPr>
              <a:t>воспользуйтесь помощью профессионалов: детский психиатр, педагог-психолог, сотрудники школы, «Телефон доверия», службы экстренной психологической помощи.</a:t>
            </a:r>
          </a:p>
          <a:p>
            <a:pPr algn="just"/>
            <a:endParaRPr lang="ru-RU" dirty="0">
              <a:latin typeface="Liberation Serif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B8D9300-9395-45E1-B963-13E8A13350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58994" y="5227182"/>
            <a:ext cx="1637211" cy="1569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0511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AE5BC0-6357-4C2A-A759-DD58022735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044" y="1900645"/>
            <a:ext cx="8596668" cy="3056709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>
            <a:normAutofit/>
          </a:bodyPr>
          <a:lstStyle/>
          <a:p>
            <a:pPr algn="just"/>
            <a:r>
              <a:rPr lang="ru-RU" b="1" dirty="0">
                <a:solidFill>
                  <a:schemeClr val="tx1"/>
                </a:solidFill>
                <a:latin typeface="Liberation Serif" panose="02020603050405020304" pitchFamily="18" charset="0"/>
              </a:rPr>
              <a:t>Специалист может всегда оказать поддержку родителю и предложить направления поведения в конкретной ситуации, даже если сам подросток отказывается идти на прием!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0EDEE3F-121E-440D-9026-B1686143DA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054787" y="4781005"/>
            <a:ext cx="3215591" cy="227293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002D683-8858-400C-9AF6-3BE47E9445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58994" y="5524183"/>
            <a:ext cx="896984" cy="863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81733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Аспект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252</TotalTime>
  <Words>859</Words>
  <Application>Microsoft Office PowerPoint</Application>
  <PresentationFormat>Широкоэкранный</PresentationFormat>
  <Paragraphs>46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Liberation Serif</vt:lpstr>
      <vt:lpstr>Trebuchet MS</vt:lpstr>
      <vt:lpstr>Wingdings 3</vt:lpstr>
      <vt:lpstr>Аспект</vt:lpstr>
      <vt:lpstr>Самоповреждающее поведение</vt:lpstr>
      <vt:lpstr>Самоповреждение  - это преднамеренное повреждение своего тела по внутренним причинам без суицидальных намерений (в большинстве случаев)</vt:lpstr>
      <vt:lpstr>Распространенные виды самоповреждающего поведения:</vt:lpstr>
      <vt:lpstr>Частые причины самоповреждающего поведения:</vt:lpstr>
      <vt:lpstr>Признаки самоповреждающего поведения:</vt:lpstr>
      <vt:lpstr>Что делать родителю, подозревающему самоповреждающее поведение?</vt:lpstr>
      <vt:lpstr>Специалист может всегда оказать поддержку родителю и предложить направления поведения в конкретной ситуации, даже если сам подросток отказывается идти на прием!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Рыженькова Дарья Вячеславовна</dc:creator>
  <cp:lastModifiedBy>Терехина Наталья Геннадьевна</cp:lastModifiedBy>
  <cp:revision>13</cp:revision>
  <dcterms:created xsi:type="dcterms:W3CDTF">2024-04-17T06:05:44Z</dcterms:created>
  <dcterms:modified xsi:type="dcterms:W3CDTF">2024-04-17T10:59:59Z</dcterms:modified>
</cp:coreProperties>
</file>