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72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3/12/2024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267200"/>
            <a:ext cx="7772400" cy="68580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effectLst/>
              </a:rPr>
              <a:t>МБОУ «Средняя общеобразовательная школа № 49», г. Курск</a:t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> </a:t>
            </a:r>
            <a:br>
              <a:rPr lang="ru-RU" sz="2400" dirty="0" smtClean="0">
                <a:effectLst/>
              </a:rPr>
            </a:br>
            <a:r>
              <a:rPr lang="ru-RU" sz="4000" dirty="0" smtClean="0">
                <a:solidFill>
                  <a:srgbClr val="FF0000"/>
                </a:solidFill>
                <a:effectLst/>
              </a:rPr>
              <a:t> </a:t>
            </a: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>4 Б класс </a:t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>Костромин Иван</a:t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effectLst/>
              </a:rPr>
              <a:t>Руководитель: </a:t>
            </a:r>
            <a:r>
              <a:rPr lang="ru-RU" sz="2400" dirty="0" err="1" smtClean="0">
                <a:effectLst/>
              </a:rPr>
              <a:t>Гайдукова</a:t>
            </a:r>
            <a:r>
              <a:rPr lang="ru-RU" sz="2400" dirty="0" smtClean="0">
                <a:effectLst/>
              </a:rPr>
              <a:t> Валентина Николаевна</a:t>
            </a:r>
            <a:endParaRPr lang="ru-RU" sz="2400" dirty="0"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2971801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</a:rPr>
              <a:t>«</a:t>
            </a:r>
            <a:r>
              <a:rPr lang="ru-RU" sz="3600" dirty="0" smtClean="0">
                <a:solidFill>
                  <a:srgbClr val="FF0000"/>
                </a:solidFill>
              </a:rPr>
              <a:t>Веселый народный праздник!</a:t>
            </a:r>
            <a:r>
              <a:rPr lang="ru-RU" sz="3600" dirty="0" smtClean="0">
                <a:solidFill>
                  <a:srgbClr val="FF0000"/>
                </a:solidFill>
              </a:rPr>
              <a:t>»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b="1" dirty="0" smtClean="0"/>
          </a:p>
          <a:p>
            <a:endParaRPr lang="ru-RU" b="1" dirty="0" smtClean="0"/>
          </a:p>
          <a:p>
            <a:pPr algn="just"/>
            <a:r>
              <a:rPr lang="ru-RU" b="1" dirty="0" smtClean="0"/>
              <a:t>Масленица: история праздника</a:t>
            </a:r>
          </a:p>
          <a:p>
            <a:pPr>
              <a:buNone/>
            </a:pPr>
            <a:r>
              <a:rPr lang="ru-RU" dirty="0" smtClean="0"/>
              <a:t>В России зиму традиционно провожают Масленицей.  </a:t>
            </a:r>
          </a:p>
          <a:p>
            <a:r>
              <a:rPr lang="ru-RU" b="1" dirty="0" smtClean="0"/>
              <a:t>Когда празднуют Масленицу?</a:t>
            </a:r>
          </a:p>
          <a:p>
            <a:pPr>
              <a:buNone/>
            </a:pPr>
            <a:r>
              <a:rPr lang="ru-RU" dirty="0" smtClean="0"/>
              <a:t>Масленичная неделя всегда предшествует Великому Посту и Пасхе, а дата празднования Пасхи рассчитывается по лунному календарю. 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User\Downloads\1681175046_kartinki-pibig-info-p-kartinka-solnishko-na-maslenitsu-arti-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28600"/>
            <a:ext cx="2209800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514600"/>
            <a:ext cx="8229600" cy="304800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200" dirty="0" smtClean="0">
                <a:effectLst/>
              </a:rPr>
              <a:t>Каждый день недели Масленицы имеет свое название:</a:t>
            </a:r>
            <a:br>
              <a:rPr lang="ru-RU" sz="2200" dirty="0" smtClean="0">
                <a:effectLst/>
              </a:rPr>
            </a:br>
            <a:r>
              <a:rPr lang="ru-RU" sz="2200" i="1" dirty="0" smtClean="0">
                <a:effectLst/>
              </a:rPr>
              <a:t>Понедельник – «Встреча»</a:t>
            </a:r>
            <a:br>
              <a:rPr lang="ru-RU" sz="2200" i="1" dirty="0" smtClean="0">
                <a:effectLst/>
              </a:rPr>
            </a:br>
            <a:r>
              <a:rPr lang="ru-RU" sz="2200" i="1" dirty="0" smtClean="0">
                <a:effectLst/>
              </a:rPr>
              <a:t>Вторник – «</a:t>
            </a:r>
            <a:r>
              <a:rPr lang="ru-RU" sz="2200" i="1" dirty="0" err="1" smtClean="0">
                <a:effectLst/>
              </a:rPr>
              <a:t>Заигрыш</a:t>
            </a:r>
            <a:r>
              <a:rPr lang="ru-RU" sz="2200" i="1" dirty="0" smtClean="0">
                <a:effectLst/>
              </a:rPr>
              <a:t>»</a:t>
            </a:r>
            <a:br>
              <a:rPr lang="ru-RU" sz="2200" i="1" dirty="0" smtClean="0">
                <a:effectLst/>
              </a:rPr>
            </a:br>
            <a:r>
              <a:rPr lang="ru-RU" sz="2200" i="1" dirty="0" smtClean="0">
                <a:effectLst/>
              </a:rPr>
              <a:t>Среда – «Лакомка»</a:t>
            </a:r>
            <a:br>
              <a:rPr lang="ru-RU" sz="2200" i="1" dirty="0" smtClean="0">
                <a:effectLst/>
              </a:rPr>
            </a:br>
            <a:r>
              <a:rPr lang="ru-RU" sz="2200" i="1" dirty="0" smtClean="0">
                <a:effectLst/>
              </a:rPr>
              <a:t>Четверг – «Разгуляй</a:t>
            </a:r>
            <a:br>
              <a:rPr lang="ru-RU" sz="2200" i="1" dirty="0" smtClean="0">
                <a:effectLst/>
              </a:rPr>
            </a:br>
            <a:r>
              <a:rPr lang="ru-RU" sz="2200" i="1" dirty="0" smtClean="0">
                <a:effectLst/>
              </a:rPr>
              <a:t>Пятница – «Тещины вечерки»</a:t>
            </a:r>
            <a:br>
              <a:rPr lang="ru-RU" sz="2200" i="1" dirty="0" smtClean="0">
                <a:effectLst/>
              </a:rPr>
            </a:br>
            <a:r>
              <a:rPr lang="ru-RU" sz="2200" i="1" dirty="0" smtClean="0">
                <a:effectLst/>
              </a:rPr>
              <a:t>Суббота – «</a:t>
            </a:r>
            <a:r>
              <a:rPr lang="ru-RU" sz="2200" i="1" dirty="0" err="1" smtClean="0">
                <a:effectLst/>
              </a:rPr>
              <a:t>Золовкины</a:t>
            </a:r>
            <a:r>
              <a:rPr lang="ru-RU" sz="2200" i="1" dirty="0" smtClean="0">
                <a:effectLst/>
              </a:rPr>
              <a:t> посиделки»</a:t>
            </a:r>
            <a:br>
              <a:rPr lang="ru-RU" sz="2200" i="1" dirty="0" smtClean="0">
                <a:effectLst/>
              </a:rPr>
            </a:br>
            <a:r>
              <a:rPr lang="ru-RU" sz="2200" i="1" dirty="0" smtClean="0">
                <a:effectLst/>
              </a:rPr>
              <a:t>Воскресенье – «Проводы»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2286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                      </a:t>
            </a:r>
            <a:endParaRPr lang="ru-RU" sz="1800" dirty="0"/>
          </a:p>
        </p:txBody>
      </p:sp>
      <p:pic>
        <p:nvPicPr>
          <p:cNvPr id="2051" name="Picture 3" descr="C:\Users\User\Downloads\1-maslenichnaia-nedelia-po-dniam-ponednln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7800" y="1219200"/>
            <a:ext cx="3686175" cy="2800350"/>
          </a:xfrm>
          <a:prstGeom prst="rect">
            <a:avLst/>
          </a:prstGeom>
          <a:noFill/>
        </p:spPr>
      </p:pic>
      <p:pic>
        <p:nvPicPr>
          <p:cNvPr id="2052" name="Picture 4" descr="C:\Users\User\Downloads\2-maslenichnaia-nedelia-po-dniam-vtorni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3124200"/>
            <a:ext cx="3492500" cy="2616200"/>
          </a:xfrm>
          <a:prstGeom prst="rect">
            <a:avLst/>
          </a:prstGeom>
          <a:noFill/>
        </p:spPr>
      </p:pic>
      <p:pic>
        <p:nvPicPr>
          <p:cNvPr id="2053" name="Picture 5" descr="C:\Users\User\Downloads\3-maslenichnaia-nedelia-po-dniam-sreda (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4400" y="4248150"/>
            <a:ext cx="3492500" cy="2609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User\Downloads\4-maslenichnaia-nedelia-po-dniam-chetver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381000"/>
            <a:ext cx="3492500" cy="2616200"/>
          </a:xfrm>
          <a:prstGeom prst="rect">
            <a:avLst/>
          </a:prstGeom>
          <a:noFill/>
        </p:spPr>
      </p:pic>
      <p:pic>
        <p:nvPicPr>
          <p:cNvPr id="3076" name="Picture 4" descr="C:\Users\User\Downloads\5-maslenichnaia-nedelia-po-dniam-piatnits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381000"/>
            <a:ext cx="3943350" cy="3276600"/>
          </a:xfrm>
          <a:prstGeom prst="rect">
            <a:avLst/>
          </a:prstGeom>
          <a:noFill/>
        </p:spPr>
      </p:pic>
      <p:pic>
        <p:nvPicPr>
          <p:cNvPr id="3077" name="Picture 5" descr="C:\Users\User\Downloads\6-maslenichnaia-nedelia-po-dniam-subbota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38200" y="3276600"/>
            <a:ext cx="3492500" cy="2584450"/>
          </a:xfrm>
          <a:prstGeom prst="rect">
            <a:avLst/>
          </a:prstGeom>
          <a:noFill/>
        </p:spPr>
      </p:pic>
      <p:pic>
        <p:nvPicPr>
          <p:cNvPr id="3078" name="Picture 6" descr="C:\Users\User\Downloads\7-maslenichnaia-nedelia-po-dniam-voskresen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24400" y="3886200"/>
            <a:ext cx="3492500" cy="2609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200" dirty="0" smtClean="0">
                <a:effectLst/>
              </a:rPr>
              <a:t>В нашей семье все любят этот замечательный </a:t>
            </a:r>
            <a:r>
              <a:rPr lang="ru-RU" sz="2200" dirty="0" smtClean="0">
                <a:effectLst/>
              </a:rPr>
              <a:t>народный праздник</a:t>
            </a:r>
            <a:r>
              <a:rPr lang="ru-RU" sz="2200" dirty="0" smtClean="0">
                <a:effectLst/>
              </a:rPr>
              <a:t>! Один из символов Масленицы – блины! Бабушка всегда печет их. </a:t>
            </a:r>
            <a:r>
              <a:rPr lang="ru-RU" sz="2000" dirty="0" smtClean="0"/>
              <a:t>Блины - это олицетворение Солнца, есть их не только вкусно, но и почетно.</a:t>
            </a:r>
            <a:br>
              <a:rPr lang="ru-RU" sz="2000" dirty="0" smtClean="0"/>
            </a:br>
            <a:r>
              <a:rPr lang="ru-RU" sz="2200" dirty="0" smtClean="0">
                <a:effectLst/>
              </a:rPr>
              <a:t/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/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>Вот ее лучший рецепт:</a:t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>мука – 250 г</a:t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>молоко – 0,5 л</a:t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>яйца – 3 шт.</a:t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>масло растительное – 2 ст. л.</a:t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>сахар – 1 ст. л.</a:t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>масло сливочное – 2 ст. л.</a:t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>соль – 1 ч. л.</a:t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/>
            </a:r>
            <a:br>
              <a:rPr lang="ru-RU" sz="2200" dirty="0" smtClean="0">
                <a:effectLst/>
              </a:rPr>
            </a:br>
            <a:r>
              <a:rPr lang="ru-RU" sz="2200" dirty="0" smtClean="0">
                <a:effectLst/>
              </a:rPr>
              <a:t>Я думаю, самое вкусное в блинах – это начинка. Мы делаем блины с разными джемами и конфитюром, со сгущенкой, творогом, мясом и луком, соленой рыбой, икрой, сыром!</a:t>
            </a:r>
            <a:br>
              <a:rPr lang="ru-RU" sz="2200" dirty="0" smtClean="0">
                <a:effectLst/>
              </a:rPr>
            </a:br>
            <a:r>
              <a:rPr lang="ru-RU" sz="2700" dirty="0" smtClean="0"/>
              <a:t/>
            </a:r>
            <a:br>
              <a:rPr lang="ru-RU" sz="2700" dirty="0" smtClean="0"/>
            </a:br>
            <a:endParaRPr lang="ru-RU" sz="2700" dirty="0"/>
          </a:p>
        </p:txBody>
      </p:sp>
      <p:pic>
        <p:nvPicPr>
          <p:cNvPr id="4098" name="Picture 2" descr="C:\Users\User\Downloads\44155_6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953000" y="1600200"/>
            <a:ext cx="3848100" cy="31440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940491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Народные гулянья – один из веселых символов Масленицы!</a:t>
            </a:r>
          </a:p>
          <a:p>
            <a:pPr algn="just"/>
            <a:r>
              <a:rPr lang="ru-RU" sz="2000" dirty="0" smtClean="0"/>
              <a:t>Гулянья в честь прихода весны  очень яркие и веселые. На  Масленицу устраивают </a:t>
            </a:r>
            <a:r>
              <a:rPr lang="ru-RU" sz="2000" dirty="0" smtClean="0"/>
              <a:t>шумные ярмарки</a:t>
            </a:r>
            <a:r>
              <a:rPr lang="ru-RU" sz="2000" dirty="0" smtClean="0"/>
              <a:t>. Молодежь и дети катаются  на санках с ледяных горок, самые </a:t>
            </a:r>
            <a:r>
              <a:rPr lang="ru-RU" sz="2000" dirty="0" smtClean="0"/>
              <a:t>ловкие и сильные </a:t>
            </a:r>
            <a:r>
              <a:rPr lang="ru-RU" sz="2000" dirty="0" smtClean="0"/>
              <a:t>устраивают </a:t>
            </a:r>
            <a:r>
              <a:rPr lang="ru-RU" sz="2000" dirty="0" smtClean="0"/>
              <a:t>кулачные бои, </a:t>
            </a:r>
            <a:r>
              <a:rPr lang="ru-RU" sz="2000" dirty="0" smtClean="0"/>
              <a:t>а самые </a:t>
            </a:r>
            <a:r>
              <a:rPr lang="ru-RU" sz="2000" dirty="0" smtClean="0"/>
              <a:t>закаленные купаются в ледяной проруби.  Мы с братом особенно любим кататься на расписных санях, </a:t>
            </a:r>
            <a:r>
              <a:rPr lang="ru-RU" sz="2000" dirty="0" smtClean="0"/>
              <a:t>ярко украшенных лентами и запряженных </a:t>
            </a:r>
            <a:r>
              <a:rPr lang="ru-RU" sz="2000" dirty="0" smtClean="0"/>
              <a:t>резвыми лошадьми.</a:t>
            </a:r>
          </a:p>
          <a:p>
            <a:endParaRPr lang="ru-RU" dirty="0"/>
          </a:p>
        </p:txBody>
      </p:sp>
      <p:pic>
        <p:nvPicPr>
          <p:cNvPr id="6" name="Picture 2" descr="C:\Users\User\Downloads\ds_zamenit_fon_na_nashi_der_domi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3657600"/>
            <a:ext cx="3581400" cy="243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dirty="0" smtClean="0"/>
              <a:t>А наш папа однажды участвовал в соревнованиях по лазанию по ледяному столбу! Это было очень увлекательное зрелище! Папа забрался на самый верх столба и в подарок получил телевизор и набор настольных игр.  Теперь по вечерам мы всей семьей с удовольствием играем!</a:t>
            </a:r>
          </a:p>
          <a:p>
            <a:endParaRPr lang="ru-RU" sz="2000" dirty="0"/>
          </a:p>
        </p:txBody>
      </p:sp>
      <p:pic>
        <p:nvPicPr>
          <p:cNvPr id="7" name="Picture 2" descr="C:\Users\User\Downloads\vysokij-stolb-na-maslenic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3505200"/>
            <a:ext cx="3121152" cy="2075688"/>
          </a:xfrm>
          <a:prstGeom prst="rect">
            <a:avLst/>
          </a:prstGeom>
          <a:noFill/>
        </p:spPr>
      </p:pic>
      <p:pic>
        <p:nvPicPr>
          <p:cNvPr id="10" name="Picture 3" descr="C:\Users\User\Downloads\Opening_chess_position_from_black_si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62600" y="4038600"/>
            <a:ext cx="2971800" cy="228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092891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ru-RU" sz="2800" dirty="0" smtClean="0"/>
              <a:t>Но, конечно, самое увлекательное действие на празднике – это сжигание чучела.  Чучело, которое сжигают в последний день Масленицы, называют </a:t>
            </a:r>
            <a:r>
              <a:rPr lang="ru-RU" sz="2800" dirty="0" err="1" smtClean="0"/>
              <a:t>Марой</a:t>
            </a:r>
            <a:r>
              <a:rPr lang="ru-RU" sz="2800" dirty="0" smtClean="0"/>
              <a:t> или Мареной, по имени славянской богини смерти и зимы. </a:t>
            </a:r>
            <a:r>
              <a:rPr lang="ru-RU" sz="2800" b="1" dirty="0" smtClean="0"/>
              <a:t>Обряд сжигания символизирует уважительное прощание с зимой.</a:t>
            </a:r>
          </a:p>
          <a:p>
            <a:pPr algn="just"/>
            <a:r>
              <a:rPr lang="ru-RU" sz="2800" dirty="0" smtClean="0"/>
              <a:t>Древние славяне бросали в огонь </a:t>
            </a:r>
          </a:p>
          <a:p>
            <a:pPr>
              <a:buNone/>
            </a:pPr>
            <a:r>
              <a:rPr lang="ru-RU" sz="2800" dirty="0" smtClean="0"/>
              <a:t>старые вещи и просили у Мары, </a:t>
            </a:r>
          </a:p>
          <a:p>
            <a:pPr>
              <a:buNone/>
            </a:pPr>
            <a:r>
              <a:rPr lang="ru-RU" sz="2800" dirty="0" smtClean="0"/>
              <a:t>чтобы ушло все плохое, </a:t>
            </a:r>
          </a:p>
          <a:p>
            <a:pPr>
              <a:buNone/>
            </a:pPr>
            <a:r>
              <a:rPr lang="ru-RU" sz="2800" dirty="0" smtClean="0"/>
              <a:t>накопившееся за зиму. </a:t>
            </a:r>
          </a:p>
          <a:p>
            <a:pPr>
              <a:buNone/>
            </a:pPr>
            <a:r>
              <a:rPr lang="ru-RU" sz="2800" dirty="0" smtClean="0"/>
              <a:t>Когда чучело догорало,</a:t>
            </a:r>
          </a:p>
          <a:p>
            <a:pPr>
              <a:buNone/>
            </a:pPr>
            <a:r>
              <a:rPr lang="ru-RU" sz="2800" dirty="0" smtClean="0"/>
              <a:t>люди прыгали через костер, </a:t>
            </a:r>
          </a:p>
          <a:p>
            <a:pPr>
              <a:buNone/>
            </a:pPr>
            <a:r>
              <a:rPr lang="ru-RU" sz="2800" dirty="0" smtClean="0"/>
              <a:t>приветствуя весну. </a:t>
            </a:r>
          </a:p>
          <a:p>
            <a:pPr>
              <a:buNone/>
            </a:pPr>
            <a:r>
              <a:rPr lang="ru-RU" sz="2800" dirty="0" smtClean="0"/>
              <a:t>В этот день принято  просить</a:t>
            </a:r>
          </a:p>
          <a:p>
            <a:pPr>
              <a:buNone/>
            </a:pPr>
            <a:r>
              <a:rPr lang="ru-RU" sz="2800" dirty="0" smtClean="0"/>
              <a:t>друг у друга прощения </a:t>
            </a:r>
          </a:p>
          <a:p>
            <a:pPr>
              <a:buNone/>
            </a:pPr>
            <a:r>
              <a:rPr lang="ru-RU" sz="2800" dirty="0" smtClean="0"/>
              <a:t>за старые обиды и прощать обидчиков.</a:t>
            </a:r>
          </a:p>
        </p:txBody>
      </p:sp>
      <p:pic>
        <p:nvPicPr>
          <p:cNvPr id="4" name="Picture 4" descr="C:\Users\User\Downloads\ch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0" y="2286000"/>
            <a:ext cx="3225800" cy="3124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550091"/>
          </a:xfrm>
        </p:spPr>
        <p:txBody>
          <a:bodyPr/>
          <a:lstStyle/>
          <a:p>
            <a:pPr fontAlgn="base">
              <a:buNone/>
            </a:pPr>
            <a:r>
              <a:rPr lang="ru-RU" b="1" dirty="0" smtClean="0">
                <a:solidFill>
                  <a:srgbClr val="00B050"/>
                </a:solidFill>
              </a:rPr>
              <a:t>Поздравляю Вас с весною,</a:t>
            </a:r>
          </a:p>
          <a:p>
            <a:pPr fontAlgn="base">
              <a:buNone/>
            </a:pPr>
            <a:r>
              <a:rPr lang="ru-RU" b="1" dirty="0" smtClean="0">
                <a:solidFill>
                  <a:srgbClr val="00B050"/>
                </a:solidFill>
              </a:rPr>
              <a:t>С Масленицей золотою!</a:t>
            </a:r>
          </a:p>
          <a:p>
            <a:pPr fontAlgn="base">
              <a:buNone/>
            </a:pPr>
            <a:r>
              <a:rPr lang="ru-RU" b="1" dirty="0" smtClean="0">
                <a:solidFill>
                  <a:srgbClr val="00B050"/>
                </a:solidFill>
              </a:rPr>
              <a:t>И с румяными блинами,</a:t>
            </a:r>
          </a:p>
          <a:p>
            <a:pPr fontAlgn="base">
              <a:buNone/>
            </a:pPr>
            <a:r>
              <a:rPr lang="ru-RU" b="1" dirty="0" smtClean="0">
                <a:solidFill>
                  <a:srgbClr val="00B050"/>
                </a:solidFill>
              </a:rPr>
              <a:t>С духовыми пирожками!</a:t>
            </a:r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Пусть вам солнце улыбнется!</a:t>
            </a:r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И пусть пляшется, поется.</a:t>
            </a:r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Пусть уходит прочь усталость,</a:t>
            </a:r>
          </a:p>
          <a:p>
            <a:pPr>
              <a:buNone/>
            </a:pPr>
            <a:r>
              <a:rPr lang="ru-RU" b="1" dirty="0" smtClean="0">
                <a:solidFill>
                  <a:srgbClr val="00B050"/>
                </a:solidFill>
              </a:rPr>
              <a:t>А весна подарит радость! 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457200" y="5974080"/>
            <a:ext cx="8229600" cy="4571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Picture 2" descr="C:\Users\User\Downloads\maslenitsa-kartin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10200" y="3581400"/>
            <a:ext cx="3389333" cy="295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ru-RU" sz="4000" b="1" dirty="0" smtClean="0">
              <a:solidFill>
                <a:srgbClr val="0070C0"/>
              </a:solidFill>
            </a:endParaRPr>
          </a:p>
          <a:p>
            <a:pPr algn="ctr"/>
            <a:endParaRPr lang="ru-RU" sz="4000" b="1" smtClean="0">
              <a:solidFill>
                <a:srgbClr val="0070C0"/>
              </a:solidFill>
            </a:endParaRPr>
          </a:p>
          <a:p>
            <a:pPr algn="ctr"/>
            <a:r>
              <a:rPr lang="ru-RU" sz="4000" b="1" smtClean="0">
                <a:solidFill>
                  <a:srgbClr val="0070C0"/>
                </a:solidFill>
              </a:rPr>
              <a:t>Спасибо </a:t>
            </a:r>
            <a:r>
              <a:rPr lang="ru-RU" sz="4000" b="1" dirty="0" smtClean="0">
                <a:solidFill>
                  <a:srgbClr val="0070C0"/>
                </a:solidFill>
              </a:rPr>
              <a:t>за внимание!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182</TotalTime>
  <Words>232</Words>
  <PresentationFormat>Экран (4:3)</PresentationFormat>
  <Paragraphs>38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МБОУ «Средняя общеобразовательная школа № 49», г. Курск        4 Б класс  Костромин Иван  Руководитель: Гайдукова Валентина Николаевна</vt:lpstr>
      <vt:lpstr>   </vt:lpstr>
      <vt:lpstr>  Каждый день недели Масленицы имеет свое название: Понедельник – «Встреча» Вторник – «Заигрыш» Среда – «Лакомка» Четверг – «Разгуляй Пятница – «Тещины вечерки» Суббота – «Золовкины посиделки» Воскресенье – «Проводы»        </vt:lpstr>
      <vt:lpstr>Слайд 4</vt:lpstr>
      <vt:lpstr>                    В нашей семье все любят этот замечательный народный праздник! Один из символов Масленицы – блины! Бабушка всегда печет их. Блины - это олицетворение Солнца, есть их не только вкусно, но и почетно.   Вот ее лучший рецепт: мука – 250 г молоко – 0,5 л яйца – 3 шт. масло растительное – 2 ст. л. сахар – 1 ст. л. масло сливочное – 2 ст. л. соль – 1 ч. л.  Я думаю, самое вкусное в блинах – это начинка. Мы делаем блины с разными джемами и конфитюром, со сгущенкой, творогом, мясом и луком, соленой рыбой, икрой, сыром!  </vt:lpstr>
      <vt:lpstr>Слайд 6</vt:lpstr>
      <vt:lpstr>Слайд 7</vt:lpstr>
      <vt:lpstr>Слайд 8</vt:lpstr>
      <vt:lpstr>        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МБОУ «Средняя общеобразовательная школа № 49», г. Курск      «Символы Масленицы»   4 Б класс  Костромин Иван   Руководитель: Гайдукова Валентина Николаевна</dc:title>
  <dc:creator>User</dc:creator>
  <cp:lastModifiedBy>User</cp:lastModifiedBy>
  <cp:revision>21</cp:revision>
  <dcterms:created xsi:type="dcterms:W3CDTF">2024-03-10T08:19:35Z</dcterms:created>
  <dcterms:modified xsi:type="dcterms:W3CDTF">2024-03-12T12:42:05Z</dcterms:modified>
</cp:coreProperties>
</file>