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9"/>
  </p:notesMasterIdLst>
  <p:sldIdLst>
    <p:sldId id="257" r:id="rId2"/>
    <p:sldId id="258" r:id="rId3"/>
    <p:sldId id="262" r:id="rId4"/>
    <p:sldId id="263" r:id="rId5"/>
    <p:sldId id="264" r:id="rId6"/>
    <p:sldId id="265" r:id="rId7"/>
    <p:sldId id="271" r:id="rId8"/>
    <p:sldId id="274" r:id="rId9"/>
    <p:sldId id="276" r:id="rId10"/>
    <p:sldId id="275" r:id="rId11"/>
    <p:sldId id="273" r:id="rId12"/>
    <p:sldId id="272" r:id="rId13"/>
    <p:sldId id="277" r:id="rId14"/>
    <p:sldId id="260" r:id="rId15"/>
    <p:sldId id="269" r:id="rId16"/>
    <p:sldId id="278" r:id="rId17"/>
    <p:sldId id="27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98F942-4600-4D14-BD0E-0F840FA3F067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3A92C0-2BF0-4CEA-9000-39ED3B25C0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A92C0-2BF0-4CEA-9000-39ED3B25C06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oleObject" Target="../embeddings/oleObject26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21324"/>
            <a:ext cx="7774632" cy="1521858"/>
          </a:xfrm>
        </p:spPr>
        <p:txBody>
          <a:bodyPr>
            <a:noAutofit/>
          </a:bodyPr>
          <a:lstStyle/>
          <a:p>
            <a:pPr algn="ctr"/>
            <a:r>
              <a:rPr lang="ru-RU" sz="5000" dirty="0" smtClean="0">
                <a:solidFill>
                  <a:schemeClr val="tx1"/>
                </a:solidFill>
                <a:latin typeface="Bookman Old Style" pitchFamily="18" charset="0"/>
              </a:rPr>
              <a:t>Медианы, биссектрисы и </a:t>
            </a:r>
            <a:r>
              <a:rPr lang="ru-RU" sz="5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высоты</a:t>
            </a:r>
            <a:r>
              <a:rPr lang="ru-RU" sz="5000" dirty="0" smtClean="0">
                <a:solidFill>
                  <a:schemeClr val="tx1"/>
                </a:solidFill>
                <a:latin typeface="Bookman Old Style" pitchFamily="18" charset="0"/>
              </a:rPr>
              <a:t> треугольника</a:t>
            </a:r>
            <a:endParaRPr lang="ru-RU" sz="5000" dirty="0">
              <a:solidFill>
                <a:schemeClr val="tx1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9058" y="2962284"/>
            <a:ext cx="4896544" cy="17526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№2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6" name="Формула" r:id="rId3" imgW="114120" imgH="215640" progId="Equation.3">
              <p:embed/>
            </p:oleObj>
          </a:graphicData>
        </a:graphic>
      </p:graphicFrame>
      <p:sp>
        <p:nvSpPr>
          <p:cNvPr id="5" name="Подзаголовок 2"/>
          <p:cNvSpPr txBox="1">
            <a:spLocks/>
          </p:cNvSpPr>
          <p:nvPr/>
        </p:nvSpPr>
        <p:spPr>
          <a:xfrm>
            <a:off x="3500430" y="5072074"/>
            <a:ext cx="5296672" cy="1438338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Подготовила: учитель математики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Б</a:t>
            </a: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ОУ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Лицей № 34 города Майкопа, Лукина Юлия Юрьевна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476672"/>
            <a:ext cx="460851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</a:rPr>
              <a:t> </a:t>
            </a:r>
            <a:endParaRPr lang="ru-RU" sz="2400" dirty="0" smtClean="0">
              <a:solidFill>
                <a:srgbClr val="000000"/>
              </a:solidFill>
            </a:endParaRP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400" dirty="0" smtClean="0">
                <a:solidFill>
                  <a:srgbClr val="000000"/>
                </a:solidFill>
              </a:rPr>
              <a:t>  </a:t>
            </a: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476672"/>
            <a:ext cx="5460638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Решение задач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268761"/>
            <a:ext cx="4896544" cy="5262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u="sng" dirty="0" smtClean="0"/>
              <a:t>Задача №</a:t>
            </a:r>
            <a:r>
              <a:rPr lang="en-US" sz="2400" u="sng" dirty="0" smtClean="0"/>
              <a:t>7</a:t>
            </a:r>
            <a:endParaRPr lang="ru-RU" sz="2400" dirty="0" smtClean="0"/>
          </a:p>
          <a:p>
            <a:r>
              <a:rPr lang="ru-RU" sz="2400" dirty="0" smtClean="0"/>
              <a:t>Дано: на рис. </a:t>
            </a:r>
          </a:p>
          <a:p>
            <a:r>
              <a:rPr lang="ru-RU" sz="2400" dirty="0" smtClean="0"/>
              <a:t>        BD-высота и медиана    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Найти:             </a:t>
            </a:r>
            <a:r>
              <a:rPr lang="en-US" sz="2400" dirty="0" smtClean="0"/>
              <a:t>-</a:t>
            </a:r>
            <a:r>
              <a:rPr lang="ru-RU" sz="2400" dirty="0" smtClean="0"/>
              <a:t>?   </a:t>
            </a:r>
          </a:p>
          <a:p>
            <a:r>
              <a:rPr lang="ru-RU" sz="2400" dirty="0" smtClean="0"/>
              <a:t>               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633" name="Object 9"/>
          <p:cNvGraphicFramePr>
            <a:graphicFrameLocks noChangeAspect="1"/>
          </p:cNvGraphicFramePr>
          <p:nvPr/>
        </p:nvGraphicFramePr>
        <p:xfrm>
          <a:off x="4644008" y="2060848"/>
          <a:ext cx="936104" cy="376932"/>
        </p:xfrm>
        <a:graphic>
          <a:graphicData uri="http://schemas.openxmlformats.org/presentationml/2006/ole">
            <p:oleObj spid="_x0000_s27650" name="Equation" r:id="rId3" imgW="457200" imgH="177480" progId="">
              <p:embed/>
            </p:oleObj>
          </a:graphicData>
        </a:graphic>
      </p:graphicFrame>
      <p:sp>
        <p:nvSpPr>
          <p:cNvPr id="15" name="Равнобедренный треугольник 14"/>
          <p:cNvSpPr/>
          <p:nvPr/>
        </p:nvSpPr>
        <p:spPr>
          <a:xfrm>
            <a:off x="5652120" y="1340768"/>
            <a:ext cx="2592288" cy="2808312"/>
          </a:xfrm>
          <a:prstGeom prst="triangl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endCxn id="15" idx="3"/>
          </p:cNvCxnSpPr>
          <p:nvPr/>
        </p:nvCxnSpPr>
        <p:spPr>
          <a:xfrm>
            <a:off x="6948264" y="1340768"/>
            <a:ext cx="0" cy="280831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36096" y="4149080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A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6732240" y="908720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B</a:t>
            </a:r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8100392" y="4149080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6804248" y="4149080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D</a:t>
            </a:r>
            <a:endParaRPr lang="ru-RU" sz="2400" dirty="0"/>
          </a:p>
        </p:txBody>
      </p:sp>
      <p:graphicFrame>
        <p:nvGraphicFramePr>
          <p:cNvPr id="27655" name="Object 7"/>
          <p:cNvGraphicFramePr>
            <a:graphicFrameLocks noChangeAspect="1"/>
          </p:cNvGraphicFramePr>
          <p:nvPr/>
        </p:nvGraphicFramePr>
        <p:xfrm>
          <a:off x="1835696" y="3140968"/>
          <a:ext cx="1152128" cy="360040"/>
        </p:xfrm>
        <a:graphic>
          <a:graphicData uri="http://schemas.openxmlformats.org/presentationml/2006/ole">
            <p:oleObj spid="_x0000_s27655" name="Equation" r:id="rId4" imgW="520560" imgH="164880" progId="">
              <p:embed/>
            </p:oleObj>
          </a:graphicData>
        </a:graphic>
      </p:graphicFrame>
      <p:grpSp>
        <p:nvGrpSpPr>
          <p:cNvPr id="40" name="Группа 39"/>
          <p:cNvGrpSpPr/>
          <p:nvPr/>
        </p:nvGrpSpPr>
        <p:grpSpPr>
          <a:xfrm>
            <a:off x="6300192" y="4005064"/>
            <a:ext cx="1296144" cy="288032"/>
            <a:chOff x="6300192" y="4005064"/>
            <a:chExt cx="1296144" cy="288032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>
              <a:off x="6300192" y="4005064"/>
              <a:ext cx="144016" cy="28803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7452320" y="4005064"/>
              <a:ext cx="144016" cy="28803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7656" name="Object 8"/>
          <p:cNvGraphicFramePr>
            <a:graphicFrameLocks noChangeAspect="1"/>
          </p:cNvGraphicFramePr>
          <p:nvPr/>
        </p:nvGraphicFramePr>
        <p:xfrm>
          <a:off x="1679575" y="2592388"/>
          <a:ext cx="2114550" cy="377825"/>
        </p:xfrm>
        <a:graphic>
          <a:graphicData uri="http://schemas.openxmlformats.org/presentationml/2006/ole">
            <p:oleObj spid="_x0000_s27656" name="Equation" r:id="rId5" imgW="1028520" imgH="177480" progId="">
              <p:embed/>
            </p:oleObj>
          </a:graphicData>
        </a:graphic>
      </p:graphicFrame>
      <p:cxnSp>
        <p:nvCxnSpPr>
          <p:cNvPr id="24" name="Прямая соединительная линия 23"/>
          <p:cNvCxnSpPr>
            <a:endCxn id="15" idx="3"/>
          </p:cNvCxnSpPr>
          <p:nvPr/>
        </p:nvCxnSpPr>
        <p:spPr>
          <a:xfrm>
            <a:off x="6948264" y="1340768"/>
            <a:ext cx="0" cy="28083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Группа 38"/>
          <p:cNvGrpSpPr/>
          <p:nvPr/>
        </p:nvGrpSpPr>
        <p:grpSpPr>
          <a:xfrm>
            <a:off x="6948264" y="3861048"/>
            <a:ext cx="216024" cy="288032"/>
            <a:chOff x="6948264" y="3861048"/>
            <a:chExt cx="216024" cy="288032"/>
          </a:xfrm>
        </p:grpSpPr>
        <p:cxnSp>
          <p:nvCxnSpPr>
            <p:cNvPr id="34" name="Прямая соединительная линия 33"/>
            <p:cNvCxnSpPr/>
            <p:nvPr/>
          </p:nvCxnSpPr>
          <p:spPr>
            <a:xfrm>
              <a:off x="6948264" y="3861048"/>
              <a:ext cx="216024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7164288" y="3861048"/>
              <a:ext cx="0" cy="288032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Дуга 22"/>
          <p:cNvSpPr/>
          <p:nvPr/>
        </p:nvSpPr>
        <p:spPr>
          <a:xfrm rot="15351417">
            <a:off x="7781302" y="4024072"/>
            <a:ext cx="812531" cy="420613"/>
          </a:xfrm>
          <a:prstGeom prst="arc">
            <a:avLst>
              <a:gd name="adj1" fmla="val 18152003"/>
              <a:gd name="adj2" fmla="val 2158862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7657" name="Object 9"/>
          <p:cNvGraphicFramePr>
            <a:graphicFrameLocks noChangeAspect="1"/>
          </p:cNvGraphicFramePr>
          <p:nvPr/>
        </p:nvGraphicFramePr>
        <p:xfrm>
          <a:off x="7164288" y="3645024"/>
          <a:ext cx="792088" cy="304924"/>
        </p:xfrm>
        <a:graphic>
          <a:graphicData uri="http://schemas.openxmlformats.org/presentationml/2006/ole">
            <p:oleObj spid="_x0000_s27657" name="Equation" r:id="rId6" imgW="444240" imgH="177480" progId="">
              <p:embed/>
            </p:oleObj>
          </a:graphicData>
        </a:graphic>
      </p:graphicFrame>
      <p:sp>
        <p:nvSpPr>
          <p:cNvPr id="27" name="Дуга 26"/>
          <p:cNvSpPr/>
          <p:nvPr/>
        </p:nvSpPr>
        <p:spPr>
          <a:xfrm rot="1587612">
            <a:off x="5197765" y="3756420"/>
            <a:ext cx="812531" cy="420613"/>
          </a:xfrm>
          <a:prstGeom prst="arc">
            <a:avLst>
              <a:gd name="adj1" fmla="val 18152003"/>
              <a:gd name="adj2" fmla="val 2158862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68144" y="3645024"/>
            <a:ext cx="36004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?</a:t>
            </a:r>
            <a:endParaRPr lang="ru-RU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755576" y="5445224"/>
            <a:ext cx="340586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Ответ:                           </a:t>
            </a:r>
            <a:endParaRPr lang="ru-RU" sz="2400" dirty="0"/>
          </a:p>
        </p:txBody>
      </p:sp>
      <p:graphicFrame>
        <p:nvGraphicFramePr>
          <p:cNvPr id="27661" name="Object 13"/>
          <p:cNvGraphicFramePr>
            <a:graphicFrameLocks noChangeAspect="1"/>
          </p:cNvGraphicFramePr>
          <p:nvPr/>
        </p:nvGraphicFramePr>
        <p:xfrm>
          <a:off x="1763688" y="5445224"/>
          <a:ext cx="2088232" cy="393824"/>
        </p:xfrm>
        <a:graphic>
          <a:graphicData uri="http://schemas.openxmlformats.org/presentationml/2006/ole">
            <p:oleObj spid="_x0000_s27661" name="Equation" r:id="rId7" imgW="1015920" imgH="177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 flipV="1">
            <a:off x="611560" y="5301208"/>
            <a:ext cx="252028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</a:rPr>
              <a:t> </a:t>
            </a:r>
            <a:endParaRPr lang="ru-RU" sz="2400" dirty="0" smtClean="0">
              <a:solidFill>
                <a:srgbClr val="000000"/>
              </a:solidFill>
            </a:endParaRP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400" dirty="0" smtClean="0">
                <a:solidFill>
                  <a:srgbClr val="000000"/>
                </a:solidFill>
              </a:rPr>
              <a:t>  </a:t>
            </a: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476672"/>
            <a:ext cx="5389200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Решение задач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340768"/>
            <a:ext cx="2314736" cy="3416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   </a:t>
            </a:r>
            <a:r>
              <a:rPr lang="ru-RU" sz="2400" u="sng" dirty="0" smtClean="0"/>
              <a:t>Задача №</a:t>
            </a:r>
            <a:r>
              <a:rPr lang="en-US" sz="2400" u="sng" dirty="0" smtClean="0"/>
              <a:t>8</a:t>
            </a:r>
            <a:endParaRPr lang="ru-RU" sz="2400" u="sng" dirty="0" smtClean="0"/>
          </a:p>
          <a:p>
            <a:r>
              <a:rPr lang="ru-RU" sz="2400" u="sng" dirty="0" smtClean="0"/>
              <a:t>      </a:t>
            </a:r>
          </a:p>
          <a:p>
            <a:endParaRPr lang="ru-RU" sz="2400" u="sng" dirty="0" smtClean="0"/>
          </a:p>
          <a:p>
            <a:endParaRPr lang="ru-RU" sz="2400" u="sng" dirty="0" smtClean="0"/>
          </a:p>
          <a:p>
            <a:endParaRPr lang="ru-RU" sz="2400" u="sng" dirty="0" smtClean="0"/>
          </a:p>
          <a:p>
            <a:endParaRPr lang="ru-RU" sz="2400" u="sng" dirty="0" smtClean="0"/>
          </a:p>
          <a:p>
            <a:endParaRPr lang="ru-RU" sz="2400" u="sng" dirty="0" smtClean="0"/>
          </a:p>
          <a:p>
            <a:endParaRPr lang="ru-RU" sz="2400" u="sng" dirty="0" smtClean="0"/>
          </a:p>
          <a:p>
            <a:endParaRPr lang="ru-RU" sz="2400" u="sng" dirty="0"/>
          </a:p>
        </p:txBody>
      </p:sp>
      <p:sp>
        <p:nvSpPr>
          <p:cNvPr id="25601" name="AutoShape 1"/>
          <p:cNvSpPr>
            <a:spLocks noChangeArrowheads="1"/>
          </p:cNvSpPr>
          <p:nvPr/>
        </p:nvSpPr>
        <p:spPr bwMode="auto">
          <a:xfrm rot="-911009">
            <a:off x="1883304" y="1956053"/>
            <a:ext cx="5541769" cy="2201899"/>
          </a:xfrm>
          <a:prstGeom prst="triangle">
            <a:avLst>
              <a:gd name="adj" fmla="val 50000"/>
            </a:avLst>
          </a:prstGeom>
          <a:noFill/>
          <a:ln w="38100">
            <a:solidFill>
              <a:schemeClr val="bg1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907704" y="4797152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A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139952" y="1484784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B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7596336" y="3284984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cxnSp>
        <p:nvCxnSpPr>
          <p:cNvPr id="11" name="Прямая соединительная линия 10"/>
          <p:cNvCxnSpPr>
            <a:stCxn id="25601" idx="0"/>
          </p:cNvCxnSpPr>
          <p:nvPr/>
        </p:nvCxnSpPr>
        <p:spPr>
          <a:xfrm>
            <a:off x="4365838" y="1994485"/>
            <a:ext cx="1430298" cy="186656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724128" y="4005064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D</a:t>
            </a:r>
            <a:endParaRPr lang="ru-RU" sz="2400" dirty="0"/>
          </a:p>
        </p:txBody>
      </p:sp>
      <p:cxnSp>
        <p:nvCxnSpPr>
          <p:cNvPr id="14" name="Прямая соединительная линия 13"/>
          <p:cNvCxnSpPr>
            <a:endCxn id="25601" idx="3"/>
          </p:cNvCxnSpPr>
          <p:nvPr/>
        </p:nvCxnSpPr>
        <p:spPr>
          <a:xfrm>
            <a:off x="4355976" y="1988840"/>
            <a:ext cx="586564" cy="21306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Группа 28"/>
          <p:cNvGrpSpPr/>
          <p:nvPr/>
        </p:nvGrpSpPr>
        <p:grpSpPr>
          <a:xfrm>
            <a:off x="4860032" y="3861048"/>
            <a:ext cx="288032" cy="216024"/>
            <a:chOff x="4860032" y="3861048"/>
            <a:chExt cx="288032" cy="216024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 flipV="1">
              <a:off x="4860032" y="3861048"/>
              <a:ext cx="216025" cy="720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5076057" y="3861048"/>
              <a:ext cx="72007" cy="2160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4716016" y="4221088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H</a:t>
            </a:r>
            <a:endParaRPr lang="ru-RU" sz="2400" dirty="0"/>
          </a:p>
        </p:txBody>
      </p:sp>
      <p:grpSp>
        <p:nvGrpSpPr>
          <p:cNvPr id="40" name="Группа 39"/>
          <p:cNvGrpSpPr/>
          <p:nvPr/>
        </p:nvGrpSpPr>
        <p:grpSpPr>
          <a:xfrm>
            <a:off x="4355976" y="1988840"/>
            <a:ext cx="3260722" cy="1907414"/>
            <a:chOff x="4355976" y="1988840"/>
            <a:chExt cx="3260722" cy="1907414"/>
          </a:xfrm>
        </p:grpSpPr>
        <p:grpSp>
          <p:nvGrpSpPr>
            <p:cNvPr id="39" name="Группа 38"/>
            <p:cNvGrpSpPr/>
            <p:nvPr/>
          </p:nvGrpSpPr>
          <p:grpSpPr>
            <a:xfrm>
              <a:off x="4355976" y="1988840"/>
              <a:ext cx="3260722" cy="1872208"/>
              <a:chOff x="4355976" y="1988840"/>
              <a:chExt cx="3260722" cy="1872208"/>
            </a:xfrm>
          </p:grpSpPr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4355976" y="1988840"/>
                <a:ext cx="1440160" cy="1872208"/>
              </a:xfrm>
              <a:prstGeom prst="line">
                <a:avLst/>
              </a:prstGeom>
              <a:ln w="381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>
                <a:endCxn id="25601" idx="4"/>
              </p:cNvCxnSpPr>
              <p:nvPr/>
            </p:nvCxnSpPr>
            <p:spPr>
              <a:xfrm>
                <a:off x="4355976" y="1988840"/>
                <a:ext cx="3260722" cy="1404955"/>
              </a:xfrm>
              <a:prstGeom prst="line">
                <a:avLst/>
              </a:prstGeom>
              <a:ln w="3810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Прямая соединительная линия 25"/>
            <p:cNvCxnSpPr>
              <a:endCxn id="25601" idx="4"/>
            </p:cNvCxnSpPr>
            <p:nvPr/>
          </p:nvCxnSpPr>
          <p:spPr>
            <a:xfrm flipV="1">
              <a:off x="5796136" y="3393795"/>
              <a:ext cx="1820562" cy="502459"/>
            </a:xfrm>
            <a:prstGeom prst="line">
              <a:avLst/>
            </a:prstGeom>
            <a:ln w="381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Группа 57"/>
          <p:cNvGrpSpPr/>
          <p:nvPr/>
        </p:nvGrpSpPr>
        <p:grpSpPr>
          <a:xfrm>
            <a:off x="2267744" y="1988840"/>
            <a:ext cx="3527755" cy="2850760"/>
            <a:chOff x="2268381" y="1994485"/>
            <a:chExt cx="3527755" cy="2850760"/>
          </a:xfrm>
        </p:grpSpPr>
        <p:cxnSp>
          <p:nvCxnSpPr>
            <p:cNvPr id="42" name="Прямая соединительная линия 41"/>
            <p:cNvCxnSpPr>
              <a:stCxn id="25601" idx="0"/>
              <a:endCxn id="25601" idx="2"/>
            </p:cNvCxnSpPr>
            <p:nvPr/>
          </p:nvCxnSpPr>
          <p:spPr>
            <a:xfrm flipH="1">
              <a:off x="2268381" y="1994485"/>
              <a:ext cx="2097457" cy="2850760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>
              <a:stCxn id="25601" idx="2"/>
            </p:cNvCxnSpPr>
            <p:nvPr/>
          </p:nvCxnSpPr>
          <p:spPr>
            <a:xfrm flipV="1">
              <a:off x="2268381" y="3861048"/>
              <a:ext cx="3527755" cy="984197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>
              <a:stCxn id="25601" idx="0"/>
            </p:cNvCxnSpPr>
            <p:nvPr/>
          </p:nvCxnSpPr>
          <p:spPr>
            <a:xfrm>
              <a:off x="4365838" y="1994485"/>
              <a:ext cx="1430298" cy="1866563"/>
            </a:xfrm>
            <a:prstGeom prst="line">
              <a:avLst/>
            </a:prstGeom>
            <a:ln w="381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5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>
                                      <p:cBhvr>
                                        <p:cTn id="31" dur="5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2" dur="5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animBg="1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476672"/>
            <a:ext cx="727280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</a:rPr>
              <a:t> </a:t>
            </a:r>
            <a:endParaRPr lang="ru-RU" sz="2400" dirty="0" smtClean="0">
              <a:solidFill>
                <a:srgbClr val="000000"/>
              </a:solidFill>
            </a:endParaRP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400" dirty="0" smtClean="0">
                <a:solidFill>
                  <a:srgbClr val="000000"/>
                </a:solidFill>
              </a:rPr>
              <a:t>  </a:t>
            </a: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476672"/>
            <a:ext cx="5817828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Решение задач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55576" y="1340768"/>
            <a:ext cx="3888432" cy="3046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u="sng" dirty="0" smtClean="0"/>
              <a:t>Задача №</a:t>
            </a:r>
            <a:r>
              <a:rPr lang="en-US" sz="2400" u="sng" dirty="0" smtClean="0"/>
              <a:t>9</a:t>
            </a:r>
            <a:endParaRPr lang="ru-RU" sz="2400" dirty="0" smtClean="0"/>
          </a:p>
          <a:p>
            <a:r>
              <a:rPr lang="ru-RU" sz="2400" dirty="0" smtClean="0"/>
              <a:t>Дано: на рис. </a:t>
            </a:r>
          </a:p>
          <a:p>
            <a:r>
              <a:rPr lang="ru-RU" sz="2400" dirty="0" smtClean="0"/>
              <a:t>       </a:t>
            </a:r>
            <a:r>
              <a:rPr lang="en-US" sz="2400" dirty="0" smtClean="0"/>
              <a:t>  </a:t>
            </a:r>
            <a:r>
              <a:rPr lang="ru-RU" sz="2400" dirty="0" smtClean="0"/>
              <a:t> </a:t>
            </a:r>
            <a:r>
              <a:rPr lang="en-US" sz="2400" dirty="0" smtClean="0"/>
              <a:t>AO</a:t>
            </a:r>
            <a:r>
              <a:rPr lang="ru-RU" sz="2400" dirty="0" smtClean="0"/>
              <a:t>-медиана</a:t>
            </a:r>
            <a:endParaRPr lang="en-US" sz="2400" dirty="0" smtClean="0"/>
          </a:p>
          <a:p>
            <a:r>
              <a:rPr lang="en-US" sz="2400" dirty="0" smtClean="0"/>
              <a:t>          AO=OK</a:t>
            </a:r>
            <a:r>
              <a:rPr lang="ru-RU" sz="2400" dirty="0" smtClean="0"/>
              <a:t> </a:t>
            </a:r>
            <a:endParaRPr lang="en-US" sz="2400" dirty="0" smtClean="0"/>
          </a:p>
          <a:p>
            <a:r>
              <a:rPr lang="ru-RU" sz="2400" dirty="0" smtClean="0"/>
              <a:t>          </a:t>
            </a:r>
            <a:r>
              <a:rPr lang="en-US" sz="2400" dirty="0" smtClean="0"/>
              <a:t>AB=6,3</a:t>
            </a:r>
            <a:r>
              <a:rPr lang="ru-RU" sz="2400" dirty="0" smtClean="0"/>
              <a:t>см</a:t>
            </a:r>
          </a:p>
          <a:p>
            <a:r>
              <a:rPr lang="ru-RU" sz="2400" dirty="0" smtClean="0"/>
              <a:t>          </a:t>
            </a:r>
            <a:r>
              <a:rPr lang="en-US" sz="2400" dirty="0" smtClean="0"/>
              <a:t>BC=6,5</a:t>
            </a:r>
            <a:r>
              <a:rPr lang="ru-RU" sz="2400" dirty="0" smtClean="0"/>
              <a:t>см</a:t>
            </a:r>
          </a:p>
          <a:p>
            <a:r>
              <a:rPr lang="en-US" sz="2400" dirty="0" smtClean="0"/>
              <a:t>          AC=6,7</a:t>
            </a:r>
            <a:r>
              <a:rPr lang="ru-RU" sz="2400" dirty="0" smtClean="0"/>
              <a:t>см   </a:t>
            </a:r>
          </a:p>
          <a:p>
            <a:r>
              <a:rPr lang="ru-RU" sz="2400" dirty="0" smtClean="0"/>
              <a:t>Найти: </a:t>
            </a:r>
            <a:r>
              <a:rPr lang="en-US" sz="2400" dirty="0" smtClean="0"/>
              <a:t>CK-</a:t>
            </a:r>
            <a:r>
              <a:rPr lang="ru-RU" sz="2400" dirty="0" smtClean="0"/>
              <a:t>? </a:t>
            </a:r>
            <a:endParaRPr lang="ru-RU" sz="2400" dirty="0"/>
          </a:p>
        </p:txBody>
      </p:sp>
      <p:graphicFrame>
        <p:nvGraphicFramePr>
          <p:cNvPr id="24607" name="Object 9"/>
          <p:cNvGraphicFramePr>
            <a:graphicFrameLocks noChangeAspect="1"/>
          </p:cNvGraphicFramePr>
          <p:nvPr/>
        </p:nvGraphicFramePr>
        <p:xfrm>
          <a:off x="3491880" y="2132856"/>
          <a:ext cx="935037" cy="376238"/>
        </p:xfrm>
        <a:graphic>
          <a:graphicData uri="http://schemas.openxmlformats.org/presentationml/2006/ole">
            <p:oleObj spid="_x0000_s24607" name="Equation" r:id="rId3" imgW="457200" imgH="177480" progId="">
              <p:embed/>
            </p:oleObj>
          </a:graphicData>
        </a:graphic>
      </p:graphicFrame>
      <p:sp>
        <p:nvSpPr>
          <p:cNvPr id="24608" name="Rectangle 32"/>
          <p:cNvSpPr>
            <a:spLocks noChangeArrowheads="1"/>
          </p:cNvSpPr>
          <p:nvPr/>
        </p:nvSpPr>
        <p:spPr bwMode="auto">
          <a:xfrm>
            <a:off x="755576" y="4693786"/>
            <a:ext cx="2807179" cy="156966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Ответы:   а) 6,4см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      б) 6,7см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      в) 6,5см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               г)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6,3см</a:t>
            </a:r>
          </a:p>
        </p:txBody>
      </p:sp>
      <p:grpSp>
        <p:nvGrpSpPr>
          <p:cNvPr id="61" name="Группа 60"/>
          <p:cNvGrpSpPr/>
          <p:nvPr/>
        </p:nvGrpSpPr>
        <p:grpSpPr>
          <a:xfrm>
            <a:off x="4644008" y="2420888"/>
            <a:ext cx="3672408" cy="1800200"/>
            <a:chOff x="4644008" y="2420888"/>
            <a:chExt cx="3672408" cy="1800200"/>
          </a:xfrm>
        </p:grpSpPr>
        <p:cxnSp>
          <p:nvCxnSpPr>
            <p:cNvPr id="34" name="Прямая соединительная линия 33"/>
            <p:cNvCxnSpPr/>
            <p:nvPr/>
          </p:nvCxnSpPr>
          <p:spPr>
            <a:xfrm flipV="1">
              <a:off x="4644008" y="2564904"/>
              <a:ext cx="1008112" cy="165618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4644008" y="4221088"/>
              <a:ext cx="2304256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>
              <a:off x="5652120" y="2564904"/>
              <a:ext cx="1296144" cy="165618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flipV="1">
              <a:off x="4644008" y="2420888"/>
              <a:ext cx="3672408" cy="18002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7" name="Прямая соединительная линия 56"/>
          <p:cNvCxnSpPr/>
          <p:nvPr/>
        </p:nvCxnSpPr>
        <p:spPr>
          <a:xfrm flipV="1">
            <a:off x="6948264" y="2564904"/>
            <a:ext cx="1008112" cy="1656184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4427984" y="4221088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A</a:t>
            </a:r>
            <a:endParaRPr lang="ru-RU" sz="2400" dirty="0"/>
          </a:p>
        </p:txBody>
      </p:sp>
      <p:sp>
        <p:nvSpPr>
          <p:cNvPr id="63" name="TextBox 62"/>
          <p:cNvSpPr txBox="1"/>
          <p:nvPr/>
        </p:nvSpPr>
        <p:spPr>
          <a:xfrm>
            <a:off x="5436096" y="2132856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B</a:t>
            </a:r>
            <a:endParaRPr lang="ru-RU" sz="2400" dirty="0"/>
          </a:p>
        </p:txBody>
      </p:sp>
      <p:sp>
        <p:nvSpPr>
          <p:cNvPr id="64" name="TextBox 63"/>
          <p:cNvSpPr txBox="1"/>
          <p:nvPr/>
        </p:nvSpPr>
        <p:spPr>
          <a:xfrm>
            <a:off x="6732240" y="4221088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65" name="TextBox 64"/>
          <p:cNvSpPr txBox="1"/>
          <p:nvPr/>
        </p:nvSpPr>
        <p:spPr>
          <a:xfrm>
            <a:off x="6012160" y="3429000"/>
            <a:ext cx="42351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O</a:t>
            </a:r>
            <a:endParaRPr lang="ru-RU" sz="2400" dirty="0"/>
          </a:p>
        </p:txBody>
      </p:sp>
      <p:sp>
        <p:nvSpPr>
          <p:cNvPr id="66" name="TextBox 65"/>
          <p:cNvSpPr txBox="1"/>
          <p:nvPr/>
        </p:nvSpPr>
        <p:spPr>
          <a:xfrm>
            <a:off x="7668344" y="2132856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K</a:t>
            </a:r>
            <a:endParaRPr lang="ru-RU" sz="2400" dirty="0"/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>
            <a:off x="5652120" y="3645024"/>
            <a:ext cx="144016" cy="14401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7020272" y="2924944"/>
            <a:ext cx="144016" cy="14401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Группа 97"/>
          <p:cNvGrpSpPr/>
          <p:nvPr/>
        </p:nvGrpSpPr>
        <p:grpSpPr>
          <a:xfrm>
            <a:off x="5940152" y="2924944"/>
            <a:ext cx="720080" cy="936104"/>
            <a:chOff x="5940152" y="2924944"/>
            <a:chExt cx="720080" cy="936104"/>
          </a:xfrm>
        </p:grpSpPr>
        <p:cxnSp>
          <p:nvCxnSpPr>
            <p:cNvPr id="75" name="Прямая соединительная линия 74"/>
            <p:cNvCxnSpPr/>
            <p:nvPr/>
          </p:nvCxnSpPr>
          <p:spPr>
            <a:xfrm flipV="1">
              <a:off x="5940152" y="2924944"/>
              <a:ext cx="144016" cy="21602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flipV="1">
              <a:off x="6012160" y="2924944"/>
              <a:ext cx="144016" cy="21602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/>
            <p:cNvCxnSpPr/>
            <p:nvPr/>
          </p:nvCxnSpPr>
          <p:spPr>
            <a:xfrm flipV="1">
              <a:off x="6444208" y="3645024"/>
              <a:ext cx="144016" cy="21602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Прямая соединительная линия 83"/>
            <p:cNvCxnSpPr/>
            <p:nvPr/>
          </p:nvCxnSpPr>
          <p:spPr>
            <a:xfrm flipV="1">
              <a:off x="6516216" y="3645024"/>
              <a:ext cx="144016" cy="21602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6" name="Прямая соединительная линия 85"/>
          <p:cNvCxnSpPr>
            <a:stCxn id="62" idx="0"/>
          </p:cNvCxnSpPr>
          <p:nvPr/>
        </p:nvCxnSpPr>
        <p:spPr>
          <a:xfrm flipV="1">
            <a:off x="4622909" y="3429000"/>
            <a:ext cx="1673016" cy="7920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Прямоугольник 98"/>
          <p:cNvSpPr/>
          <p:nvPr/>
        </p:nvSpPr>
        <p:spPr>
          <a:xfrm>
            <a:off x="2195736" y="5805264"/>
            <a:ext cx="136287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г) 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6,3см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11960" y="2924944"/>
            <a:ext cx="97815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6,3см</a:t>
            </a:r>
            <a:endParaRPr lang="ru-RU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5364088" y="4293096"/>
            <a:ext cx="97815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6,7см</a:t>
            </a:r>
            <a:endParaRPr lang="ru-RU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5940152" y="2492896"/>
            <a:ext cx="97815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6,5см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0"/>
                                        <p:tgtEl>
                                          <p:spTgt spid="24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24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0"/>
                                        <p:tgtEl>
                                          <p:spTgt spid="24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0"/>
                                        <p:tgtEl>
                                          <p:spTgt spid="246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06 0.00857 L 0.20694 0.00857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99" grpId="1"/>
      <p:bldP spid="27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357166"/>
            <a:ext cx="5246324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Решение задач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55576" y="1340768"/>
            <a:ext cx="3528392" cy="37856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u="sng" dirty="0" smtClean="0"/>
              <a:t>Задача №</a:t>
            </a:r>
            <a:r>
              <a:rPr lang="en-US" sz="2400" u="sng" dirty="0" smtClean="0"/>
              <a:t>10</a:t>
            </a:r>
            <a:endParaRPr lang="ru-RU" sz="2400" dirty="0" smtClean="0"/>
          </a:p>
          <a:p>
            <a:r>
              <a:rPr lang="ru-RU" sz="2400" dirty="0" smtClean="0"/>
              <a:t>Дано: на рис. </a:t>
            </a:r>
          </a:p>
          <a:p>
            <a:r>
              <a:rPr lang="ru-RU" sz="2400" dirty="0" smtClean="0"/>
              <a:t>       </a:t>
            </a:r>
            <a:r>
              <a:rPr lang="en-US" sz="2400" dirty="0" smtClean="0"/>
              <a:t>OH</a:t>
            </a:r>
            <a:r>
              <a:rPr lang="ru-RU" sz="2400" dirty="0" smtClean="0"/>
              <a:t>-высота</a:t>
            </a:r>
          </a:p>
          <a:p>
            <a:r>
              <a:rPr lang="ru-RU" sz="2400" dirty="0" smtClean="0"/>
              <a:t>       </a:t>
            </a:r>
            <a:r>
              <a:rPr lang="en-US" sz="2400" dirty="0" smtClean="0"/>
              <a:t>ON</a:t>
            </a:r>
            <a:r>
              <a:rPr lang="ru-RU" sz="2400" dirty="0" smtClean="0"/>
              <a:t>-высота</a:t>
            </a:r>
            <a:endParaRPr lang="en-US" sz="2400" dirty="0" smtClean="0"/>
          </a:p>
          <a:p>
            <a:r>
              <a:rPr lang="en-US" sz="2400" dirty="0" smtClean="0"/>
              <a:t>      </a:t>
            </a:r>
            <a:r>
              <a:rPr lang="ru-RU" sz="2400" dirty="0" smtClean="0"/>
              <a:t> </a:t>
            </a:r>
            <a:r>
              <a:rPr lang="en-US" sz="2400" dirty="0" smtClean="0"/>
              <a:t>OH=ON</a:t>
            </a:r>
          </a:p>
          <a:p>
            <a:r>
              <a:rPr lang="ru-RU" sz="2400" dirty="0" smtClean="0"/>
              <a:t>       </a:t>
            </a:r>
            <a:r>
              <a:rPr lang="en-US" sz="2400" dirty="0" smtClean="0"/>
              <a:t>EN=7,8</a:t>
            </a:r>
            <a:r>
              <a:rPr lang="ru-RU" sz="2400" dirty="0" smtClean="0"/>
              <a:t>см</a:t>
            </a:r>
          </a:p>
          <a:p>
            <a:r>
              <a:rPr lang="ru-RU" sz="2400" dirty="0" smtClean="0"/>
              <a:t>       </a:t>
            </a:r>
            <a:r>
              <a:rPr lang="en-US" sz="2400" dirty="0" smtClean="0"/>
              <a:t>OE=8,6</a:t>
            </a:r>
            <a:r>
              <a:rPr lang="ru-RU" sz="2400" dirty="0" smtClean="0"/>
              <a:t>см</a:t>
            </a:r>
          </a:p>
          <a:p>
            <a:r>
              <a:rPr lang="ru-RU" sz="2400" dirty="0" smtClean="0"/>
              <a:t>       </a:t>
            </a:r>
            <a:r>
              <a:rPr lang="en-US" sz="2400" dirty="0" smtClean="0"/>
              <a:t>HM=6,3</a:t>
            </a:r>
            <a:r>
              <a:rPr lang="ru-RU" sz="2400" dirty="0" smtClean="0"/>
              <a:t>см</a:t>
            </a:r>
            <a:r>
              <a:rPr lang="en-US" sz="2400" dirty="0" smtClean="0"/>
              <a:t> </a:t>
            </a:r>
            <a:endParaRPr lang="ru-RU" sz="2400" dirty="0" smtClean="0"/>
          </a:p>
          <a:p>
            <a:r>
              <a:rPr lang="en-US" sz="2400" dirty="0" smtClean="0"/>
              <a:t> </a:t>
            </a:r>
            <a:r>
              <a:rPr lang="ru-RU" sz="2400" dirty="0" smtClean="0"/>
              <a:t>      </a:t>
            </a:r>
            <a:r>
              <a:rPr lang="en-US" sz="2400" dirty="0" smtClean="0">
                <a:solidFill>
                  <a:schemeClr val="bg1"/>
                </a:solidFill>
              </a:rPr>
              <a:t>EN=HK</a:t>
            </a:r>
            <a:endParaRPr lang="ru-RU" sz="2400" dirty="0" smtClean="0">
              <a:solidFill>
                <a:schemeClr val="bg1"/>
              </a:solidFill>
            </a:endParaRPr>
          </a:p>
          <a:p>
            <a:r>
              <a:rPr lang="ru-RU" sz="2400" dirty="0" smtClean="0"/>
              <a:t>Найти: </a:t>
            </a:r>
            <a:r>
              <a:rPr lang="en-US" sz="2400" dirty="0" smtClean="0"/>
              <a:t>EK-</a:t>
            </a:r>
            <a:r>
              <a:rPr lang="ru-RU" sz="2400" dirty="0" smtClean="0"/>
              <a:t>? </a:t>
            </a:r>
            <a:endParaRPr lang="ru-RU" sz="2400" dirty="0"/>
          </a:p>
        </p:txBody>
      </p:sp>
      <p:graphicFrame>
        <p:nvGraphicFramePr>
          <p:cNvPr id="24607" name="Object 9"/>
          <p:cNvGraphicFramePr>
            <a:graphicFrameLocks noChangeAspect="1"/>
          </p:cNvGraphicFramePr>
          <p:nvPr/>
        </p:nvGraphicFramePr>
        <p:xfrm>
          <a:off x="3203848" y="2492896"/>
          <a:ext cx="1008112" cy="376238"/>
        </p:xfrm>
        <a:graphic>
          <a:graphicData uri="http://schemas.openxmlformats.org/presentationml/2006/ole">
            <p:oleObj spid="_x0000_s29698" name="Equation" r:id="rId3" imgW="457200" imgH="177480" progId="">
              <p:embed/>
            </p:oleObj>
          </a:graphicData>
        </a:graphic>
      </p:graphicFrame>
      <p:sp>
        <p:nvSpPr>
          <p:cNvPr id="24608" name="Rectangle 32"/>
          <p:cNvSpPr>
            <a:spLocks noChangeArrowheads="1"/>
          </p:cNvSpPr>
          <p:nvPr/>
        </p:nvSpPr>
        <p:spPr bwMode="auto">
          <a:xfrm>
            <a:off x="755576" y="5013176"/>
            <a:ext cx="2893741" cy="1569660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Ответы:  </a:t>
            </a:r>
            <a:r>
              <a:rPr lang="ru-RU" sz="2400" dirty="0" smtClean="0"/>
              <a:t>а) 13,9см</a:t>
            </a:r>
          </a:p>
          <a:p>
            <a:r>
              <a:rPr lang="ru-RU" sz="2400" dirty="0" smtClean="0"/>
              <a:t>               б) </a:t>
            </a:r>
            <a:r>
              <a:rPr lang="ru-RU" sz="2400" dirty="0" smtClean="0">
                <a:solidFill>
                  <a:schemeClr val="bg1"/>
                </a:solidFill>
              </a:rPr>
              <a:t>17,2см</a:t>
            </a:r>
          </a:p>
          <a:p>
            <a:r>
              <a:rPr lang="ru-RU" sz="2400" dirty="0" smtClean="0"/>
              <a:t>               в) 14,9см</a:t>
            </a:r>
          </a:p>
          <a:p>
            <a:r>
              <a:rPr lang="ru-RU" sz="2400" dirty="0" smtClean="0"/>
              <a:t>               г)  16,4см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716016" y="3212976"/>
            <a:ext cx="44114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M</a:t>
            </a:r>
            <a:endParaRPr lang="ru-RU" sz="2400" dirty="0"/>
          </a:p>
        </p:txBody>
      </p:sp>
      <p:sp>
        <p:nvSpPr>
          <p:cNvPr id="63" name="TextBox 62"/>
          <p:cNvSpPr txBox="1"/>
          <p:nvPr/>
        </p:nvSpPr>
        <p:spPr>
          <a:xfrm>
            <a:off x="5724128" y="1196752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E</a:t>
            </a:r>
            <a:endParaRPr lang="ru-RU" sz="2400" dirty="0"/>
          </a:p>
        </p:txBody>
      </p:sp>
      <p:sp>
        <p:nvSpPr>
          <p:cNvPr id="64" name="TextBox 63"/>
          <p:cNvSpPr txBox="1"/>
          <p:nvPr/>
        </p:nvSpPr>
        <p:spPr>
          <a:xfrm>
            <a:off x="6084168" y="3645024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H</a:t>
            </a:r>
            <a:endParaRPr lang="ru-RU" sz="2400" dirty="0"/>
          </a:p>
        </p:txBody>
      </p:sp>
      <p:sp>
        <p:nvSpPr>
          <p:cNvPr id="65" name="TextBox 64"/>
          <p:cNvSpPr txBox="1"/>
          <p:nvPr/>
        </p:nvSpPr>
        <p:spPr>
          <a:xfrm>
            <a:off x="6660232" y="2636912"/>
            <a:ext cx="42351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O</a:t>
            </a:r>
            <a:endParaRPr lang="ru-RU" sz="2400" dirty="0"/>
          </a:p>
        </p:txBody>
      </p:sp>
      <p:sp>
        <p:nvSpPr>
          <p:cNvPr id="66" name="TextBox 65"/>
          <p:cNvSpPr txBox="1"/>
          <p:nvPr/>
        </p:nvSpPr>
        <p:spPr>
          <a:xfrm>
            <a:off x="7236296" y="3789040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K</a:t>
            </a:r>
            <a:endParaRPr lang="ru-RU" sz="2400" dirty="0"/>
          </a:p>
        </p:txBody>
      </p:sp>
      <p:grpSp>
        <p:nvGrpSpPr>
          <p:cNvPr id="81" name="Группа 80"/>
          <p:cNvGrpSpPr/>
          <p:nvPr/>
        </p:nvGrpSpPr>
        <p:grpSpPr>
          <a:xfrm rot="1136766">
            <a:off x="6415704" y="3446972"/>
            <a:ext cx="136214" cy="152852"/>
            <a:chOff x="5652120" y="4869160"/>
            <a:chExt cx="216024" cy="216024"/>
          </a:xfrm>
        </p:grpSpPr>
        <p:cxnSp>
          <p:nvCxnSpPr>
            <p:cNvPr id="68" name="Прямая соединительная линия 67"/>
            <p:cNvCxnSpPr/>
            <p:nvPr/>
          </p:nvCxnSpPr>
          <p:spPr>
            <a:xfrm>
              <a:off x="5652120" y="4869160"/>
              <a:ext cx="21602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>
              <a:off x="5868144" y="4869160"/>
              <a:ext cx="0" cy="21602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Прямая соединительная линия 33"/>
          <p:cNvCxnSpPr/>
          <p:nvPr/>
        </p:nvCxnSpPr>
        <p:spPr>
          <a:xfrm flipH="1" flipV="1">
            <a:off x="5004048" y="3212976"/>
            <a:ext cx="2304255" cy="6480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V="1">
            <a:off x="5004048" y="2276872"/>
            <a:ext cx="3240360" cy="93610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 flipV="1">
            <a:off x="5940152" y="1628800"/>
            <a:ext cx="1368150" cy="223224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 flipV="1">
            <a:off x="5940152" y="1628800"/>
            <a:ext cx="2304256" cy="648072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H="1" flipV="1">
            <a:off x="6372200" y="3068960"/>
            <a:ext cx="216024" cy="21602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H="1" flipV="1">
            <a:off x="6660232" y="2204864"/>
            <a:ext cx="216024" cy="21602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flipV="1">
            <a:off x="6372200" y="1916832"/>
            <a:ext cx="504056" cy="165618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804248" y="1484784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N</a:t>
            </a:r>
            <a:endParaRPr lang="ru-RU" sz="2400" dirty="0"/>
          </a:p>
        </p:txBody>
      </p:sp>
      <p:sp>
        <p:nvSpPr>
          <p:cNvPr id="59" name="TextBox 58"/>
          <p:cNvSpPr txBox="1"/>
          <p:nvPr/>
        </p:nvSpPr>
        <p:spPr>
          <a:xfrm>
            <a:off x="8100392" y="1844824"/>
            <a:ext cx="372218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F</a:t>
            </a:r>
            <a:endParaRPr lang="ru-RU" sz="2400" dirty="0"/>
          </a:p>
        </p:txBody>
      </p:sp>
      <p:grpSp>
        <p:nvGrpSpPr>
          <p:cNvPr id="85" name="Группа 84"/>
          <p:cNvGrpSpPr/>
          <p:nvPr/>
        </p:nvGrpSpPr>
        <p:grpSpPr>
          <a:xfrm rot="6341848">
            <a:off x="6825190" y="1936662"/>
            <a:ext cx="174140" cy="175453"/>
            <a:chOff x="5652120" y="4869160"/>
            <a:chExt cx="216024" cy="216024"/>
          </a:xfrm>
        </p:grpSpPr>
        <p:cxnSp>
          <p:nvCxnSpPr>
            <p:cNvPr id="87" name="Прямая соединительная линия 86"/>
            <p:cNvCxnSpPr/>
            <p:nvPr/>
          </p:nvCxnSpPr>
          <p:spPr>
            <a:xfrm>
              <a:off x="5652120" y="4869160"/>
              <a:ext cx="21602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/>
          </p:nvCxnSpPr>
          <p:spPr>
            <a:xfrm>
              <a:off x="5868144" y="4869160"/>
              <a:ext cx="0" cy="21602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9699" name="Object 3"/>
          <p:cNvGraphicFramePr>
            <a:graphicFrameLocks noChangeAspect="1"/>
          </p:cNvGraphicFramePr>
          <p:nvPr/>
        </p:nvGraphicFramePr>
        <p:xfrm>
          <a:off x="3203848" y="2132856"/>
          <a:ext cx="1080120" cy="360040"/>
        </p:xfrm>
        <a:graphic>
          <a:graphicData uri="http://schemas.openxmlformats.org/presentationml/2006/ole">
            <p:oleObj spid="_x0000_s29699" name="Equation" r:id="rId4" imgW="495000" imgH="177480" progId="">
              <p:embed/>
            </p:oleObj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907704" y="5373216"/>
            <a:ext cx="1598515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б) 17,2см</a:t>
            </a:r>
            <a:endParaRPr lang="ru-RU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5292080" y="2060848"/>
            <a:ext cx="97815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8,6см</a:t>
            </a:r>
            <a:endParaRPr lang="ru-RU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5148064" y="3501008"/>
            <a:ext cx="97815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6,3см</a:t>
            </a:r>
            <a:endParaRPr lang="ru-RU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6084168" y="1124744"/>
            <a:ext cx="978153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7,8см</a:t>
            </a:r>
            <a:endParaRPr lang="ru-RU" sz="2400" dirty="0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V="1">
            <a:off x="6660232" y="1916832"/>
            <a:ext cx="216024" cy="7920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6372200" y="2708920"/>
            <a:ext cx="288032" cy="86409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24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0"/>
                                        <p:tgtEl>
                                          <p:spTgt spid="24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24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0"/>
                                        <p:tgtEl>
                                          <p:spTgt spid="246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  <p:bldP spid="29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476672"/>
            <a:ext cx="4464496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</a:rPr>
              <a:t>  </a:t>
            </a:r>
            <a:endParaRPr lang="ru-RU" sz="2400" dirty="0" smtClean="0">
              <a:solidFill>
                <a:srgbClr val="000000"/>
              </a:solidFill>
            </a:endParaRP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400" dirty="0" smtClean="0">
                <a:solidFill>
                  <a:srgbClr val="000000"/>
                </a:solidFill>
              </a:rPr>
              <a:t>  </a:t>
            </a: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980728"/>
            <a:ext cx="2428870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                                  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83568" y="692696"/>
            <a:ext cx="4392488" cy="37856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u="sng" dirty="0" smtClean="0"/>
              <a:t>Задача №</a:t>
            </a:r>
            <a:r>
              <a:rPr lang="en-US" sz="2400" u="sng" dirty="0" smtClean="0"/>
              <a:t>11</a:t>
            </a:r>
            <a:endParaRPr lang="ru-RU" sz="2400" u="sng" dirty="0" smtClean="0"/>
          </a:p>
          <a:p>
            <a:r>
              <a:rPr lang="ru-RU" sz="2400" dirty="0" smtClean="0"/>
              <a:t> Дано:  </a:t>
            </a:r>
            <a:r>
              <a:rPr lang="en-US" sz="2400" dirty="0" smtClean="0"/>
              <a:t>  </a:t>
            </a:r>
            <a:r>
              <a:rPr lang="ru-RU" sz="2400" dirty="0" smtClean="0"/>
              <a:t>        и                                             </a:t>
            </a:r>
          </a:p>
          <a:p>
            <a:r>
              <a:rPr lang="en-US" sz="2400" dirty="0" smtClean="0"/>
              <a:t> </a:t>
            </a:r>
            <a:r>
              <a:rPr lang="ru-RU" sz="2400" dirty="0" smtClean="0"/>
              <a:t>         </a:t>
            </a:r>
            <a:r>
              <a:rPr lang="en-US" sz="2400" dirty="0" smtClean="0"/>
              <a:t>BO</a:t>
            </a:r>
            <a:r>
              <a:rPr lang="ru-RU" sz="2400" dirty="0" smtClean="0"/>
              <a:t>-биссектриса             </a:t>
            </a:r>
          </a:p>
          <a:p>
            <a:r>
              <a:rPr lang="ru-RU" sz="2400" dirty="0" smtClean="0"/>
              <a:t>          </a:t>
            </a:r>
            <a:r>
              <a:rPr lang="en-US" sz="2400" dirty="0" smtClean="0"/>
              <a:t>PE</a:t>
            </a:r>
            <a:r>
              <a:rPr lang="ru-RU" sz="2400" dirty="0" smtClean="0"/>
              <a:t>-биссектриса               </a:t>
            </a:r>
          </a:p>
          <a:p>
            <a:r>
              <a:rPr lang="ru-RU" sz="2400" dirty="0" smtClean="0"/>
              <a:t>           </a:t>
            </a:r>
            <a:r>
              <a:rPr lang="en-US" sz="2400" dirty="0" smtClean="0"/>
              <a:t>                                             </a:t>
            </a:r>
            <a:endParaRPr lang="ru-RU" sz="2400" dirty="0" smtClean="0"/>
          </a:p>
          <a:p>
            <a:r>
              <a:rPr lang="en-US" sz="2400" dirty="0" smtClean="0"/>
              <a:t>         </a:t>
            </a:r>
            <a:r>
              <a:rPr lang="ru-RU" sz="2400" dirty="0" smtClean="0"/>
              <a:t> </a:t>
            </a:r>
            <a:r>
              <a:rPr lang="en-US" sz="2400" dirty="0" smtClean="0"/>
              <a:t>AC=9</a:t>
            </a:r>
            <a:r>
              <a:rPr lang="ru-RU" sz="2400" dirty="0" smtClean="0"/>
              <a:t>см</a:t>
            </a:r>
            <a:r>
              <a:rPr lang="en-US" sz="2400" dirty="0" smtClean="0"/>
              <a:t>	</a:t>
            </a:r>
            <a:endParaRPr lang="ru-RU" sz="2400" dirty="0" smtClean="0"/>
          </a:p>
          <a:p>
            <a:r>
              <a:rPr lang="ru-RU" sz="2400" dirty="0" smtClean="0"/>
              <a:t>          </a:t>
            </a:r>
            <a:r>
              <a:rPr lang="en-US" sz="2400" dirty="0" smtClean="0">
                <a:solidFill>
                  <a:schemeClr val="tx1"/>
                </a:solidFill>
              </a:rPr>
              <a:t>BC=PM</a:t>
            </a:r>
            <a:endParaRPr lang="ru-RU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          EM</a:t>
            </a:r>
            <a:r>
              <a:rPr lang="ru-RU" sz="2400" dirty="0" smtClean="0">
                <a:solidFill>
                  <a:schemeClr val="tx1"/>
                </a:solidFill>
              </a:rPr>
              <a:t> &gt; </a:t>
            </a:r>
            <a:r>
              <a:rPr lang="en-US" sz="2400" dirty="0" smtClean="0">
                <a:solidFill>
                  <a:schemeClr val="tx1"/>
                </a:solidFill>
              </a:rPr>
              <a:t>KE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/>
              <a:t>на 3,8 см</a:t>
            </a:r>
          </a:p>
          <a:p>
            <a:r>
              <a:rPr lang="ru-RU" sz="2400" dirty="0" smtClean="0"/>
              <a:t> Найти:  </a:t>
            </a:r>
            <a:r>
              <a:rPr lang="en-US" sz="2400" dirty="0" smtClean="0"/>
              <a:t>EM</a:t>
            </a:r>
            <a:r>
              <a:rPr lang="ru-RU" sz="2400" dirty="0" smtClean="0"/>
              <a:t>-?   </a:t>
            </a:r>
          </a:p>
          <a:p>
            <a:endParaRPr lang="ru-RU" sz="2400" dirty="0"/>
          </a:p>
        </p:txBody>
      </p:sp>
      <p:graphicFrame>
        <p:nvGraphicFramePr>
          <p:cNvPr id="23565" name="Object 13"/>
          <p:cNvGraphicFramePr>
            <a:graphicFrameLocks noChangeAspect="1"/>
          </p:cNvGraphicFramePr>
          <p:nvPr/>
        </p:nvGraphicFramePr>
        <p:xfrm>
          <a:off x="3923928" y="1484784"/>
          <a:ext cx="1008112" cy="360040"/>
        </p:xfrm>
        <a:graphic>
          <a:graphicData uri="http://schemas.openxmlformats.org/presentationml/2006/ole">
            <p:oleObj spid="_x0000_s23565" name="Equation" r:id="rId3" imgW="457200" imgH="177480" progId="">
              <p:embed/>
            </p:oleObj>
          </a:graphicData>
        </a:graphic>
      </p:graphicFrame>
      <p:graphicFrame>
        <p:nvGraphicFramePr>
          <p:cNvPr id="23566" name="Object 14"/>
          <p:cNvGraphicFramePr>
            <a:graphicFrameLocks noChangeAspect="1"/>
          </p:cNvGraphicFramePr>
          <p:nvPr/>
        </p:nvGraphicFramePr>
        <p:xfrm>
          <a:off x="1619672" y="1124744"/>
          <a:ext cx="1009650" cy="360040"/>
        </p:xfrm>
        <a:graphic>
          <a:graphicData uri="http://schemas.openxmlformats.org/presentationml/2006/ole">
            <p:oleObj spid="_x0000_s23566" name="Equation" r:id="rId4" imgW="457200" imgH="177480" progId="">
              <p:embed/>
            </p:oleObj>
          </a:graphicData>
        </a:graphic>
      </p:graphicFrame>
      <p:graphicFrame>
        <p:nvGraphicFramePr>
          <p:cNvPr id="23567" name="Object 15"/>
          <p:cNvGraphicFramePr>
            <a:graphicFrameLocks noChangeAspect="1"/>
          </p:cNvGraphicFramePr>
          <p:nvPr/>
        </p:nvGraphicFramePr>
        <p:xfrm>
          <a:off x="3851920" y="1844824"/>
          <a:ext cx="1008112" cy="309116"/>
        </p:xfrm>
        <a:graphic>
          <a:graphicData uri="http://schemas.openxmlformats.org/presentationml/2006/ole">
            <p:oleObj spid="_x0000_s23567" name="Equation" r:id="rId5" imgW="469800" imgH="164880" progId="">
              <p:embed/>
            </p:oleObj>
          </a:graphicData>
        </a:graphic>
      </p:graphicFrame>
      <p:graphicFrame>
        <p:nvGraphicFramePr>
          <p:cNvPr id="23568" name="Object 16"/>
          <p:cNvGraphicFramePr>
            <a:graphicFrameLocks noChangeAspect="1"/>
          </p:cNvGraphicFramePr>
          <p:nvPr/>
        </p:nvGraphicFramePr>
        <p:xfrm>
          <a:off x="2915816" y="1124744"/>
          <a:ext cx="1008063" cy="309563"/>
        </p:xfrm>
        <a:graphic>
          <a:graphicData uri="http://schemas.openxmlformats.org/presentationml/2006/ole">
            <p:oleObj spid="_x0000_s23568" name="Equation" r:id="rId6" imgW="469800" imgH="164880" progId="">
              <p:embed/>
            </p:oleObj>
          </a:graphicData>
        </a:graphic>
      </p:graphicFrame>
      <p:graphicFrame>
        <p:nvGraphicFramePr>
          <p:cNvPr id="23569" name="Object 17"/>
          <p:cNvGraphicFramePr>
            <a:graphicFrameLocks noChangeAspect="1"/>
          </p:cNvGraphicFramePr>
          <p:nvPr/>
        </p:nvGraphicFramePr>
        <p:xfrm>
          <a:off x="1547664" y="2204864"/>
          <a:ext cx="2232248" cy="360040"/>
        </p:xfrm>
        <a:graphic>
          <a:graphicData uri="http://schemas.openxmlformats.org/presentationml/2006/ole">
            <p:oleObj spid="_x0000_s23569" name="Equation" r:id="rId7" imgW="1015920" imgH="177480" progId="">
              <p:embed/>
            </p:oleObj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67544" y="4653136"/>
            <a:ext cx="3115216" cy="1938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 Ответы:  а) 6,4см</a:t>
            </a:r>
          </a:p>
          <a:p>
            <a:r>
              <a:rPr lang="ru-RU" sz="2400" dirty="0" smtClean="0"/>
              <a:t>                б) 5,4см</a:t>
            </a:r>
          </a:p>
          <a:p>
            <a:r>
              <a:rPr lang="ru-RU" sz="2400" dirty="0" smtClean="0"/>
              <a:t>                в) 2,6см</a:t>
            </a:r>
          </a:p>
          <a:p>
            <a:r>
              <a:rPr lang="ru-RU" sz="2400" dirty="0" smtClean="0"/>
              <a:t>                г) 4,8 см</a:t>
            </a:r>
          </a:p>
          <a:p>
            <a:endParaRPr lang="ru-RU" sz="2400" dirty="0"/>
          </a:p>
        </p:txBody>
      </p:sp>
      <p:grpSp>
        <p:nvGrpSpPr>
          <p:cNvPr id="36" name="Группа 35"/>
          <p:cNvGrpSpPr/>
          <p:nvPr/>
        </p:nvGrpSpPr>
        <p:grpSpPr>
          <a:xfrm>
            <a:off x="5292080" y="1052736"/>
            <a:ext cx="2016224" cy="1872208"/>
            <a:chOff x="5292080" y="1052736"/>
            <a:chExt cx="2016224" cy="1872208"/>
          </a:xfrm>
        </p:grpSpPr>
        <p:grpSp>
          <p:nvGrpSpPr>
            <p:cNvPr id="29" name="Группа 28"/>
            <p:cNvGrpSpPr/>
            <p:nvPr/>
          </p:nvGrpSpPr>
          <p:grpSpPr>
            <a:xfrm>
              <a:off x="5292080" y="1052736"/>
              <a:ext cx="2016224" cy="1872208"/>
              <a:chOff x="5292080" y="1052736"/>
              <a:chExt cx="2016224" cy="1872208"/>
            </a:xfrm>
          </p:grpSpPr>
          <p:cxnSp>
            <p:nvCxnSpPr>
              <p:cNvPr id="23" name="Прямая соединительная линия 22"/>
              <p:cNvCxnSpPr/>
              <p:nvPr/>
            </p:nvCxnSpPr>
            <p:spPr>
              <a:xfrm flipV="1">
                <a:off x="5292080" y="1052736"/>
                <a:ext cx="1656184" cy="187220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>
                <a:off x="6948264" y="1052736"/>
                <a:ext cx="360040" cy="187220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/>
              <p:cNvCxnSpPr/>
              <p:nvPr/>
            </p:nvCxnSpPr>
            <p:spPr>
              <a:xfrm>
                <a:off x="5292080" y="2924944"/>
                <a:ext cx="201622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" name="Прямая соединительная линия 34"/>
            <p:cNvCxnSpPr/>
            <p:nvPr/>
          </p:nvCxnSpPr>
          <p:spPr>
            <a:xfrm flipH="1">
              <a:off x="6300192" y="1052736"/>
              <a:ext cx="648072" cy="187220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Группа 36"/>
          <p:cNvGrpSpPr/>
          <p:nvPr/>
        </p:nvGrpSpPr>
        <p:grpSpPr>
          <a:xfrm>
            <a:off x="5292080" y="3573016"/>
            <a:ext cx="2016224" cy="1872208"/>
            <a:chOff x="5292080" y="1052736"/>
            <a:chExt cx="2016224" cy="1872208"/>
          </a:xfrm>
        </p:grpSpPr>
        <p:grpSp>
          <p:nvGrpSpPr>
            <p:cNvPr id="38" name="Группа 28"/>
            <p:cNvGrpSpPr/>
            <p:nvPr/>
          </p:nvGrpSpPr>
          <p:grpSpPr>
            <a:xfrm>
              <a:off x="5292080" y="1052736"/>
              <a:ext cx="2016224" cy="1872208"/>
              <a:chOff x="5292080" y="1052736"/>
              <a:chExt cx="2016224" cy="1872208"/>
            </a:xfrm>
          </p:grpSpPr>
          <p:cxnSp>
            <p:nvCxnSpPr>
              <p:cNvPr id="40" name="Прямая соединительная линия 39"/>
              <p:cNvCxnSpPr/>
              <p:nvPr/>
            </p:nvCxnSpPr>
            <p:spPr>
              <a:xfrm flipV="1">
                <a:off x="5292080" y="1052736"/>
                <a:ext cx="1656184" cy="187220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6948264" y="1052736"/>
                <a:ext cx="360040" cy="187220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>
                <a:off x="5292080" y="2924944"/>
                <a:ext cx="201622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9" name="Прямая соединительная линия 38"/>
            <p:cNvCxnSpPr/>
            <p:nvPr/>
          </p:nvCxnSpPr>
          <p:spPr>
            <a:xfrm flipH="1">
              <a:off x="6300192" y="1052736"/>
              <a:ext cx="648072" cy="187220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4932040" y="2852936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A</a:t>
            </a:r>
            <a:endParaRPr lang="ru-RU" sz="2400" dirty="0"/>
          </a:p>
        </p:txBody>
      </p:sp>
      <p:sp>
        <p:nvSpPr>
          <p:cNvPr id="44" name="TextBox 43"/>
          <p:cNvSpPr txBox="1"/>
          <p:nvPr/>
        </p:nvSpPr>
        <p:spPr>
          <a:xfrm>
            <a:off x="6804248" y="692696"/>
            <a:ext cx="356188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dirty="0" smtClean="0"/>
              <a:t>B</a:t>
            </a:r>
            <a:endParaRPr lang="ru-RU" sz="2000" dirty="0"/>
          </a:p>
        </p:txBody>
      </p:sp>
      <p:sp>
        <p:nvSpPr>
          <p:cNvPr id="45" name="TextBox 44"/>
          <p:cNvSpPr txBox="1"/>
          <p:nvPr/>
        </p:nvSpPr>
        <p:spPr>
          <a:xfrm>
            <a:off x="7236296" y="2852936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46" name="TextBox 45"/>
          <p:cNvSpPr txBox="1"/>
          <p:nvPr/>
        </p:nvSpPr>
        <p:spPr>
          <a:xfrm>
            <a:off x="6084168" y="2924944"/>
            <a:ext cx="42351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O</a:t>
            </a:r>
            <a:endParaRPr lang="ru-RU" sz="2400" dirty="0"/>
          </a:p>
        </p:txBody>
      </p:sp>
      <p:sp>
        <p:nvSpPr>
          <p:cNvPr id="47" name="TextBox 46"/>
          <p:cNvSpPr txBox="1"/>
          <p:nvPr/>
        </p:nvSpPr>
        <p:spPr>
          <a:xfrm>
            <a:off x="5148064" y="5445224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K</a:t>
            </a:r>
            <a:endParaRPr lang="ru-RU" sz="2400" dirty="0"/>
          </a:p>
        </p:txBody>
      </p:sp>
      <p:sp>
        <p:nvSpPr>
          <p:cNvPr id="48" name="TextBox 47"/>
          <p:cNvSpPr txBox="1"/>
          <p:nvPr/>
        </p:nvSpPr>
        <p:spPr>
          <a:xfrm>
            <a:off x="6948264" y="3284984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P</a:t>
            </a:r>
            <a:endParaRPr lang="ru-RU" sz="2400" dirty="0"/>
          </a:p>
        </p:txBody>
      </p:sp>
      <p:sp>
        <p:nvSpPr>
          <p:cNvPr id="49" name="TextBox 48"/>
          <p:cNvSpPr txBox="1"/>
          <p:nvPr/>
        </p:nvSpPr>
        <p:spPr>
          <a:xfrm>
            <a:off x="7092280" y="5445224"/>
            <a:ext cx="44114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M</a:t>
            </a:r>
            <a:endParaRPr lang="ru-RU" sz="2400" dirty="0"/>
          </a:p>
        </p:txBody>
      </p:sp>
      <p:sp>
        <p:nvSpPr>
          <p:cNvPr id="50" name="TextBox 49"/>
          <p:cNvSpPr txBox="1"/>
          <p:nvPr/>
        </p:nvSpPr>
        <p:spPr>
          <a:xfrm>
            <a:off x="6156176" y="5445224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E</a:t>
            </a:r>
            <a:endParaRPr lang="ru-RU" sz="2400" dirty="0"/>
          </a:p>
        </p:txBody>
      </p:sp>
      <p:grpSp>
        <p:nvGrpSpPr>
          <p:cNvPr id="57" name="Группа 56"/>
          <p:cNvGrpSpPr/>
          <p:nvPr/>
        </p:nvGrpSpPr>
        <p:grpSpPr>
          <a:xfrm>
            <a:off x="6588224" y="980728"/>
            <a:ext cx="525575" cy="517933"/>
            <a:chOff x="6584283" y="945377"/>
            <a:chExt cx="525575" cy="517933"/>
          </a:xfrm>
        </p:grpSpPr>
        <p:sp>
          <p:nvSpPr>
            <p:cNvPr id="51" name="Дуга 50"/>
            <p:cNvSpPr/>
            <p:nvPr/>
          </p:nvSpPr>
          <p:spPr>
            <a:xfrm rot="9155507">
              <a:off x="6584283" y="1059804"/>
              <a:ext cx="441953" cy="403506"/>
            </a:xfrm>
            <a:prstGeom prst="arc">
              <a:avLst>
                <a:gd name="adj1" fmla="val 17807552"/>
                <a:gd name="adj2" fmla="val 20937967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Дуга 55"/>
            <p:cNvSpPr/>
            <p:nvPr/>
          </p:nvSpPr>
          <p:spPr>
            <a:xfrm rot="4679578">
              <a:off x="6665194" y="986535"/>
              <a:ext cx="485821" cy="403506"/>
            </a:xfrm>
            <a:prstGeom prst="arc">
              <a:avLst>
                <a:gd name="adj1" fmla="val 20954030"/>
                <a:gd name="adj2" fmla="val 1670486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6588224" y="3501008"/>
            <a:ext cx="525575" cy="517933"/>
            <a:chOff x="6584283" y="945377"/>
            <a:chExt cx="525575" cy="517933"/>
          </a:xfrm>
        </p:grpSpPr>
        <p:sp>
          <p:nvSpPr>
            <p:cNvPr id="59" name="Дуга 58"/>
            <p:cNvSpPr/>
            <p:nvPr/>
          </p:nvSpPr>
          <p:spPr>
            <a:xfrm rot="9155507">
              <a:off x="6584283" y="1059804"/>
              <a:ext cx="441953" cy="403506"/>
            </a:xfrm>
            <a:prstGeom prst="arc">
              <a:avLst>
                <a:gd name="adj1" fmla="val 17807552"/>
                <a:gd name="adj2" fmla="val 20937967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Дуга 59"/>
            <p:cNvSpPr/>
            <p:nvPr/>
          </p:nvSpPr>
          <p:spPr>
            <a:xfrm rot="4679578">
              <a:off x="6665194" y="986535"/>
              <a:ext cx="485821" cy="403506"/>
            </a:xfrm>
            <a:prstGeom prst="arc">
              <a:avLst>
                <a:gd name="adj1" fmla="val 20954030"/>
                <a:gd name="adj2" fmla="val 1670486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2" name="Прямоугольник 51"/>
          <p:cNvSpPr/>
          <p:nvPr/>
        </p:nvSpPr>
        <p:spPr>
          <a:xfrm>
            <a:off x="1835696" y="4653136"/>
            <a:ext cx="133722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а) 6,4см</a:t>
            </a:r>
            <a:endParaRPr lang="ru-RU" sz="2400" dirty="0">
              <a:solidFill>
                <a:srgbClr val="FF0000"/>
              </a:solidFill>
            </a:endParaRP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flipH="1">
            <a:off x="6300192" y="3573016"/>
            <a:ext cx="648072" cy="18722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>
            <a:endCxn id="46" idx="0"/>
          </p:cNvCxnSpPr>
          <p:nvPr/>
        </p:nvCxnSpPr>
        <p:spPr>
          <a:xfrm flipH="1">
            <a:off x="6295925" y="1052736"/>
            <a:ext cx="656607" cy="18722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540122" y="71414"/>
            <a:ext cx="5246324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Решение задач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476672"/>
            <a:ext cx="727280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</a:rPr>
              <a:t>  </a:t>
            </a:r>
            <a:endParaRPr lang="ru-RU" sz="2400" dirty="0" smtClean="0">
              <a:solidFill>
                <a:srgbClr val="000000"/>
              </a:solidFill>
            </a:endParaRP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400" dirty="0" smtClean="0">
                <a:solidFill>
                  <a:srgbClr val="000000"/>
                </a:solidFill>
              </a:rPr>
              <a:t>  </a:t>
            </a: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628800"/>
            <a:ext cx="6174575" cy="3046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/>
            <a:endParaRPr lang="ru-RU" sz="2400" dirty="0" smtClean="0"/>
          </a:p>
          <a:p>
            <a:pPr marL="457200" indent="-457200"/>
            <a:r>
              <a:rPr lang="ru-RU" sz="2400" dirty="0" smtClean="0"/>
              <a:t>   учебник  п.17 стр.47-48 вопросы 7,8,9</a:t>
            </a:r>
          </a:p>
          <a:p>
            <a:pPr marL="457200" indent="-457200"/>
            <a:r>
              <a:rPr lang="ru-RU" sz="2400" dirty="0" smtClean="0"/>
              <a:t>                      №106,</a:t>
            </a:r>
            <a:r>
              <a:rPr lang="en-US" sz="2400" dirty="0" smtClean="0"/>
              <a:t> 108, 110</a:t>
            </a:r>
            <a:endParaRPr lang="ru-RU" sz="2400" dirty="0" smtClean="0"/>
          </a:p>
          <a:p>
            <a:r>
              <a:rPr lang="ru-RU" sz="2400" dirty="0" smtClean="0"/>
              <a:t>   </a:t>
            </a:r>
          </a:p>
          <a:p>
            <a:r>
              <a:rPr lang="ru-RU" sz="2400" dirty="0" smtClean="0"/>
              <a:t>                               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764704"/>
            <a:ext cx="5578771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Домашнее задание: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411637"/>
            <a:ext cx="7774632" cy="2160239"/>
          </a:xfrm>
        </p:spPr>
        <p:txBody>
          <a:bodyPr>
            <a:noAutofit/>
          </a:bodyPr>
          <a:lstStyle/>
          <a:p>
            <a:pPr algn="ctr"/>
            <a:r>
              <a:rPr lang="ru-RU" sz="5400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СПАСИБО </a:t>
            </a:r>
            <a:r>
              <a:rPr lang="en-US" sz="5400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/>
            </a:r>
            <a:br>
              <a:rPr lang="en-US" sz="5400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</a:br>
            <a:r>
              <a:rPr lang="ru-RU" sz="5400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ЗА </a:t>
            </a:r>
            <a:r>
              <a:rPr lang="en-US" sz="5400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/>
            </a:r>
            <a:br>
              <a:rPr lang="en-US" sz="5400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</a:br>
            <a:r>
              <a:rPr lang="ru-RU" sz="5400" cap="none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ВНИМАНИЕ!</a:t>
            </a:r>
            <a:endParaRPr lang="ru-RU" sz="5400" cap="none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31746" name="Формула" r:id="rId3" imgW="114120" imgH="21564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476672"/>
            <a:ext cx="727280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</a:rPr>
              <a:t>  </a:t>
            </a:r>
            <a:endParaRPr lang="ru-RU" sz="2400" dirty="0" smtClean="0">
              <a:solidFill>
                <a:srgbClr val="000000"/>
              </a:solidFill>
            </a:endParaRP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400" dirty="0" smtClean="0">
                <a:solidFill>
                  <a:srgbClr val="000000"/>
                </a:solidFill>
              </a:rPr>
              <a:t>  </a:t>
            </a: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628800"/>
            <a:ext cx="6174575" cy="1938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/>
            <a:endParaRPr lang="ru-RU" sz="2400" dirty="0" smtClean="0"/>
          </a:p>
          <a:p>
            <a:pPr marL="457200" indent="-457200"/>
            <a:r>
              <a:rPr lang="ru-RU" sz="2400" dirty="0" smtClean="0"/>
              <a:t>   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115616" y="214290"/>
            <a:ext cx="5670962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Определения: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980728"/>
            <a:ext cx="777686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/>
            <a:r>
              <a:rPr lang="ru-RU" sz="2400" dirty="0" smtClean="0"/>
              <a:t>1.  Отрезок, соединяющий вершину треугольника с</a:t>
            </a:r>
          </a:p>
          <a:p>
            <a:pPr marL="457200" indent="-457200" algn="just"/>
            <a:r>
              <a:rPr lang="ru-RU" sz="2400" dirty="0" smtClean="0"/>
              <a:t>     серединой противоположной стороны, называется медианой треугольника.</a:t>
            </a:r>
          </a:p>
          <a:p>
            <a:pPr marL="457200" indent="-457200" algn="just"/>
            <a:endParaRPr lang="ru-RU" sz="2400" dirty="0" smtClean="0"/>
          </a:p>
          <a:p>
            <a:pPr marL="457200" indent="-457200" algn="just">
              <a:buAutoNum type="arabicPeriod" startAt="2"/>
            </a:pPr>
            <a:r>
              <a:rPr lang="ru-RU" sz="2400" dirty="0" smtClean="0"/>
              <a:t>Отрезок биссектрисы угла треугольника, соединяющий вершину треугольника с точкой противоположной стороны, называется биссектрисой треугольника.</a:t>
            </a:r>
          </a:p>
          <a:p>
            <a:pPr marL="457200" indent="-457200" algn="just">
              <a:buAutoNum type="arabicPeriod" startAt="2"/>
            </a:pPr>
            <a:endParaRPr lang="ru-RU" sz="2400" dirty="0" smtClean="0"/>
          </a:p>
          <a:p>
            <a:pPr marL="457200" indent="-457200" algn="just">
              <a:buAutoNum type="arabicPeriod" startAt="2"/>
            </a:pPr>
            <a:r>
              <a:rPr lang="ru-RU" sz="2400" dirty="0" smtClean="0"/>
              <a:t>Перпендикуляр, проведённый из вершины треугольника к прямой, содержащей противоположную сторону, называется высотой треугольника.</a:t>
            </a:r>
          </a:p>
        </p:txBody>
      </p:sp>
      <p:sp>
        <p:nvSpPr>
          <p:cNvPr id="7" name="Управляющая кнопка: справка 6">
            <a:hlinkClick r:id="rId2" action="ppaction://hlinksldjump" highlightClick="1"/>
          </p:cNvPr>
          <p:cNvSpPr/>
          <p:nvPr/>
        </p:nvSpPr>
        <p:spPr>
          <a:xfrm>
            <a:off x="6948264" y="5733256"/>
            <a:ext cx="648072" cy="576064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476672"/>
            <a:ext cx="727280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Определения:</a:t>
            </a: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</a:rPr>
              <a:t>  </a:t>
            </a:r>
            <a:r>
              <a:rPr lang="ru-RU" sz="2400" dirty="0" smtClean="0">
                <a:solidFill>
                  <a:srgbClr val="000000"/>
                </a:solidFill>
              </a:rPr>
              <a:t>1. Медиана треугольника - это…</a:t>
            </a: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400" dirty="0" smtClean="0">
                <a:solidFill>
                  <a:srgbClr val="000000"/>
                </a:solidFill>
              </a:rPr>
              <a:t>  2. Биссектриса треугольника - это…</a:t>
            </a: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400" dirty="0" smtClean="0">
                <a:solidFill>
                  <a:srgbClr val="000000"/>
                </a:solidFill>
              </a:rPr>
              <a:t>  3. Высота треугольника - это…</a:t>
            </a: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3" name="Управляющая кнопка: справка 2">
            <a:hlinkClick r:id="rId2" action="ppaction://hlinksldjump" highlightClick="1"/>
          </p:cNvPr>
          <p:cNvSpPr/>
          <p:nvPr/>
        </p:nvSpPr>
        <p:spPr>
          <a:xfrm>
            <a:off x="755576" y="5445224"/>
            <a:ext cx="648072" cy="610368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476672"/>
            <a:ext cx="4896544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Факты:</a:t>
            </a:r>
            <a:endParaRPr lang="ru-RU" sz="4000" b="1" dirty="0">
              <a:solidFill>
                <a:srgbClr val="C0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43608" y="2924944"/>
            <a:ext cx="2016224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763688" y="1628800"/>
            <a:ext cx="1296144" cy="1296144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1043608" y="1628800"/>
            <a:ext cx="720080" cy="1296144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55576" y="1628800"/>
            <a:ext cx="50405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55576" y="3284984"/>
            <a:ext cx="2952328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если               ,то…   </a:t>
            </a:r>
            <a:endParaRPr lang="ru-RU" sz="2400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1763688" y="1628800"/>
            <a:ext cx="288032" cy="129614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995936" y="1628800"/>
            <a:ext cx="44114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2.</a:t>
            </a:r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4644008" y="1628800"/>
            <a:ext cx="2664296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644008" y="1628800"/>
            <a:ext cx="1008112" cy="936104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5652120" y="1628800"/>
            <a:ext cx="1656184" cy="936104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5652120" y="1628800"/>
            <a:ext cx="0" cy="93610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355976" y="2924944"/>
            <a:ext cx="360040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если                     ,то… </a:t>
            </a:r>
            <a:endParaRPr lang="ru-RU" sz="2400" dirty="0"/>
          </a:p>
        </p:txBody>
      </p:sp>
      <p:sp>
        <p:nvSpPr>
          <p:cNvPr id="44" name="TextBox 43"/>
          <p:cNvSpPr txBox="1"/>
          <p:nvPr/>
        </p:nvSpPr>
        <p:spPr>
          <a:xfrm>
            <a:off x="4283968" y="1340768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A</a:t>
            </a:r>
            <a:endParaRPr lang="ru-RU" sz="2400" dirty="0"/>
          </a:p>
        </p:txBody>
      </p:sp>
      <p:sp>
        <p:nvSpPr>
          <p:cNvPr id="45" name="TextBox 44"/>
          <p:cNvSpPr txBox="1"/>
          <p:nvPr/>
        </p:nvSpPr>
        <p:spPr>
          <a:xfrm>
            <a:off x="7380312" y="1412776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46" name="TextBox 45"/>
          <p:cNvSpPr txBox="1"/>
          <p:nvPr/>
        </p:nvSpPr>
        <p:spPr>
          <a:xfrm>
            <a:off x="5508104" y="1196752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D</a:t>
            </a:r>
            <a:endParaRPr lang="ru-RU" sz="2400" dirty="0"/>
          </a:p>
        </p:txBody>
      </p:sp>
      <p:sp>
        <p:nvSpPr>
          <p:cNvPr id="47" name="TextBox 46"/>
          <p:cNvSpPr txBox="1"/>
          <p:nvPr/>
        </p:nvSpPr>
        <p:spPr>
          <a:xfrm>
            <a:off x="5436096" y="2564904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B</a:t>
            </a:r>
            <a:endParaRPr lang="ru-RU" sz="2400" dirty="0"/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5652120" y="1844824"/>
            <a:ext cx="144016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5796136" y="1628800"/>
            <a:ext cx="0" cy="216024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4402723" y="3244334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683568" y="2780928"/>
            <a:ext cx="33855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A</a:t>
            </a:r>
            <a:endParaRPr lang="ru-RU" sz="2400" dirty="0"/>
          </a:p>
        </p:txBody>
      </p:sp>
      <p:sp>
        <p:nvSpPr>
          <p:cNvPr id="57" name="TextBox 56"/>
          <p:cNvSpPr txBox="1"/>
          <p:nvPr/>
        </p:nvSpPr>
        <p:spPr>
          <a:xfrm>
            <a:off x="1619672" y="1268760"/>
            <a:ext cx="410562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B</a:t>
            </a:r>
            <a:endParaRPr lang="ru-RU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2987824" y="2780928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59" name="TextBox 58"/>
          <p:cNvSpPr txBox="1"/>
          <p:nvPr/>
        </p:nvSpPr>
        <p:spPr>
          <a:xfrm>
            <a:off x="1835696" y="2852936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D</a:t>
            </a:r>
            <a:endParaRPr lang="ru-RU" sz="2400" dirty="0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1475656" y="2852936"/>
            <a:ext cx="72008" cy="14401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2483768" y="2852936"/>
            <a:ext cx="72008" cy="14401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2339752" y="4509120"/>
            <a:ext cx="44114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3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>
            <a:off x="3347864" y="4509120"/>
            <a:ext cx="2304256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5652120" y="4509120"/>
            <a:ext cx="0" cy="1296144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3347864" y="4509120"/>
            <a:ext cx="2304256" cy="1296144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1547664" y="5661248"/>
            <a:ext cx="4032448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если                   </a:t>
            </a:r>
            <a:r>
              <a:rPr lang="en-US" sz="2400" dirty="0" smtClean="0"/>
              <a:t>  </a:t>
            </a:r>
            <a:r>
              <a:rPr lang="ru-RU" sz="2400" dirty="0" smtClean="0"/>
              <a:t>  </a:t>
            </a:r>
            <a:r>
              <a:rPr lang="en-US" sz="2400" dirty="0" smtClean="0"/>
              <a:t> </a:t>
            </a:r>
            <a:r>
              <a:rPr lang="ru-RU" sz="2400" dirty="0" smtClean="0"/>
              <a:t>   ,то…       </a:t>
            </a:r>
            <a:endParaRPr lang="ru-RU" sz="2400" dirty="0"/>
          </a:p>
        </p:txBody>
      </p:sp>
      <p:sp>
        <p:nvSpPr>
          <p:cNvPr id="72" name="TextBox 71"/>
          <p:cNvSpPr txBox="1"/>
          <p:nvPr/>
        </p:nvSpPr>
        <p:spPr>
          <a:xfrm>
            <a:off x="2987824" y="4293096"/>
            <a:ext cx="356188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A</a:t>
            </a:r>
            <a:endParaRPr lang="ru-RU" sz="2400" dirty="0"/>
          </a:p>
        </p:txBody>
      </p:sp>
      <p:sp>
        <p:nvSpPr>
          <p:cNvPr id="73" name="TextBox 72"/>
          <p:cNvSpPr txBox="1"/>
          <p:nvPr/>
        </p:nvSpPr>
        <p:spPr>
          <a:xfrm>
            <a:off x="5652120" y="4221088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K</a:t>
            </a:r>
            <a:endParaRPr lang="ru-RU" sz="2400" dirty="0"/>
          </a:p>
        </p:txBody>
      </p:sp>
      <p:sp>
        <p:nvSpPr>
          <p:cNvPr id="74" name="TextBox 73"/>
          <p:cNvSpPr txBox="1"/>
          <p:nvPr/>
        </p:nvSpPr>
        <p:spPr>
          <a:xfrm>
            <a:off x="5652120" y="5661248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75" name="TextBox 74"/>
          <p:cNvSpPr txBox="1"/>
          <p:nvPr/>
        </p:nvSpPr>
        <p:spPr>
          <a:xfrm>
            <a:off x="4499992" y="5301208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B</a:t>
            </a:r>
            <a:endParaRPr lang="ru-RU" sz="2400" dirty="0"/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 flipH="1">
            <a:off x="4788024" y="4509120"/>
            <a:ext cx="864096" cy="79208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Дуга 89"/>
          <p:cNvSpPr/>
          <p:nvPr/>
        </p:nvSpPr>
        <p:spPr>
          <a:xfrm rot="17033037" flipH="1">
            <a:off x="5237894" y="4364991"/>
            <a:ext cx="456965" cy="394482"/>
          </a:xfrm>
          <a:prstGeom prst="arc">
            <a:avLst>
              <a:gd name="adj1" fmla="val 16200000"/>
              <a:gd name="adj2" fmla="val 20666708"/>
            </a:avLst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Дуга 90"/>
          <p:cNvSpPr/>
          <p:nvPr/>
        </p:nvSpPr>
        <p:spPr>
          <a:xfrm rot="9610592">
            <a:off x="5409843" y="4388428"/>
            <a:ext cx="628570" cy="379678"/>
          </a:xfrm>
          <a:prstGeom prst="arc">
            <a:avLst>
              <a:gd name="adj1" fmla="val 18464639"/>
              <a:gd name="adj2" fmla="val 0"/>
            </a:avLst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1547664" y="3356992"/>
          <a:ext cx="1224136" cy="360040"/>
        </p:xfrm>
        <a:graphic>
          <a:graphicData uri="http://schemas.openxmlformats.org/presentationml/2006/ole">
            <p:oleObj spid="_x0000_s2053" name="Equation" r:id="rId3" imgW="622080" imgH="177480" progId="">
              <p:embed/>
            </p:oleObj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5148064" y="2924944"/>
          <a:ext cx="1728192" cy="432048"/>
        </p:xfrm>
        <a:graphic>
          <a:graphicData uri="http://schemas.openxmlformats.org/presentationml/2006/ole">
            <p:oleObj spid="_x0000_s2054" name="Equation" r:id="rId4" imgW="850680" imgH="203040" progId="">
              <p:embed/>
            </p:oleObj>
          </a:graphicData>
        </a:graphic>
      </p:graphicFrame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2339752" y="5733256"/>
          <a:ext cx="2160240" cy="393824"/>
        </p:xfrm>
        <a:graphic>
          <a:graphicData uri="http://schemas.openxmlformats.org/presentationml/2006/ole">
            <p:oleObj spid="_x0000_s2055" name="Equation" r:id="rId5" imgW="1041120" imgH="177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764704"/>
            <a:ext cx="698477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</a:rPr>
              <a:t> </a:t>
            </a:r>
            <a:endParaRPr lang="ru-RU" sz="2400" dirty="0" smtClean="0">
              <a:solidFill>
                <a:srgbClr val="000000"/>
              </a:solidFill>
            </a:endParaRP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400" dirty="0" smtClean="0">
                <a:solidFill>
                  <a:srgbClr val="000000"/>
                </a:solidFill>
              </a:rPr>
              <a:t>  </a:t>
            </a: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476672"/>
            <a:ext cx="4896544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Решение задач</a:t>
            </a:r>
            <a:endParaRPr lang="ru-RU" sz="4000" b="1" dirty="0">
              <a:solidFill>
                <a:srgbClr val="C0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292080" y="2924944"/>
            <a:ext cx="2016224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012160" y="1628800"/>
            <a:ext cx="1296144" cy="1296144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5292080" y="1628800"/>
            <a:ext cx="720080" cy="1296144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55576" y="1340768"/>
            <a:ext cx="50405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1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5004048" y="2924944"/>
            <a:ext cx="33855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A</a:t>
            </a:r>
            <a:endParaRPr lang="ru-RU" sz="2400" dirty="0"/>
          </a:p>
        </p:txBody>
      </p:sp>
      <p:sp>
        <p:nvSpPr>
          <p:cNvPr id="57" name="TextBox 56"/>
          <p:cNvSpPr txBox="1"/>
          <p:nvPr/>
        </p:nvSpPr>
        <p:spPr>
          <a:xfrm>
            <a:off x="5796136" y="1196752"/>
            <a:ext cx="410562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B</a:t>
            </a:r>
            <a:endParaRPr lang="ru-RU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7092280" y="2924944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59" name="TextBox 58"/>
          <p:cNvSpPr txBox="1"/>
          <p:nvPr/>
        </p:nvSpPr>
        <p:spPr>
          <a:xfrm>
            <a:off x="6084168" y="2924944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D</a:t>
            </a:r>
            <a:endParaRPr lang="ru-RU" sz="2400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5796136" y="2852936"/>
            <a:ext cx="1008112" cy="144016"/>
            <a:chOff x="5796136" y="2852936"/>
            <a:chExt cx="1008112" cy="144016"/>
          </a:xfrm>
        </p:grpSpPr>
        <p:cxnSp>
          <p:nvCxnSpPr>
            <p:cNvPr id="61" name="Прямая соединительная линия 60"/>
            <p:cNvCxnSpPr/>
            <p:nvPr/>
          </p:nvCxnSpPr>
          <p:spPr>
            <a:xfrm>
              <a:off x="5796136" y="2852936"/>
              <a:ext cx="72008" cy="14401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6732240" y="2852936"/>
              <a:ext cx="72008" cy="14401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TextBox 69"/>
          <p:cNvSpPr txBox="1"/>
          <p:nvPr/>
        </p:nvSpPr>
        <p:spPr>
          <a:xfrm>
            <a:off x="1547664" y="5661248"/>
            <a:ext cx="3528392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       </a:t>
            </a:r>
            <a:endParaRPr lang="ru-RU" sz="2400" dirty="0"/>
          </a:p>
        </p:txBody>
      </p:sp>
      <p:sp>
        <p:nvSpPr>
          <p:cNvPr id="48" name="TextBox 47"/>
          <p:cNvSpPr txBox="1"/>
          <p:nvPr/>
        </p:nvSpPr>
        <p:spPr>
          <a:xfrm>
            <a:off x="1403648" y="1340768"/>
            <a:ext cx="3888432" cy="15696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Дано: на рис. АВ=ВС</a:t>
            </a:r>
          </a:p>
          <a:p>
            <a:r>
              <a:rPr lang="en-US" sz="2400" dirty="0" smtClean="0"/>
              <a:t>BD</a:t>
            </a:r>
            <a:r>
              <a:rPr lang="ru-RU" sz="2400" dirty="0" smtClean="0"/>
              <a:t>-медиана</a:t>
            </a:r>
          </a:p>
          <a:p>
            <a:r>
              <a:rPr lang="en-US" sz="2400" dirty="0" smtClean="0"/>
              <a:t>AD = 4</a:t>
            </a:r>
            <a:r>
              <a:rPr lang="ru-RU" sz="2400" dirty="0" smtClean="0"/>
              <a:t>,5 см</a:t>
            </a:r>
          </a:p>
          <a:p>
            <a:r>
              <a:rPr lang="ru-RU" sz="2400" dirty="0" smtClean="0"/>
              <a:t>Найти: </a:t>
            </a:r>
            <a:r>
              <a:rPr lang="en-US" sz="2400" dirty="0" smtClean="0"/>
              <a:t>AC</a:t>
            </a:r>
            <a:r>
              <a:rPr lang="ru-RU" sz="2400" dirty="0" smtClean="0"/>
              <a:t>-? </a:t>
            </a:r>
            <a:endParaRPr lang="ru-RU" sz="2400" dirty="0"/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3275856" y="1772816"/>
          <a:ext cx="1008112" cy="360040"/>
        </p:xfrm>
        <a:graphic>
          <a:graphicData uri="http://schemas.openxmlformats.org/presentationml/2006/ole">
            <p:oleObj spid="_x0000_s3076" name="Equation" r:id="rId4" imgW="457200" imgH="177480" progId="">
              <p:embed/>
            </p:oleObj>
          </a:graphicData>
        </a:graphic>
      </p:graphicFrame>
      <p:cxnSp>
        <p:nvCxnSpPr>
          <p:cNvPr id="21" name="Прямая соединительная линия 20"/>
          <p:cNvCxnSpPr/>
          <p:nvPr/>
        </p:nvCxnSpPr>
        <p:spPr>
          <a:xfrm>
            <a:off x="6012160" y="1628800"/>
            <a:ext cx="275750" cy="129614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012160" y="1628800"/>
            <a:ext cx="288032" cy="129614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16200000" flipH="1">
            <a:off x="5572132" y="2214554"/>
            <a:ext cx="214314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6200000" flipH="1">
            <a:off x="5500694" y="2285993"/>
            <a:ext cx="214314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6572264" y="2214554"/>
            <a:ext cx="214314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6643702" y="2285992"/>
            <a:ext cx="214314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476672"/>
            <a:ext cx="4896544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Решение задач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1640" y="1268760"/>
            <a:ext cx="3312368" cy="15696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Дано: на рис.</a:t>
            </a:r>
          </a:p>
          <a:p>
            <a:r>
              <a:rPr lang="en-US" sz="2400" dirty="0" smtClean="0"/>
              <a:t>BD</a:t>
            </a:r>
            <a:r>
              <a:rPr lang="ru-RU" sz="2400" dirty="0" smtClean="0"/>
              <a:t>-высота </a:t>
            </a:r>
          </a:p>
          <a:p>
            <a:r>
              <a:rPr lang="ru-RU" sz="2400" dirty="0" smtClean="0"/>
              <a:t>Определите:</a:t>
            </a:r>
          </a:p>
          <a:p>
            <a:r>
              <a:rPr lang="ru-RU" sz="2400" dirty="0" smtClean="0"/>
              <a:t>вид                 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755576" y="1340768"/>
            <a:ext cx="44114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2.</a:t>
            </a:r>
            <a:endParaRPr lang="ru-RU" sz="2400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4644008" y="1628800"/>
            <a:ext cx="2664296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644008" y="1628800"/>
            <a:ext cx="1008112" cy="936104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5652120" y="1628800"/>
            <a:ext cx="1656184" cy="936104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4211960" y="1196752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A</a:t>
            </a:r>
            <a:endParaRPr lang="ru-RU" sz="2400" dirty="0"/>
          </a:p>
        </p:txBody>
      </p:sp>
      <p:sp>
        <p:nvSpPr>
          <p:cNvPr id="45" name="TextBox 44"/>
          <p:cNvSpPr txBox="1"/>
          <p:nvPr/>
        </p:nvSpPr>
        <p:spPr>
          <a:xfrm>
            <a:off x="7236296" y="1196752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46" name="TextBox 45"/>
          <p:cNvSpPr txBox="1"/>
          <p:nvPr/>
        </p:nvSpPr>
        <p:spPr>
          <a:xfrm>
            <a:off x="5508104" y="1196752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D</a:t>
            </a:r>
            <a:endParaRPr lang="ru-RU" sz="2400" dirty="0"/>
          </a:p>
        </p:txBody>
      </p:sp>
      <p:sp>
        <p:nvSpPr>
          <p:cNvPr id="47" name="TextBox 46"/>
          <p:cNvSpPr txBox="1"/>
          <p:nvPr/>
        </p:nvSpPr>
        <p:spPr>
          <a:xfrm>
            <a:off x="5436096" y="2564904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B</a:t>
            </a:r>
            <a:endParaRPr lang="ru-RU" sz="2400" dirty="0"/>
          </a:p>
        </p:txBody>
      </p:sp>
      <p:grpSp>
        <p:nvGrpSpPr>
          <p:cNvPr id="42" name="Группа 41"/>
          <p:cNvGrpSpPr/>
          <p:nvPr/>
        </p:nvGrpSpPr>
        <p:grpSpPr>
          <a:xfrm>
            <a:off x="5652120" y="1628800"/>
            <a:ext cx="144016" cy="216024"/>
            <a:chOff x="5652120" y="1628800"/>
            <a:chExt cx="144016" cy="216024"/>
          </a:xfrm>
        </p:grpSpPr>
        <p:cxnSp>
          <p:nvCxnSpPr>
            <p:cNvPr id="49" name="Прямая соединительная линия 48"/>
            <p:cNvCxnSpPr/>
            <p:nvPr/>
          </p:nvCxnSpPr>
          <p:spPr>
            <a:xfrm>
              <a:off x="5652120" y="1844824"/>
              <a:ext cx="14401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5796136" y="1628800"/>
              <a:ext cx="0" cy="21602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3000364" y="1714488"/>
          <a:ext cx="1008063" cy="360362"/>
        </p:xfrm>
        <a:graphic>
          <a:graphicData uri="http://schemas.openxmlformats.org/presentationml/2006/ole">
            <p:oleObj spid="_x0000_s4100" name="Equation" r:id="rId3" imgW="457200" imgH="177480" progId="">
              <p:embed/>
            </p:oleObj>
          </a:graphicData>
        </a:graphic>
      </p:graphicFrame>
      <p:cxnSp>
        <p:nvCxnSpPr>
          <p:cNvPr id="19" name="Прямая соединительная линия 18"/>
          <p:cNvCxnSpPr/>
          <p:nvPr/>
        </p:nvCxnSpPr>
        <p:spPr>
          <a:xfrm>
            <a:off x="5652120" y="1628800"/>
            <a:ext cx="0" cy="93610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5652120" y="1628800"/>
            <a:ext cx="0" cy="93610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928794" y="2357430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dirty="0" smtClean="0"/>
              <a:t>Δ</a:t>
            </a:r>
            <a:r>
              <a:rPr lang="ru-RU" sz="2400" dirty="0" smtClean="0"/>
              <a:t>АВ</a:t>
            </a:r>
            <a:r>
              <a:rPr lang="en-US" sz="2400" dirty="0" smtClean="0"/>
              <a:t>D </a:t>
            </a:r>
            <a:r>
              <a:rPr lang="ru-RU" sz="2400" dirty="0" smtClean="0"/>
              <a:t>и </a:t>
            </a:r>
            <a:r>
              <a:rPr lang="el-GR" sz="2400" dirty="0" smtClean="0"/>
              <a:t>Δ</a:t>
            </a:r>
            <a:r>
              <a:rPr lang="en-US" sz="2400" dirty="0" smtClean="0"/>
              <a:t>CBD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55576" y="764704"/>
            <a:ext cx="698477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</a:rPr>
              <a:t> </a:t>
            </a:r>
            <a:endParaRPr lang="ru-RU" sz="2400" dirty="0" smtClean="0">
              <a:solidFill>
                <a:srgbClr val="000000"/>
              </a:solidFill>
            </a:endParaRP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400" dirty="0" smtClean="0">
                <a:solidFill>
                  <a:srgbClr val="000000"/>
                </a:solidFill>
              </a:rPr>
              <a:t>  </a:t>
            </a: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476672"/>
            <a:ext cx="4896544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Решение задач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403648" y="1340768"/>
            <a:ext cx="4536504" cy="2308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Дано: на рис.</a:t>
            </a:r>
          </a:p>
          <a:p>
            <a:r>
              <a:rPr lang="en-US" sz="2400" dirty="0" smtClean="0"/>
              <a:t>KB</a:t>
            </a:r>
            <a:r>
              <a:rPr lang="ru-RU" sz="2400" dirty="0" smtClean="0"/>
              <a:t>-биссектриса</a:t>
            </a:r>
          </a:p>
          <a:p>
            <a:r>
              <a:rPr lang="ru-RU" sz="2400" dirty="0" smtClean="0"/>
              <a:t>                               </a:t>
            </a:r>
          </a:p>
          <a:p>
            <a:r>
              <a:rPr lang="ru-RU" sz="2400" dirty="0" smtClean="0"/>
              <a:t>Найти:             </a:t>
            </a:r>
            <a:r>
              <a:rPr lang="en-US" sz="2400" dirty="0" smtClean="0"/>
              <a:t>-</a:t>
            </a:r>
            <a:r>
              <a:rPr lang="ru-RU" sz="2400" dirty="0" smtClean="0"/>
              <a:t>?</a:t>
            </a:r>
          </a:p>
          <a:p>
            <a:r>
              <a:rPr lang="ru-RU" sz="2400" dirty="0" smtClean="0"/>
              <a:t>Назовите: высоты            -? </a:t>
            </a:r>
          </a:p>
          <a:p>
            <a:endParaRPr lang="ru-RU" sz="2400" dirty="0"/>
          </a:p>
        </p:txBody>
      </p:sp>
      <p:sp>
        <p:nvSpPr>
          <p:cNvPr id="63" name="TextBox 62"/>
          <p:cNvSpPr txBox="1"/>
          <p:nvPr/>
        </p:nvSpPr>
        <p:spPr>
          <a:xfrm>
            <a:off x="755576" y="1340768"/>
            <a:ext cx="441146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3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>
            <a:off x="5652120" y="1628800"/>
            <a:ext cx="2304256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7956376" y="1628800"/>
            <a:ext cx="0" cy="1296144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5652120" y="1628800"/>
            <a:ext cx="2304256" cy="1296144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5436096" y="1628800"/>
            <a:ext cx="356188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A</a:t>
            </a:r>
            <a:endParaRPr lang="ru-RU" sz="2400" dirty="0"/>
          </a:p>
        </p:txBody>
      </p:sp>
      <p:sp>
        <p:nvSpPr>
          <p:cNvPr id="73" name="TextBox 72"/>
          <p:cNvSpPr txBox="1"/>
          <p:nvPr/>
        </p:nvSpPr>
        <p:spPr>
          <a:xfrm>
            <a:off x="7812360" y="1196752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K</a:t>
            </a:r>
            <a:endParaRPr lang="ru-RU" sz="2400" dirty="0"/>
          </a:p>
        </p:txBody>
      </p:sp>
      <p:sp>
        <p:nvSpPr>
          <p:cNvPr id="74" name="TextBox 73"/>
          <p:cNvSpPr txBox="1"/>
          <p:nvPr/>
        </p:nvSpPr>
        <p:spPr>
          <a:xfrm>
            <a:off x="7740352" y="2924944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75" name="TextBox 74"/>
          <p:cNvSpPr txBox="1"/>
          <p:nvPr/>
        </p:nvSpPr>
        <p:spPr>
          <a:xfrm>
            <a:off x="6804248" y="2420888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B</a:t>
            </a:r>
            <a:endParaRPr lang="ru-RU" sz="2400" dirty="0"/>
          </a:p>
        </p:txBody>
      </p:sp>
      <p:grpSp>
        <p:nvGrpSpPr>
          <p:cNvPr id="22" name="Группа 21"/>
          <p:cNvGrpSpPr/>
          <p:nvPr/>
        </p:nvGrpSpPr>
        <p:grpSpPr>
          <a:xfrm>
            <a:off x="7573391" y="1453429"/>
            <a:ext cx="769278" cy="506365"/>
            <a:chOff x="7573391" y="1453429"/>
            <a:chExt cx="769278" cy="506365"/>
          </a:xfrm>
        </p:grpSpPr>
        <p:sp>
          <p:nvSpPr>
            <p:cNvPr id="90" name="Дуга 89"/>
            <p:cNvSpPr/>
            <p:nvPr/>
          </p:nvSpPr>
          <p:spPr>
            <a:xfrm rot="17033037" flipH="1">
              <a:off x="7542149" y="1484671"/>
              <a:ext cx="456965" cy="394482"/>
            </a:xfrm>
            <a:prstGeom prst="arc">
              <a:avLst>
                <a:gd name="adj1" fmla="val 16200000"/>
                <a:gd name="adj2" fmla="val 21192614"/>
              </a:avLst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Дуга 90"/>
            <p:cNvSpPr/>
            <p:nvPr/>
          </p:nvSpPr>
          <p:spPr>
            <a:xfrm rot="9610592">
              <a:off x="7714099" y="1580116"/>
              <a:ext cx="628570" cy="379678"/>
            </a:xfrm>
            <a:prstGeom prst="arc">
              <a:avLst>
                <a:gd name="adj1" fmla="val 18464639"/>
                <a:gd name="adj2" fmla="val 0"/>
              </a:avLst>
            </a:prstGeom>
            <a:ln w="1905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73733" name="Object 5"/>
          <p:cNvGraphicFramePr>
            <a:graphicFrameLocks noChangeAspect="1"/>
          </p:cNvGraphicFramePr>
          <p:nvPr/>
        </p:nvGraphicFramePr>
        <p:xfrm>
          <a:off x="4067944" y="2852936"/>
          <a:ext cx="1008111" cy="360363"/>
        </p:xfrm>
        <a:graphic>
          <a:graphicData uri="http://schemas.openxmlformats.org/presentationml/2006/ole">
            <p:oleObj spid="_x0000_s5122" name="Equation" r:id="rId3" imgW="457200" imgH="177480" progId="">
              <p:embed/>
            </p:oleObj>
          </a:graphicData>
        </a:graphic>
      </p:graphicFrame>
      <p:graphicFrame>
        <p:nvGraphicFramePr>
          <p:cNvPr id="5126" name="Object 6"/>
          <p:cNvGraphicFramePr>
            <a:graphicFrameLocks noChangeAspect="1"/>
          </p:cNvGraphicFramePr>
          <p:nvPr/>
        </p:nvGraphicFramePr>
        <p:xfrm>
          <a:off x="3779912" y="1772816"/>
          <a:ext cx="1080120" cy="360040"/>
        </p:xfrm>
        <a:graphic>
          <a:graphicData uri="http://schemas.openxmlformats.org/presentationml/2006/ole">
            <p:oleObj spid="_x0000_s5126" name="Equation" r:id="rId4" imgW="457200" imgH="177480" progId="">
              <p:embed/>
            </p:oleObj>
          </a:graphicData>
        </a:graphic>
      </p:graphicFrame>
      <p:graphicFrame>
        <p:nvGraphicFramePr>
          <p:cNvPr id="5127" name="Object 7"/>
          <p:cNvGraphicFramePr>
            <a:graphicFrameLocks noChangeAspect="1"/>
          </p:cNvGraphicFramePr>
          <p:nvPr/>
        </p:nvGraphicFramePr>
        <p:xfrm>
          <a:off x="2483768" y="2492896"/>
          <a:ext cx="1008112" cy="360040"/>
        </p:xfrm>
        <a:graphic>
          <a:graphicData uri="http://schemas.openxmlformats.org/presentationml/2006/ole">
            <p:oleObj spid="_x0000_s5127" name="Equation" r:id="rId5" imgW="469800" imgH="177480" progId="">
              <p:embed/>
            </p:oleObj>
          </a:graphicData>
        </a:graphic>
      </p:graphicFrame>
      <p:cxnSp>
        <p:nvCxnSpPr>
          <p:cNvPr id="21" name="Прямая соединительная линия 20"/>
          <p:cNvCxnSpPr/>
          <p:nvPr/>
        </p:nvCxnSpPr>
        <p:spPr>
          <a:xfrm flipH="1">
            <a:off x="7092280" y="1628800"/>
            <a:ext cx="864096" cy="79208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7092280" y="1628800"/>
            <a:ext cx="864096" cy="79208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128" name="Object 8"/>
          <p:cNvGraphicFramePr>
            <a:graphicFrameLocks noChangeAspect="1"/>
          </p:cNvGraphicFramePr>
          <p:nvPr/>
        </p:nvGraphicFramePr>
        <p:xfrm>
          <a:off x="1475656" y="2060848"/>
          <a:ext cx="1656184" cy="432048"/>
        </p:xfrm>
        <a:graphic>
          <a:graphicData uri="http://schemas.openxmlformats.org/presentationml/2006/ole">
            <p:oleObj spid="_x0000_s5128" name="Equation" r:id="rId6" imgW="812520" imgH="2030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476672"/>
            <a:ext cx="727280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</a:rPr>
              <a:t> </a:t>
            </a:r>
            <a:endParaRPr lang="ru-RU" sz="2400" dirty="0" smtClean="0">
              <a:solidFill>
                <a:srgbClr val="000000"/>
              </a:solidFill>
            </a:endParaRP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400" dirty="0" smtClean="0">
                <a:solidFill>
                  <a:srgbClr val="000000"/>
                </a:solidFill>
              </a:rPr>
              <a:t>  </a:t>
            </a: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476672"/>
            <a:ext cx="5317762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Решение задач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7" y="1340768"/>
            <a:ext cx="4248471" cy="45243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   </a:t>
            </a:r>
            <a:r>
              <a:rPr lang="ru-RU" sz="2400" u="sng" dirty="0" smtClean="0"/>
              <a:t>Задача №</a:t>
            </a:r>
            <a:r>
              <a:rPr lang="en-US" sz="2400" u="sng" dirty="0" smtClean="0"/>
              <a:t>4</a:t>
            </a:r>
            <a:r>
              <a:rPr lang="ru-RU" sz="2400" u="sng" dirty="0" smtClean="0"/>
              <a:t>                                                              </a:t>
            </a:r>
          </a:p>
          <a:p>
            <a:r>
              <a:rPr lang="ru-RU" sz="2400" dirty="0" smtClean="0"/>
              <a:t>   Дано:  на рис. АВ=ВС</a:t>
            </a:r>
          </a:p>
          <a:p>
            <a:r>
              <a:rPr lang="ru-RU" sz="2400" dirty="0" smtClean="0"/>
              <a:t>               </a:t>
            </a:r>
            <a:r>
              <a:rPr lang="en-US" sz="2400" dirty="0" smtClean="0"/>
              <a:t>BE</a:t>
            </a:r>
            <a:r>
              <a:rPr lang="ru-RU" sz="2400" dirty="0" smtClean="0"/>
              <a:t>-медиана            </a:t>
            </a:r>
          </a:p>
          <a:p>
            <a:r>
              <a:rPr lang="ru-RU" sz="2400" dirty="0" smtClean="0"/>
              <a:t>               </a:t>
            </a:r>
            <a:r>
              <a:rPr lang="en-US" sz="2400" dirty="0" smtClean="0"/>
              <a:t>AE</a:t>
            </a:r>
            <a:r>
              <a:rPr lang="ru-RU" sz="2400" dirty="0" smtClean="0"/>
              <a:t>=5см</a:t>
            </a:r>
          </a:p>
          <a:p>
            <a:r>
              <a:rPr lang="ru-RU" sz="2400" dirty="0" smtClean="0"/>
              <a:t>               </a:t>
            </a:r>
            <a:r>
              <a:rPr lang="en-US" sz="2400" dirty="0" smtClean="0"/>
              <a:t>BC</a:t>
            </a:r>
            <a:r>
              <a:rPr lang="ru-RU" sz="2400" dirty="0" smtClean="0"/>
              <a:t>=7см </a:t>
            </a:r>
            <a:endParaRPr lang="en-US" sz="2400" dirty="0" smtClean="0"/>
          </a:p>
          <a:p>
            <a:r>
              <a:rPr lang="ru-RU" sz="2400" dirty="0" smtClean="0"/>
              <a:t>                                                                                                                                                          </a:t>
            </a:r>
          </a:p>
          <a:p>
            <a:r>
              <a:rPr lang="ru-RU" sz="2400" dirty="0" smtClean="0"/>
              <a:t>   Найти:           -?                                                           </a:t>
            </a:r>
          </a:p>
          <a:p>
            <a:r>
              <a:rPr lang="ru-RU" sz="2400" dirty="0" smtClean="0"/>
              <a:t>                                  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2051720" y="3501008"/>
          <a:ext cx="936104" cy="504056"/>
        </p:xfrm>
        <a:graphic>
          <a:graphicData uri="http://schemas.openxmlformats.org/presentationml/2006/ole">
            <p:oleObj spid="_x0000_s21506" name="Equation" r:id="rId3" imgW="368280" imgH="228600" progId="">
              <p:embed/>
            </p:oleObj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 flipV="1">
            <a:off x="6804248" y="2708920"/>
            <a:ext cx="0" cy="21602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6588224" y="1357298"/>
            <a:ext cx="36004" cy="280831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Равнобедренный треугольник 11"/>
          <p:cNvSpPr/>
          <p:nvPr/>
        </p:nvSpPr>
        <p:spPr>
          <a:xfrm>
            <a:off x="5292080" y="1340768"/>
            <a:ext cx="2664296" cy="1562472"/>
          </a:xfrm>
          <a:prstGeom prst="triangl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5004048" y="2924944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A</a:t>
            </a:r>
            <a:endParaRPr lang="ru-RU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6372200" y="908720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B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7812360" y="2924944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2051720" y="3212976"/>
          <a:ext cx="1152128" cy="360040"/>
        </p:xfrm>
        <a:graphic>
          <a:graphicData uri="http://schemas.openxmlformats.org/presentationml/2006/ole">
            <p:oleObj spid="_x0000_s21507" name="Equation" r:id="rId4" imgW="622080" imgH="177480" progId="">
              <p:embed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156176" y="4221088"/>
            <a:ext cx="372218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F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6156176" y="2924944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E</a:t>
            </a:r>
            <a:endParaRPr lang="ru-RU" sz="2400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6588224" y="2708920"/>
            <a:ext cx="21602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stCxn id="12" idx="0"/>
          </p:cNvCxnSpPr>
          <p:nvPr/>
        </p:nvCxnSpPr>
        <p:spPr>
          <a:xfrm flipH="1">
            <a:off x="6609322" y="1340768"/>
            <a:ext cx="14906" cy="15624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Группа 60"/>
          <p:cNvGrpSpPr/>
          <p:nvPr/>
        </p:nvGrpSpPr>
        <p:grpSpPr>
          <a:xfrm>
            <a:off x="5940152" y="2780928"/>
            <a:ext cx="1440160" cy="216024"/>
            <a:chOff x="5940152" y="2780928"/>
            <a:chExt cx="1440160" cy="216024"/>
          </a:xfrm>
        </p:grpSpPr>
        <p:cxnSp>
          <p:nvCxnSpPr>
            <p:cNvPr id="46" name="Прямая соединительная линия 45"/>
            <p:cNvCxnSpPr/>
            <p:nvPr/>
          </p:nvCxnSpPr>
          <p:spPr>
            <a:xfrm>
              <a:off x="5940152" y="2780928"/>
              <a:ext cx="72008" cy="21602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>
              <a:off x="7308304" y="2780928"/>
              <a:ext cx="72008" cy="21602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5436096" y="3068960"/>
            <a:ext cx="721672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5см</a:t>
            </a:r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7350790" y="1752889"/>
            <a:ext cx="721672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7см</a:t>
            </a:r>
            <a:endParaRPr lang="ru-RU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6948264" y="3068960"/>
            <a:ext cx="721672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5см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72066" y="1895765"/>
            <a:ext cx="721672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7см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55576" y="5445224"/>
            <a:ext cx="3528392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Ответ:                                   </a:t>
            </a:r>
            <a:endParaRPr lang="ru-RU" sz="2400" dirty="0"/>
          </a:p>
        </p:txBody>
      </p:sp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3851920" y="2132856"/>
          <a:ext cx="936625" cy="376238"/>
        </p:xfrm>
        <a:graphic>
          <a:graphicData uri="http://schemas.openxmlformats.org/presentationml/2006/ole">
            <p:oleObj spid="_x0000_s21510" name="Equation" r:id="rId5" imgW="457200" imgH="177480" progId="">
              <p:embed/>
            </p:oleObj>
          </a:graphicData>
        </a:graphic>
      </p:graphicFrame>
      <p:graphicFrame>
        <p:nvGraphicFramePr>
          <p:cNvPr id="31" name="Object 2"/>
          <p:cNvGraphicFramePr>
            <a:graphicFrameLocks noChangeAspect="1"/>
          </p:cNvGraphicFramePr>
          <p:nvPr/>
        </p:nvGraphicFramePr>
        <p:xfrm>
          <a:off x="1857356" y="5429264"/>
          <a:ext cx="936104" cy="504056"/>
        </p:xfrm>
        <a:graphic>
          <a:graphicData uri="http://schemas.openxmlformats.org/presentationml/2006/ole">
            <p:oleObj spid="_x0000_s21511" name="Equation" r:id="rId6" imgW="368280" imgH="228600" progId="">
              <p:embed/>
            </p:oleObj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2786050" y="5467665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= 24 см</a:t>
            </a:r>
            <a:endParaRPr lang="ru-RU" sz="2400" b="1" dirty="0">
              <a:solidFill>
                <a:schemeClr val="bg1"/>
              </a:solidFill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16200000" flipH="1">
            <a:off x="6000760" y="1785926"/>
            <a:ext cx="214314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16200000" flipH="1">
            <a:off x="5929322" y="1857365"/>
            <a:ext cx="214314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7000892" y="1785926"/>
            <a:ext cx="214314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7072330" y="1857364"/>
            <a:ext cx="214314" cy="2143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7" grpId="0"/>
      <p:bldP spid="28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476672"/>
            <a:ext cx="460851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</a:rPr>
              <a:t> </a:t>
            </a:r>
            <a:endParaRPr lang="ru-RU" sz="2400" dirty="0" smtClean="0">
              <a:solidFill>
                <a:srgbClr val="000000"/>
              </a:solidFill>
            </a:endParaRP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400" dirty="0" smtClean="0">
                <a:solidFill>
                  <a:srgbClr val="000000"/>
                </a:solidFill>
              </a:rPr>
              <a:t>  </a:t>
            </a: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476672"/>
            <a:ext cx="5532076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Решение задач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340769"/>
            <a:ext cx="4536504" cy="45243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u="sng" dirty="0" smtClean="0"/>
              <a:t>Задача №</a:t>
            </a:r>
            <a:r>
              <a:rPr lang="en-US" sz="2400" u="sng" dirty="0" smtClean="0"/>
              <a:t>5</a:t>
            </a:r>
            <a:endParaRPr lang="ru-RU" sz="2400" dirty="0" smtClean="0"/>
          </a:p>
          <a:p>
            <a:r>
              <a:rPr lang="ru-RU" sz="2400" dirty="0" smtClean="0"/>
              <a:t>Дано: на рис.  </a:t>
            </a:r>
            <a:r>
              <a:rPr lang="en-US" sz="2400" dirty="0" smtClean="0"/>
              <a:t>AB</a:t>
            </a:r>
            <a:r>
              <a:rPr lang="ru-RU" sz="2400" dirty="0" smtClean="0"/>
              <a:t>=</a:t>
            </a:r>
            <a:r>
              <a:rPr lang="en-US" sz="2400" dirty="0" smtClean="0"/>
              <a:t>CB</a:t>
            </a:r>
            <a:endParaRPr lang="ru-RU" sz="2400" dirty="0" smtClean="0"/>
          </a:p>
          <a:p>
            <a:r>
              <a:rPr lang="ru-RU" sz="2400" dirty="0" smtClean="0"/>
              <a:t>           BD-биссектриса    </a:t>
            </a:r>
          </a:p>
          <a:p>
            <a:r>
              <a:rPr lang="ru-RU" sz="2400" dirty="0" smtClean="0"/>
              <a:t>Докажите: </a:t>
            </a:r>
            <a:r>
              <a:rPr lang="en-US" sz="2400" dirty="0" smtClean="0"/>
              <a:t>BD</a:t>
            </a:r>
            <a:r>
              <a:rPr lang="ru-RU" sz="2400" dirty="0" smtClean="0"/>
              <a:t>-медиана                   </a:t>
            </a:r>
          </a:p>
          <a:p>
            <a:r>
              <a:rPr lang="ru-RU" sz="2400" dirty="0" smtClean="0"/>
              <a:t>               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633" name="Object 9"/>
          <p:cNvGraphicFramePr>
            <a:graphicFrameLocks noChangeAspect="1"/>
          </p:cNvGraphicFramePr>
          <p:nvPr/>
        </p:nvGraphicFramePr>
        <p:xfrm>
          <a:off x="3995936" y="2132856"/>
          <a:ext cx="936104" cy="376932"/>
        </p:xfrm>
        <a:graphic>
          <a:graphicData uri="http://schemas.openxmlformats.org/presentationml/2006/ole">
            <p:oleObj spid="_x0000_s26633" name="Equation" r:id="rId3" imgW="457200" imgH="177480" progId="">
              <p:embed/>
            </p:oleObj>
          </a:graphicData>
        </a:graphic>
      </p:graphicFrame>
      <p:graphicFrame>
        <p:nvGraphicFramePr>
          <p:cNvPr id="26634" name="Object 10"/>
          <p:cNvGraphicFramePr>
            <a:graphicFrameLocks noChangeAspect="1"/>
          </p:cNvGraphicFramePr>
          <p:nvPr/>
        </p:nvGraphicFramePr>
        <p:xfrm>
          <a:off x="4067944" y="2492896"/>
          <a:ext cx="936104" cy="376237"/>
        </p:xfrm>
        <a:graphic>
          <a:graphicData uri="http://schemas.openxmlformats.org/presentationml/2006/ole">
            <p:oleObj spid="_x0000_s26634" name="Equation" r:id="rId4" imgW="457200" imgH="177480" progId="">
              <p:embed/>
            </p:oleObj>
          </a:graphicData>
        </a:graphic>
      </p:graphicFrame>
      <p:sp>
        <p:nvSpPr>
          <p:cNvPr id="15" name="Равнобедренный треугольник 14"/>
          <p:cNvSpPr/>
          <p:nvPr/>
        </p:nvSpPr>
        <p:spPr>
          <a:xfrm>
            <a:off x="5652120" y="1340768"/>
            <a:ext cx="2592288" cy="2808312"/>
          </a:xfrm>
          <a:prstGeom prst="triangl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endCxn id="15" idx="3"/>
          </p:cNvCxnSpPr>
          <p:nvPr/>
        </p:nvCxnSpPr>
        <p:spPr>
          <a:xfrm>
            <a:off x="6948264" y="1340768"/>
            <a:ext cx="0" cy="280831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36096" y="4149080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A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6732240" y="908720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B</a:t>
            </a:r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8100392" y="4149080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6804248" y="4149080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D</a:t>
            </a:r>
            <a:endParaRPr lang="ru-RU" sz="2400" dirty="0"/>
          </a:p>
        </p:txBody>
      </p:sp>
      <p:cxnSp>
        <p:nvCxnSpPr>
          <p:cNvPr id="24" name="Прямая соединительная линия 23"/>
          <p:cNvCxnSpPr>
            <a:endCxn id="15" idx="3"/>
          </p:cNvCxnSpPr>
          <p:nvPr/>
        </p:nvCxnSpPr>
        <p:spPr>
          <a:xfrm>
            <a:off x="6948264" y="1340768"/>
            <a:ext cx="0" cy="28083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Группа 52"/>
          <p:cNvGrpSpPr/>
          <p:nvPr/>
        </p:nvGrpSpPr>
        <p:grpSpPr>
          <a:xfrm>
            <a:off x="6726599" y="1551150"/>
            <a:ext cx="451833" cy="451834"/>
            <a:chOff x="6726599" y="1551150"/>
            <a:chExt cx="451833" cy="451834"/>
          </a:xfrm>
        </p:grpSpPr>
        <p:sp>
          <p:nvSpPr>
            <p:cNvPr id="30" name="Дуга 29"/>
            <p:cNvSpPr/>
            <p:nvPr/>
          </p:nvSpPr>
          <p:spPr>
            <a:xfrm rot="6757371">
              <a:off x="6818392" y="1642944"/>
              <a:ext cx="360040" cy="360040"/>
            </a:xfrm>
            <a:prstGeom prst="arc">
              <a:avLst>
                <a:gd name="adj1" fmla="val 15621592"/>
                <a:gd name="adj2" fmla="val 20798610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Дуга 30"/>
            <p:cNvSpPr/>
            <p:nvPr/>
          </p:nvSpPr>
          <p:spPr>
            <a:xfrm rot="8974888">
              <a:off x="6726599" y="1551150"/>
              <a:ext cx="360040" cy="360040"/>
            </a:xfrm>
            <a:prstGeom prst="arc">
              <a:avLst>
                <a:gd name="adj1" fmla="val 17316515"/>
                <a:gd name="adj2" fmla="val 0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3" name="Прямая соединительная линия 32"/>
          <p:cNvCxnSpPr/>
          <p:nvPr/>
        </p:nvCxnSpPr>
        <p:spPr>
          <a:xfrm>
            <a:off x="6156176" y="2780928"/>
            <a:ext cx="216024" cy="21602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7524328" y="2780928"/>
            <a:ext cx="216024" cy="21602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1560" y="476672"/>
            <a:ext cx="460851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r>
              <a:rPr lang="ru-RU" sz="2800" dirty="0" smtClean="0">
                <a:solidFill>
                  <a:srgbClr val="000000"/>
                </a:solidFill>
              </a:rPr>
              <a:t> </a:t>
            </a:r>
            <a:endParaRPr lang="ru-RU" sz="2400" dirty="0" smtClean="0">
              <a:solidFill>
                <a:srgbClr val="000000"/>
              </a:solidFill>
            </a:endParaRPr>
          </a:p>
          <a:p>
            <a:endParaRPr lang="ru-RU" sz="2400" dirty="0" smtClean="0">
              <a:solidFill>
                <a:srgbClr val="000000"/>
              </a:solidFill>
            </a:endParaRPr>
          </a:p>
          <a:p>
            <a:r>
              <a:rPr lang="ru-RU" sz="2400" dirty="0" smtClean="0">
                <a:solidFill>
                  <a:srgbClr val="000000"/>
                </a:solidFill>
              </a:rPr>
              <a:t>  </a:t>
            </a:r>
          </a:p>
          <a:p>
            <a:endParaRPr lang="ru-RU" sz="4000" dirty="0" smtClean="0">
              <a:solidFill>
                <a:srgbClr val="00B0F0"/>
              </a:solidFill>
            </a:endParaRPr>
          </a:p>
          <a:p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476672"/>
            <a:ext cx="5746390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 Решение задач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340769"/>
            <a:ext cx="4536504" cy="45243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u="sng" dirty="0" smtClean="0"/>
              <a:t>Задача №</a:t>
            </a:r>
            <a:r>
              <a:rPr lang="en-US" sz="2400" u="sng" dirty="0" smtClean="0"/>
              <a:t>6</a:t>
            </a:r>
            <a:endParaRPr lang="ru-RU" sz="2400" dirty="0" smtClean="0"/>
          </a:p>
          <a:p>
            <a:r>
              <a:rPr lang="ru-RU" sz="2400" dirty="0" smtClean="0"/>
              <a:t>Дано: на рис.  </a:t>
            </a:r>
            <a:r>
              <a:rPr lang="en-US" sz="2400" dirty="0" smtClean="0"/>
              <a:t>AB</a:t>
            </a:r>
            <a:r>
              <a:rPr lang="ru-RU" sz="2400" dirty="0" smtClean="0"/>
              <a:t>=</a:t>
            </a:r>
            <a:r>
              <a:rPr lang="en-US" sz="2400" dirty="0" smtClean="0"/>
              <a:t>CB</a:t>
            </a:r>
            <a:endParaRPr lang="ru-RU" sz="2400" dirty="0" smtClean="0"/>
          </a:p>
          <a:p>
            <a:r>
              <a:rPr lang="ru-RU" sz="2400" dirty="0" smtClean="0"/>
              <a:t>           BD-биссектриса    </a:t>
            </a:r>
          </a:p>
          <a:p>
            <a:r>
              <a:rPr lang="ru-RU" sz="2400" dirty="0" smtClean="0"/>
              <a:t>Докажите: </a:t>
            </a:r>
            <a:r>
              <a:rPr lang="en-US" sz="2400" dirty="0" smtClean="0"/>
              <a:t>BD</a:t>
            </a:r>
            <a:r>
              <a:rPr lang="ru-RU" sz="2400" dirty="0" smtClean="0"/>
              <a:t>-высота                   </a:t>
            </a:r>
          </a:p>
          <a:p>
            <a:r>
              <a:rPr lang="ru-RU" sz="2400" dirty="0" smtClean="0"/>
              <a:t>               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633" name="Object 9"/>
          <p:cNvGraphicFramePr>
            <a:graphicFrameLocks noChangeAspect="1"/>
          </p:cNvGraphicFramePr>
          <p:nvPr/>
        </p:nvGraphicFramePr>
        <p:xfrm>
          <a:off x="3995936" y="2132856"/>
          <a:ext cx="936104" cy="376932"/>
        </p:xfrm>
        <a:graphic>
          <a:graphicData uri="http://schemas.openxmlformats.org/presentationml/2006/ole">
            <p:oleObj spid="_x0000_s28674" name="Equation" r:id="rId3" imgW="457200" imgH="177480" progId="">
              <p:embed/>
            </p:oleObj>
          </a:graphicData>
        </a:graphic>
      </p:graphicFrame>
      <p:graphicFrame>
        <p:nvGraphicFramePr>
          <p:cNvPr id="26634" name="Object 10"/>
          <p:cNvGraphicFramePr>
            <a:graphicFrameLocks noChangeAspect="1"/>
          </p:cNvGraphicFramePr>
          <p:nvPr/>
        </p:nvGraphicFramePr>
        <p:xfrm>
          <a:off x="3851920" y="2492896"/>
          <a:ext cx="936104" cy="376237"/>
        </p:xfrm>
        <a:graphic>
          <a:graphicData uri="http://schemas.openxmlformats.org/presentationml/2006/ole">
            <p:oleObj spid="_x0000_s28675" name="Equation" r:id="rId4" imgW="457200" imgH="177480" progId="">
              <p:embed/>
            </p:oleObj>
          </a:graphicData>
        </a:graphic>
      </p:graphicFrame>
      <p:sp>
        <p:nvSpPr>
          <p:cNvPr id="15" name="Равнобедренный треугольник 14"/>
          <p:cNvSpPr/>
          <p:nvPr/>
        </p:nvSpPr>
        <p:spPr>
          <a:xfrm>
            <a:off x="5652120" y="1340768"/>
            <a:ext cx="2592288" cy="2808312"/>
          </a:xfrm>
          <a:prstGeom prst="triangl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>
            <a:endCxn id="15" idx="3"/>
          </p:cNvCxnSpPr>
          <p:nvPr/>
        </p:nvCxnSpPr>
        <p:spPr>
          <a:xfrm>
            <a:off x="6948264" y="1340768"/>
            <a:ext cx="0" cy="280831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436096" y="4149080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A</a:t>
            </a:r>
            <a:endParaRPr lang="ru-RU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6732240" y="908720"/>
            <a:ext cx="389850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B</a:t>
            </a:r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8100392" y="4149080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6804248" y="4149080"/>
            <a:ext cx="407484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dirty="0" smtClean="0"/>
              <a:t>D</a:t>
            </a:r>
            <a:endParaRPr lang="ru-RU" sz="2400" dirty="0"/>
          </a:p>
        </p:txBody>
      </p:sp>
      <p:cxnSp>
        <p:nvCxnSpPr>
          <p:cNvPr id="24" name="Прямая соединительная линия 23"/>
          <p:cNvCxnSpPr>
            <a:endCxn id="15" idx="3"/>
          </p:cNvCxnSpPr>
          <p:nvPr/>
        </p:nvCxnSpPr>
        <p:spPr>
          <a:xfrm>
            <a:off x="6948264" y="1340768"/>
            <a:ext cx="0" cy="28083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52"/>
          <p:cNvGrpSpPr/>
          <p:nvPr/>
        </p:nvGrpSpPr>
        <p:grpSpPr>
          <a:xfrm>
            <a:off x="6726599" y="1551150"/>
            <a:ext cx="451833" cy="451834"/>
            <a:chOff x="6726599" y="1551150"/>
            <a:chExt cx="451833" cy="451834"/>
          </a:xfrm>
        </p:grpSpPr>
        <p:sp>
          <p:nvSpPr>
            <p:cNvPr id="30" name="Дуга 29"/>
            <p:cNvSpPr/>
            <p:nvPr/>
          </p:nvSpPr>
          <p:spPr>
            <a:xfrm rot="6757371">
              <a:off x="6818392" y="1642944"/>
              <a:ext cx="360040" cy="360040"/>
            </a:xfrm>
            <a:prstGeom prst="arc">
              <a:avLst>
                <a:gd name="adj1" fmla="val 15621592"/>
                <a:gd name="adj2" fmla="val 20798610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Дуга 30"/>
            <p:cNvSpPr/>
            <p:nvPr/>
          </p:nvSpPr>
          <p:spPr>
            <a:xfrm rot="8974888">
              <a:off x="6726599" y="1551150"/>
              <a:ext cx="360040" cy="360040"/>
            </a:xfrm>
            <a:prstGeom prst="arc">
              <a:avLst>
                <a:gd name="adj1" fmla="val 17316515"/>
                <a:gd name="adj2" fmla="val 0"/>
              </a:avLst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3" name="Прямая соединительная линия 32"/>
          <p:cNvCxnSpPr/>
          <p:nvPr/>
        </p:nvCxnSpPr>
        <p:spPr>
          <a:xfrm>
            <a:off x="6156176" y="2780928"/>
            <a:ext cx="216024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7524328" y="2780928"/>
            <a:ext cx="216024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846</TotalTime>
  <Words>550</Words>
  <Application>Microsoft Office PowerPoint</Application>
  <PresentationFormat>Экран (4:3)</PresentationFormat>
  <Paragraphs>300</Paragraphs>
  <Slides>17</Slides>
  <Notes>1</Notes>
  <HiddenSlides>2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Эркер</vt:lpstr>
      <vt:lpstr>Формула</vt:lpstr>
      <vt:lpstr>Equation</vt:lpstr>
      <vt:lpstr>Медианы, биссектрисы и высоты треугольника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СПАСИБО  ЗА  ВНИМАНИЕ!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Медианы, биссектрисы и высоты треугольника</dc:title>
  <dc:creator>user</dc:creator>
  <cp:lastModifiedBy>user</cp:lastModifiedBy>
  <cp:revision>87</cp:revision>
  <dcterms:modified xsi:type="dcterms:W3CDTF">2024-06-24T10:06:23Z</dcterms:modified>
</cp:coreProperties>
</file>