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6" r:id="rId2"/>
    <p:sldId id="333" r:id="rId3"/>
    <p:sldId id="262" r:id="rId4"/>
    <p:sldId id="260" r:id="rId5"/>
    <p:sldId id="313" r:id="rId6"/>
    <p:sldId id="264" r:id="rId7"/>
    <p:sldId id="266" r:id="rId8"/>
    <p:sldId id="269" r:id="rId9"/>
    <p:sldId id="314" r:id="rId10"/>
    <p:sldId id="271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4" r:id="rId19"/>
    <p:sldId id="338" r:id="rId20"/>
    <p:sldId id="315" r:id="rId21"/>
    <p:sldId id="288" r:id="rId22"/>
    <p:sldId id="309" r:id="rId23"/>
    <p:sldId id="285" r:id="rId24"/>
    <p:sldId id="339" r:id="rId25"/>
    <p:sldId id="299" r:id="rId26"/>
    <p:sldId id="336" r:id="rId27"/>
    <p:sldId id="301" r:id="rId28"/>
    <p:sldId id="290" r:id="rId29"/>
    <p:sldId id="310" r:id="rId30"/>
    <p:sldId id="335" r:id="rId31"/>
    <p:sldId id="293" r:id="rId32"/>
    <p:sldId id="311" r:id="rId33"/>
    <p:sldId id="316" r:id="rId34"/>
    <p:sldId id="334" r:id="rId35"/>
    <p:sldId id="318" r:id="rId36"/>
    <p:sldId id="321" r:id="rId37"/>
    <p:sldId id="322" r:id="rId38"/>
    <p:sldId id="325" r:id="rId39"/>
    <p:sldId id="337" r:id="rId40"/>
    <p:sldId id="324" r:id="rId41"/>
    <p:sldId id="308" r:id="rId42"/>
    <p:sldId id="326" r:id="rId43"/>
    <p:sldId id="327" r:id="rId44"/>
    <p:sldId id="328" r:id="rId45"/>
    <p:sldId id="329" r:id="rId46"/>
    <p:sldId id="330" r:id="rId47"/>
    <p:sldId id="281" r:id="rId48"/>
    <p:sldId id="332" r:id="rId49"/>
    <p:sldId id="331" r:id="rId50"/>
    <p:sldId id="268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6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E9BD59-7945-4CAB-8A12-59363D4A797F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0B4CD8-A85C-42A2-AB56-5C677E9B5BA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54BA7D-6A02-49CF-80FA-FEDFB8C065AF}" type="slidenum">
              <a:rPr lang="ru-RU"/>
              <a:pPr/>
              <a:t>16</a:t>
            </a:fld>
            <a:endParaRPr lang="ru-RU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F884BD-F29A-4741-8EF3-B535945289AC}" type="slidenum">
              <a:rPr lang="ru-RU"/>
              <a:pPr/>
              <a:t>50</a:t>
            </a:fld>
            <a:endParaRPr lang="ru-RU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94F67F46-564F-493D-A166-B0BD934559F2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38963A92-7DE9-40A4-8BE6-B73811BB4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7F46-564F-493D-A166-B0BD934559F2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3A92-7DE9-40A4-8BE6-B73811BB4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7F46-564F-493D-A166-B0BD934559F2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3A92-7DE9-40A4-8BE6-B73811BB4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7F46-564F-493D-A166-B0BD934559F2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3A92-7DE9-40A4-8BE6-B73811BB4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4F67F46-564F-493D-A166-B0BD934559F2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8963A92-7DE9-40A4-8BE6-B73811BB41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4F67F46-564F-493D-A166-B0BD934559F2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38963A92-7DE9-40A4-8BE6-B73811BB4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7F46-564F-493D-A166-B0BD934559F2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3A92-7DE9-40A4-8BE6-B73811BB4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7F46-564F-493D-A166-B0BD934559F2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3A92-7DE9-40A4-8BE6-B73811BB4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7F46-564F-493D-A166-B0BD934559F2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3A92-7DE9-40A4-8BE6-B73811BB4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7F46-564F-493D-A166-B0BD934559F2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3A92-7DE9-40A4-8BE6-B73811BB4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7F46-564F-493D-A166-B0BD934559F2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3A92-7DE9-40A4-8BE6-B73811BB4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3A9582-39F4-4233-8515-ADCDECD440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94F67F46-564F-493D-A166-B0BD934559F2}" type="datetimeFigureOut">
              <a:rPr lang="ru-RU" smtClean="0"/>
              <a:pPr/>
              <a:t>10.03.2020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38963A92-7DE9-40A4-8BE6-B73811BB4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push dir="r"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http://www.distedu.ru./mirror/_math/www.tmn.fio.ru/works/26x/304/images/kepler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platonic\texture\octahedron.jpg" TargetMode="External"/><Relationship Id="rId7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platonic\texture\dodecahedron.jpg" TargetMode="External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platonic\texture\tetrahedron.jpg" TargetMode="External"/><Relationship Id="rId5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platonic\texture\cube.jpg" TargetMode="External"/><Relationship Id="rId10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platonic\texture\icosahedron.jpg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1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1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11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12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14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13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archimedean\vrml\icosidodecahedron.wrl" TargetMode="External"/><Relationship Id="rId18" Type="http://schemas.openxmlformats.org/officeDocument/2006/relationships/image" Target="../media/image75.jpeg"/><Relationship Id="rId26" Type="http://schemas.openxmlformats.org/officeDocument/2006/relationships/image" Target="../media/image79.jpeg"/><Relationship Id="rId3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archimedean\vrml\truncated_dodecahedron.wrl" TargetMode="External"/><Relationship Id="rId21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archimedean\vrml\snub_cube_right.wrl" TargetMode="External"/><Relationship Id="rId7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archimedean\vrml\truncated_octahedron.wrl" TargetMode="External"/><Relationship Id="rId12" Type="http://schemas.openxmlformats.org/officeDocument/2006/relationships/image" Target="../media/image72.jpeg"/><Relationship Id="rId17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archimedean\vrml\pseudorhombicuboctahedron.wrl" TargetMode="External"/><Relationship Id="rId25" Type="http://schemas.openxmlformats.org/officeDocument/2006/relationships/hyperlink" Target="file:///C:\DOCUME~1\class\LOCALS~1\Temp\&#1084;&#1085;&#1086;&#1075;&#1086;&#1075;&#1088;&#1072;&#1085;&#1085;&#1080;&#1082;&#1080;\www.nips.riss-telecom.ru\poly\uniform\convex\archimedean\vrml\truncated_cuboctahedron.wrl" TargetMode="Externa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74.jpeg"/><Relationship Id="rId20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11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archimedean\vrml\cuboctahedron.wrl" TargetMode="External"/><Relationship Id="rId24" Type="http://schemas.openxmlformats.org/officeDocument/2006/relationships/image" Target="../media/image78.jpeg"/><Relationship Id="rId5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archimedean\vrml\truncated_tetrahedron.wrl" TargetMode="External"/><Relationship Id="rId15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archimedean\vrml\rhombicuboctahedron.wrl" TargetMode="External"/><Relationship Id="rId23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archimedean\vrml\truncated_icosidodecahedron.wrl" TargetMode="External"/><Relationship Id="rId10" Type="http://schemas.openxmlformats.org/officeDocument/2006/relationships/image" Target="../media/image71.jpeg"/><Relationship Id="rId19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archimedean\vrml\rhombicosidodecahedron.wrl" TargetMode="External"/><Relationship Id="rId4" Type="http://schemas.openxmlformats.org/officeDocument/2006/relationships/image" Target="../media/image68.jpeg"/><Relationship Id="rId9" Type="http://schemas.openxmlformats.org/officeDocument/2006/relationships/hyperlink" Target="file:///F:\&#1059;&#1095;&#1077;&#1073;&#1085;&#1086;-&#1084;&#1077;&#1090;&#1086;&#1076;&#1080;&#1095;&#1077;&#1089;&#1082;&#1080;&#1077;%20&#1084;&#1072;&#1090;&#1077;&#1088;&#1080;&#1072;&#1083;&#1099;\&#1091;&#1095;&#1080;&#1090;&#1077;&#1083;&#1102;%20&#1084;&#1072;&#1090;&#1077;&#1084;&#1072;&#1090;&#1080;&#1082;&#1080;\&#1084;&#1085;&#1086;&#1075;&#1086;&#1075;&#1088;&#1072;&#1085;&#1085;&#1080;&#1082;&#1080;\www.nips.riss-telecom.ru\poly\uniform\convex\archimedean\vrml\truncated_icosahedron.wrl" TargetMode="External"/><Relationship Id="rId14" Type="http://schemas.openxmlformats.org/officeDocument/2006/relationships/image" Target="../media/image73.jpeg"/><Relationship Id="rId22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ru-RU" sz="3200" dirty="0" smtClean="0"/>
              <a:t> Тема урока:  Правильные многогранники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1920" y="404664"/>
            <a:ext cx="4953000" cy="1752600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chemeClr val="folHlink"/>
                </a:solidFill>
              </a:rPr>
              <a:t>Математика владеет не только истиной, но и высшей красотой - </a:t>
            </a:r>
            <a:r>
              <a:rPr lang="ru-RU" b="1" dirty="0" err="1" smtClean="0">
                <a:solidFill>
                  <a:schemeClr val="folHlink"/>
                </a:solidFill>
              </a:rPr>
              <a:t>красотой</a:t>
            </a:r>
            <a:r>
              <a:rPr lang="ru-RU" b="1" dirty="0" smtClean="0">
                <a:solidFill>
                  <a:schemeClr val="folHlink"/>
                </a:solidFill>
              </a:rPr>
              <a:t> отточенной и строгой, возвышенно чистой и стремящейся к подлинному совершенству, которое свойственно лишь величайшим образцам искусства.</a:t>
            </a:r>
          </a:p>
          <a:p>
            <a:pPr algn="r" eaLnBrk="0" hangingPunct="0"/>
            <a:r>
              <a:rPr lang="ru-RU" b="1" dirty="0" smtClean="0">
                <a:solidFill>
                  <a:schemeClr val="folHlink"/>
                </a:solidFill>
              </a:rPr>
              <a:t>Бертран Рассел</a:t>
            </a:r>
          </a:p>
          <a:p>
            <a:endParaRPr lang="ru-RU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Цель урока: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1251584"/>
          </a:xfrm>
        </p:spPr>
        <p:txBody>
          <a:bodyPr>
            <a:normAutofit/>
          </a:bodyPr>
          <a:lstStyle/>
          <a:p>
            <a:pPr marL="624078" indent="-514350" algn="just">
              <a:lnSpc>
                <a:spcPct val="120000"/>
              </a:lnSpc>
              <a:buNone/>
            </a:pPr>
            <a:r>
              <a:rPr lang="ru-RU" dirty="0" smtClean="0"/>
              <a:t> Систематизировать знания</a:t>
            </a:r>
          </a:p>
          <a:p>
            <a:pPr marL="624078" indent="-514350" algn="just">
              <a:lnSpc>
                <a:spcPct val="120000"/>
              </a:lnSpc>
              <a:buNone/>
            </a:pPr>
            <a:r>
              <a:rPr lang="ru-RU" dirty="0" smtClean="0"/>
              <a:t> о правильных </a:t>
            </a:r>
            <a:r>
              <a:rPr lang="ru-RU" dirty="0" smtClean="0"/>
              <a:t>многогранниках</a:t>
            </a:r>
            <a:endParaRPr lang="ru-RU" dirty="0" smtClean="0"/>
          </a:p>
          <a:p>
            <a:pPr marL="624078" indent="-514350" algn="just">
              <a:buAutoNum type="arabicPeriod"/>
            </a:pPr>
            <a:endParaRPr lang="ru-RU" dirty="0" smtClean="0"/>
          </a:p>
          <a:p>
            <a:pPr marL="624078" indent="-514350">
              <a:buNone/>
            </a:pPr>
            <a:endParaRPr lang="ru-RU" dirty="0" smtClean="0"/>
          </a:p>
          <a:p>
            <a:pPr marL="624078" indent="-514350">
              <a:buFont typeface="Georgia"/>
              <a:buAutoNum type="arabicPeriod"/>
            </a:pPr>
            <a:endParaRPr lang="ru-RU" dirty="0" smtClean="0"/>
          </a:p>
          <a:p>
            <a:pPr marL="624078" indent="-514350">
              <a:buAutoNum type="arabicPeriod"/>
            </a:pPr>
            <a:endParaRPr lang="ru-RU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Многоугольники</a:t>
            </a:r>
            <a:endParaRPr lang="ru-RU" sz="2400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4390" b="2902"/>
          <a:stretch>
            <a:fillRect/>
          </a:stretch>
        </p:blipFill>
        <p:spPr bwMode="auto">
          <a:xfrm>
            <a:off x="1835696" y="2060848"/>
            <a:ext cx="453650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/>
              <a:t>Правильным называют многоугольник, у которого все стороны равны и все углы равны.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Содержимое 6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132856"/>
            <a:ext cx="449580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Рисунок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099622"/>
            <a:ext cx="1296144" cy="627432"/>
          </a:xfrm>
          <a:prstGeom prst="rect">
            <a:avLst/>
          </a:prstGeom>
          <a:noFill/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ru-RU" sz="3200" dirty="0" smtClean="0"/>
              <a:t> Тема урока:  Правильные многогранники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1920" y="404664"/>
            <a:ext cx="4953000" cy="1752600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chemeClr val="folHlink"/>
                </a:solidFill>
              </a:rPr>
              <a:t>Математика владеет не только истиной, но и высшей красотой - </a:t>
            </a:r>
            <a:r>
              <a:rPr lang="ru-RU" b="1" dirty="0" err="1" smtClean="0">
                <a:solidFill>
                  <a:schemeClr val="folHlink"/>
                </a:solidFill>
              </a:rPr>
              <a:t>красотой</a:t>
            </a:r>
            <a:r>
              <a:rPr lang="ru-RU" b="1" dirty="0" smtClean="0">
                <a:solidFill>
                  <a:schemeClr val="folHlink"/>
                </a:solidFill>
              </a:rPr>
              <a:t> отточенной и строгой, возвышенно чистой и стремящейся к подлинному совершенству, которое свойственно лишь величайшим образцам искусства.</a:t>
            </a:r>
          </a:p>
          <a:p>
            <a:pPr algn="r" eaLnBrk="0" hangingPunct="0"/>
            <a:r>
              <a:rPr lang="ru-RU" b="1" dirty="0" smtClean="0">
                <a:solidFill>
                  <a:schemeClr val="folHlink"/>
                </a:solidFill>
              </a:rPr>
              <a:t>Бертран Рассел</a:t>
            </a:r>
          </a:p>
          <a:p>
            <a:endParaRPr lang="ru-RU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endParaRPr lang="ru-RU" dirty="0" smtClean="0"/>
          </a:p>
        </p:txBody>
      </p:sp>
      <p:sp>
        <p:nvSpPr>
          <p:cNvPr id="5" name="Капля 4"/>
          <p:cNvSpPr/>
          <p:nvPr/>
        </p:nvSpPr>
        <p:spPr>
          <a:xfrm>
            <a:off x="214313" y="357188"/>
            <a:ext cx="8501062" cy="6000750"/>
          </a:xfrm>
          <a:prstGeom prst="teardrop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2843213" y="981075"/>
            <a:ext cx="3556000" cy="785813"/>
          </a:xfrm>
          <a:prstGeom prst="rect">
            <a:avLst/>
          </a:prstGeom>
          <a:solidFill>
            <a:srgbClr val="00CC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400" b="1"/>
              <a:t>многогранник</a:t>
            </a:r>
            <a:endParaRPr lang="ru-RU" sz="2400"/>
          </a:p>
        </p:txBody>
      </p:sp>
      <p:sp>
        <p:nvSpPr>
          <p:cNvPr id="71683" name="Oval 3"/>
          <p:cNvSpPr>
            <a:spLocks noChangeArrowheads="1"/>
          </p:cNvSpPr>
          <p:nvPr/>
        </p:nvSpPr>
        <p:spPr bwMode="auto">
          <a:xfrm>
            <a:off x="2700338" y="2708275"/>
            <a:ext cx="3786187" cy="857250"/>
          </a:xfrm>
          <a:prstGeom prst="ellipse">
            <a:avLst/>
          </a:prstGeom>
          <a:solidFill>
            <a:srgbClr val="FFCC99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2800"/>
              <a:t>правильный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4357686" y="2000240"/>
            <a:ext cx="270318" cy="642942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1089025" y="4311650"/>
            <a:ext cx="3195638" cy="1062038"/>
          </a:xfrm>
          <a:prstGeom prst="rect">
            <a:avLst/>
          </a:prstGeom>
          <a:solidFill>
            <a:srgbClr val="FFCC99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000"/>
              <a:t>грани- </a:t>
            </a:r>
          </a:p>
          <a:p>
            <a:pPr algn="ctr"/>
            <a:r>
              <a:rPr lang="ru-RU" sz="2000"/>
              <a:t>равные правильные </a:t>
            </a:r>
          </a:p>
          <a:p>
            <a:pPr algn="ctr"/>
            <a:r>
              <a:rPr lang="ru-RU" sz="2000"/>
              <a:t>многоугольники,</a:t>
            </a:r>
          </a:p>
          <a:p>
            <a:pPr algn="ctr"/>
            <a:endParaRPr lang="ru-RU" sz="2000"/>
          </a:p>
          <a:p>
            <a:endParaRPr lang="ru-RU" sz="2000"/>
          </a:p>
        </p:txBody>
      </p:sp>
      <p:sp>
        <p:nvSpPr>
          <p:cNvPr id="11" name="Стрелка вниз 10"/>
          <p:cNvSpPr/>
          <p:nvPr/>
        </p:nvSpPr>
        <p:spPr>
          <a:xfrm>
            <a:off x="3135299" y="3484563"/>
            <a:ext cx="270318" cy="714380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6021397" y="3409950"/>
            <a:ext cx="285752" cy="714380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4500563" y="4286250"/>
            <a:ext cx="3143250" cy="1087438"/>
          </a:xfrm>
          <a:prstGeom prst="rect">
            <a:avLst/>
          </a:prstGeom>
          <a:solidFill>
            <a:srgbClr val="FFCC99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000" dirty="0"/>
              <a:t>в каждой вершине сходится одно и то же число ребер.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ru-RU" sz="3200" dirty="0" smtClean="0"/>
              <a:t> Ролевая игра: </a:t>
            </a:r>
            <a:br>
              <a:rPr lang="ru-RU" sz="3200" dirty="0" smtClean="0"/>
            </a:br>
            <a:r>
              <a:rPr lang="ru-RU" sz="3200" dirty="0" smtClean="0"/>
              <a:t>«Выборы президента многогранников»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40152" y="404664"/>
            <a:ext cx="2664296" cy="175260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32656"/>
            <a:ext cx="2695575" cy="1839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http://www.distedu.ru./mirror/_math/www.tmn.fio.ru/works/26x/304/images/kepler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r:link="rId3" cstate="print"/>
          <a:srcRect/>
          <a:stretch>
            <a:fillRect/>
          </a:stretch>
        </p:blipFill>
        <p:spPr>
          <a:xfrm>
            <a:off x="7092950" y="1989138"/>
            <a:ext cx="1749425" cy="2232025"/>
          </a:xfrm>
          <a:noFill/>
        </p:spPr>
      </p:pic>
      <p:pic>
        <p:nvPicPr>
          <p:cNvPr id="66567" name="Picture 7" descr="pp_054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79388" y="1989138"/>
            <a:ext cx="1811337" cy="2087562"/>
          </a:xfrm>
          <a:noFill/>
        </p:spPr>
      </p:pic>
      <p:pic>
        <p:nvPicPr>
          <p:cNvPr id="66570" name="Picture 10" descr="archimed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1989138"/>
            <a:ext cx="1781175" cy="227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72" name="Picture 12" descr="eucli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413" y="1989138"/>
            <a:ext cx="1776412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 Box 1"/>
          <p:cNvSpPr txBox="1">
            <a:spLocks noChangeArrowheads="1"/>
          </p:cNvSpPr>
          <p:nvPr/>
        </p:nvSpPr>
        <p:spPr bwMode="auto">
          <a:xfrm>
            <a:off x="395288" y="4797425"/>
            <a:ext cx="8281987" cy="822325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>
                <a:solidFill>
                  <a:srgbClr val="003300"/>
                </a:solidFill>
              </a:rPr>
              <a:t>Все использовали в своих философских теориях</a:t>
            </a:r>
          </a:p>
          <a:p>
            <a:pPr algn="ctr"/>
            <a:r>
              <a:rPr lang="ru-RU" sz="2400" b="1" i="1">
                <a:solidFill>
                  <a:srgbClr val="003300"/>
                </a:solidFill>
              </a:rPr>
              <a:t>       правильные многогранники.</a:t>
            </a:r>
          </a:p>
        </p:txBody>
      </p:sp>
      <p:sp>
        <p:nvSpPr>
          <p:cNvPr id="19463" name="Text Box 2"/>
          <p:cNvSpPr txBox="1">
            <a:spLocks noChangeArrowheads="1"/>
          </p:cNvSpPr>
          <p:nvPr/>
        </p:nvSpPr>
        <p:spPr bwMode="auto">
          <a:xfrm>
            <a:off x="0" y="333375"/>
            <a:ext cx="8893175" cy="101566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endParaRPr lang="ru-RU" sz="2400" b="1" i="1" dirty="0">
              <a:solidFill>
                <a:srgbClr val="0033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ru-RU" sz="2400" b="1" i="1" dirty="0" smtClean="0">
                <a:solidFill>
                  <a:srgbClr val="003300"/>
                </a:solidFill>
              </a:rPr>
              <a:t>Платон               Евклид            Архимед           Кеплер</a:t>
            </a:r>
            <a:endParaRPr lang="ru-RU" sz="2400" b="1" i="1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endParaRPr lang="ru-RU" dirty="0" smtClean="0"/>
          </a:p>
        </p:txBody>
      </p:sp>
      <p:sp>
        <p:nvSpPr>
          <p:cNvPr id="5" name="Капля 4"/>
          <p:cNvSpPr/>
          <p:nvPr/>
        </p:nvSpPr>
        <p:spPr>
          <a:xfrm>
            <a:off x="214313" y="357188"/>
            <a:ext cx="8501062" cy="6000750"/>
          </a:xfrm>
          <a:prstGeom prst="teardrop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2843213" y="981075"/>
            <a:ext cx="3556000" cy="785813"/>
          </a:xfrm>
          <a:prstGeom prst="rect">
            <a:avLst/>
          </a:prstGeom>
          <a:solidFill>
            <a:srgbClr val="00CC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400" b="1"/>
              <a:t>многогранник</a:t>
            </a:r>
            <a:endParaRPr lang="ru-RU" sz="2400"/>
          </a:p>
        </p:txBody>
      </p:sp>
      <p:sp>
        <p:nvSpPr>
          <p:cNvPr id="71683" name="Oval 3"/>
          <p:cNvSpPr>
            <a:spLocks noChangeArrowheads="1"/>
          </p:cNvSpPr>
          <p:nvPr/>
        </p:nvSpPr>
        <p:spPr bwMode="auto">
          <a:xfrm>
            <a:off x="2700338" y="2708275"/>
            <a:ext cx="3786187" cy="857250"/>
          </a:xfrm>
          <a:prstGeom prst="ellipse">
            <a:avLst/>
          </a:prstGeom>
          <a:solidFill>
            <a:srgbClr val="FFCC99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2800"/>
              <a:t>правильный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4357686" y="2000240"/>
            <a:ext cx="270318" cy="642942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1089025" y="4311650"/>
            <a:ext cx="3195638" cy="1062038"/>
          </a:xfrm>
          <a:prstGeom prst="rect">
            <a:avLst/>
          </a:prstGeom>
          <a:solidFill>
            <a:srgbClr val="FFCC99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000"/>
              <a:t>грани- </a:t>
            </a:r>
          </a:p>
          <a:p>
            <a:pPr algn="ctr"/>
            <a:r>
              <a:rPr lang="ru-RU" sz="2000"/>
              <a:t>равные правильные </a:t>
            </a:r>
          </a:p>
          <a:p>
            <a:pPr algn="ctr"/>
            <a:r>
              <a:rPr lang="ru-RU" sz="2000"/>
              <a:t>многоугольники,</a:t>
            </a:r>
          </a:p>
          <a:p>
            <a:pPr algn="ctr"/>
            <a:endParaRPr lang="ru-RU" sz="2000"/>
          </a:p>
          <a:p>
            <a:endParaRPr lang="ru-RU" sz="2000"/>
          </a:p>
        </p:txBody>
      </p:sp>
      <p:sp>
        <p:nvSpPr>
          <p:cNvPr id="11" name="Стрелка вниз 10"/>
          <p:cNvSpPr/>
          <p:nvPr/>
        </p:nvSpPr>
        <p:spPr>
          <a:xfrm>
            <a:off x="3135299" y="3484563"/>
            <a:ext cx="270318" cy="714380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6021397" y="3409950"/>
            <a:ext cx="285752" cy="714380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4500563" y="4286250"/>
            <a:ext cx="3143250" cy="1087438"/>
          </a:xfrm>
          <a:prstGeom prst="rect">
            <a:avLst/>
          </a:prstGeom>
          <a:solidFill>
            <a:srgbClr val="FFCC99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000" dirty="0"/>
              <a:t>в каждой вершине сходится одно и то же число ребер.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ru-RU" sz="3200" dirty="0" smtClean="0"/>
              <a:t> Ролевая игра: </a:t>
            </a:r>
            <a:br>
              <a:rPr lang="ru-RU" sz="3200" dirty="0" smtClean="0"/>
            </a:br>
            <a:r>
              <a:rPr lang="ru-RU" sz="3200" dirty="0" smtClean="0"/>
              <a:t>«Выборы президента многогранников»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365104"/>
            <a:ext cx="7560840" cy="792088"/>
          </a:xfrm>
        </p:spPr>
        <p:txBody>
          <a:bodyPr>
            <a:normAutofit/>
          </a:bodyPr>
          <a:lstStyle/>
          <a:p>
            <a:r>
              <a:rPr lang="ru-RU" dirty="0" smtClean="0"/>
              <a:t>Этап 1   Кандидаты в президенты.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11960" y="404664"/>
            <a:ext cx="4572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14288" algn="just">
              <a:spcBef>
                <a:spcPct val="0"/>
              </a:spcBef>
            </a:pPr>
            <a:r>
              <a:rPr lang="ru-RU" sz="1400" b="1" i="1" dirty="0" smtClean="0">
                <a:solidFill>
                  <a:srgbClr val="FFFF00"/>
                </a:solidFill>
              </a:rPr>
              <a:t>"Природа вскармливает на своем лоне неисчерпаемое количество удивительных созданий, которые</a:t>
            </a:r>
          </a:p>
          <a:p>
            <a:pPr indent="14288" algn="just">
              <a:spcBef>
                <a:spcPct val="0"/>
              </a:spcBef>
            </a:pPr>
            <a:r>
              <a:rPr lang="ru-RU" sz="1400" b="1" i="1" dirty="0" smtClean="0">
                <a:solidFill>
                  <a:srgbClr val="FFFF00"/>
                </a:solidFill>
              </a:rPr>
              <a:t> по красоте и разнообразию далеко превосходят все созданные искусством человека формы".</a:t>
            </a:r>
            <a:r>
              <a:rPr lang="ru-RU" sz="1400" i="1" dirty="0" smtClean="0">
                <a:solidFill>
                  <a:srgbClr val="FFFF00"/>
                </a:solidFill>
              </a:rPr>
              <a:t> </a:t>
            </a:r>
          </a:p>
          <a:p>
            <a:pPr indent="14288" algn="just">
              <a:spcBef>
                <a:spcPct val="0"/>
              </a:spcBef>
            </a:pPr>
            <a:endParaRPr lang="ru-RU" sz="1400" i="1" dirty="0" smtClean="0">
              <a:solidFill>
                <a:srgbClr val="FFFF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3968" y="1772816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немецкий биолог Э. Геккель в книге "Красота форм в природе" </a:t>
            </a:r>
            <a:endParaRPr lang="ru-RU" sz="12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3851275" y="1773238"/>
            <a:ext cx="4932363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Тетраэдр</a:t>
            </a:r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 – представитель  правильных выпуклых многогранников.</a:t>
            </a:r>
          </a:p>
          <a:p>
            <a:pPr algn="l"/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Поверхность тетраэдра состоит из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четырех </a:t>
            </a:r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равносторонних </a:t>
            </a:r>
            <a:r>
              <a:rPr lang="ru-RU" b="1" u="none" dirty="0" smtClean="0">
                <a:solidFill>
                  <a:schemeClr val="accent1">
                    <a:lumMod val="75000"/>
                  </a:schemeClr>
                </a:solidFill>
              </a:rPr>
              <a:t>треугольников, к каждой вершине сходится по 3 ребра.</a:t>
            </a:r>
            <a:endParaRPr lang="ru-RU" b="1" u="none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199" name="Picture 7" descr="tetrahedro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196752"/>
            <a:ext cx="5305425" cy="530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3275856" y="764704"/>
            <a:ext cx="315022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4000" b="1" u="none" dirty="0">
                <a:solidFill>
                  <a:srgbClr val="FF0066"/>
                </a:solidFill>
              </a:rPr>
              <a:t>ТЕТРАЭДР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octahedro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556792"/>
            <a:ext cx="4513263" cy="451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4356100" y="2492375"/>
            <a:ext cx="4572000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Октаэдр</a:t>
            </a:r>
            <a:r>
              <a:rPr lang="ru-RU" b="1" u="none" dirty="0">
                <a:solidFill>
                  <a:schemeClr val="accent1"/>
                </a:solidFill>
              </a:rPr>
              <a:t> – представитель семейства правильных выпуклых многогранников.</a:t>
            </a:r>
          </a:p>
          <a:p>
            <a:pPr algn="l"/>
            <a:r>
              <a:rPr lang="ru-RU" b="1" u="none" dirty="0">
                <a:solidFill>
                  <a:schemeClr val="accent1"/>
                </a:solidFill>
              </a:rPr>
              <a:t>Октаэдр имеет </a:t>
            </a:r>
            <a:r>
              <a:rPr lang="ru-RU" b="1" dirty="0">
                <a:solidFill>
                  <a:schemeClr val="accent1"/>
                </a:solidFill>
              </a:rPr>
              <a:t>восемь</a:t>
            </a:r>
            <a:r>
              <a:rPr lang="ru-RU" b="1" u="none" dirty="0">
                <a:solidFill>
                  <a:schemeClr val="accent1"/>
                </a:solidFill>
              </a:rPr>
              <a:t> треугольных граней</a:t>
            </a:r>
            <a:r>
              <a:rPr lang="ru-RU" b="1" u="none" dirty="0" smtClean="0">
                <a:solidFill>
                  <a:schemeClr val="accent1"/>
                </a:solidFill>
              </a:rPr>
              <a:t>, к каждой вершине сходится 4 ребра .</a:t>
            </a:r>
            <a:endParaRPr lang="ru-RU" b="1" u="none" dirty="0">
              <a:solidFill>
                <a:schemeClr val="accent1"/>
              </a:solidFill>
            </a:endParaRPr>
          </a:p>
          <a:p>
            <a:pPr algn="l">
              <a:spcBef>
                <a:spcPct val="50000"/>
              </a:spcBef>
            </a:pPr>
            <a:r>
              <a:rPr lang="ru-RU" u="none" dirty="0"/>
              <a:t> 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3347864" y="980728"/>
            <a:ext cx="290015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4000" b="1" u="none" dirty="0">
                <a:solidFill>
                  <a:srgbClr val="FF0066"/>
                </a:solidFill>
              </a:rPr>
              <a:t>ОКТАЭДР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icosahedro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916113"/>
            <a:ext cx="4513263" cy="451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4356100" y="2708275"/>
            <a:ext cx="45720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Икосаэдр</a:t>
            </a:r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 – представитель семейства правильных выпуклых многогранников.</a:t>
            </a:r>
          </a:p>
          <a:p>
            <a:pPr algn="l"/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Поверхность икосаэдра состоит из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двадцати</a:t>
            </a:r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 равносторонних треугольников</a:t>
            </a:r>
            <a:r>
              <a:rPr lang="ru-RU" b="1" u="none" dirty="0" smtClean="0">
                <a:solidFill>
                  <a:schemeClr val="accent1">
                    <a:lumMod val="75000"/>
                  </a:schemeClr>
                </a:solidFill>
              </a:rPr>
              <a:t>, к каждой вершине сходится по 5 ребер.</a:t>
            </a:r>
            <a:endParaRPr lang="ru-RU" b="1" u="none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2843808" y="404664"/>
            <a:ext cx="3960440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ru-RU" sz="5400" b="1" u="none" dirty="0">
                <a:solidFill>
                  <a:srgbClr val="FF0066"/>
                </a:solidFill>
              </a:rPr>
              <a:t>    </a:t>
            </a:r>
            <a:r>
              <a:rPr lang="ru-RU" sz="5400" b="1" u="none" dirty="0" smtClean="0">
                <a:solidFill>
                  <a:srgbClr val="FF0066"/>
                </a:solidFill>
              </a:rPr>
              <a:t>                        </a:t>
            </a:r>
            <a:r>
              <a:rPr lang="ru-RU" sz="4000" b="1" u="none" dirty="0" smtClean="0">
                <a:solidFill>
                  <a:srgbClr val="FF0066"/>
                </a:solidFill>
              </a:rPr>
              <a:t>ИКОСАЭДР</a:t>
            </a:r>
            <a:endParaRPr lang="ru-RU" sz="4000" b="1" u="none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557338"/>
            <a:ext cx="4513263" cy="451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4427538" y="2708275"/>
            <a:ext cx="4572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Куб или</a:t>
            </a:r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гексаэдр</a:t>
            </a:r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 – представитель правильных выпуклых многогранников.</a:t>
            </a:r>
          </a:p>
          <a:p>
            <a:pPr algn="l"/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Куб имеет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шесть </a:t>
            </a:r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квадратных граней</a:t>
            </a:r>
            <a:r>
              <a:rPr lang="ru-RU" b="1" u="none" dirty="0" smtClean="0">
                <a:solidFill>
                  <a:schemeClr val="accent1">
                    <a:lumMod val="75000"/>
                  </a:schemeClr>
                </a:solidFill>
              </a:rPr>
              <a:t>, к каждой вершине сходится 3 ребра.</a:t>
            </a:r>
            <a:endParaRPr lang="ru-RU" b="1" u="none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2483768" y="836712"/>
            <a:ext cx="495840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4000" b="1" u="none" dirty="0">
                <a:solidFill>
                  <a:srgbClr val="FF0066"/>
                </a:solidFill>
              </a:rPr>
              <a:t>КУБ (ГЕКСАЭДР)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odecahedro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628800"/>
            <a:ext cx="4513263" cy="451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4284663" y="2420938"/>
            <a:ext cx="45720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Додекаэдр</a:t>
            </a:r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 – представитель</a:t>
            </a:r>
          </a:p>
          <a:p>
            <a:pPr algn="l"/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семейства правильных выпуклых многогранников.</a:t>
            </a:r>
          </a:p>
          <a:p>
            <a:pPr algn="l"/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Додекаэдр имеет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двенадцать</a:t>
            </a:r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 пятиугольных граней, </a:t>
            </a:r>
            <a:r>
              <a:rPr lang="en-US" b="1" u="none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u="none" dirty="0" smtClean="0">
                <a:solidFill>
                  <a:schemeClr val="accent1">
                    <a:lumMod val="75000"/>
                  </a:schemeClr>
                </a:solidFill>
              </a:rPr>
              <a:t>к каждой вершине сходится 3 ребра.</a:t>
            </a:r>
            <a:endParaRPr lang="ru-RU" b="1" u="none" dirty="0">
              <a:solidFill>
                <a:schemeClr val="accent1">
                  <a:lumMod val="75000"/>
                </a:schemeClr>
              </a:solidFill>
            </a:endParaRPr>
          </a:p>
          <a:p>
            <a:pPr algn="l"/>
            <a:r>
              <a:rPr lang="ru-RU" b="1" u="none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1692275" y="549275"/>
            <a:ext cx="59753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ru-RU" sz="5400" b="1" u="none" dirty="0">
                <a:solidFill>
                  <a:srgbClr val="FF0066"/>
                </a:solidFill>
              </a:rPr>
              <a:t>    </a:t>
            </a:r>
            <a:r>
              <a:rPr lang="ru-RU" sz="4000" b="1" u="none" dirty="0">
                <a:solidFill>
                  <a:srgbClr val="FF0066"/>
                </a:solidFill>
              </a:rPr>
              <a:t>ДОДЕКАЭДР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Октаэдр (JPEG)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533400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 descr="Куб (JPEG)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0" y="2286000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Додекаэдр (JPEG)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00800" y="3810000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 descr="Икосаэдр (JPEG)">
            <a:hlinkClick r:id="rId9" action="ppaction://hlinkfile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9600" y="3810000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10" descr="Тетраэдр (JPEG)">
            <a:hlinkClick r:id="rId11" action="ppaction://hlinkfile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09600" y="457200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762000" y="2895600"/>
            <a:ext cx="2057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Тетраэдр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914400" y="6172200"/>
            <a:ext cx="1828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dirty="0"/>
              <a:t>Икосаэдр</a:t>
            </a: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3657600" y="4800600"/>
            <a:ext cx="1905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Гексаэдр</a:t>
            </a:r>
          </a:p>
        </p:txBody>
      </p:sp>
      <p:sp>
        <p:nvSpPr>
          <p:cNvPr id="15370" name="Text Box 15"/>
          <p:cNvSpPr txBox="1">
            <a:spLocks noChangeArrowheads="1"/>
          </p:cNvSpPr>
          <p:nvPr/>
        </p:nvSpPr>
        <p:spPr bwMode="auto">
          <a:xfrm>
            <a:off x="8077200" y="62484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6553200" y="61722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Додекаэдр</a:t>
            </a:r>
          </a:p>
        </p:txBody>
      </p:sp>
      <p:sp>
        <p:nvSpPr>
          <p:cNvPr id="14353" name="Text Box 17"/>
          <p:cNvSpPr txBox="1">
            <a:spLocks noChangeArrowheads="1"/>
          </p:cNvSpPr>
          <p:nvPr/>
        </p:nvSpPr>
        <p:spPr bwMode="auto">
          <a:xfrm>
            <a:off x="6477000" y="2971800"/>
            <a:ext cx="1981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Октаэдр</a:t>
            </a: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3275856" y="1340768"/>
            <a:ext cx="28083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 smtClean="0"/>
              <a:t>    </a:t>
            </a:r>
            <a:r>
              <a:rPr lang="ru-RU" sz="2000" b="1" dirty="0" smtClean="0">
                <a:solidFill>
                  <a:srgbClr val="FF0000"/>
                </a:solidFill>
              </a:rPr>
              <a:t>Тела Платона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ru-RU" sz="3200" dirty="0" smtClean="0"/>
              <a:t> Ролевая игра: </a:t>
            </a:r>
            <a:br>
              <a:rPr lang="ru-RU" sz="3200" dirty="0" smtClean="0"/>
            </a:br>
            <a:r>
              <a:rPr lang="ru-RU" sz="3200" dirty="0" smtClean="0"/>
              <a:t>«Выборы президента многогранников»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365104"/>
            <a:ext cx="7560840" cy="792088"/>
          </a:xfrm>
        </p:spPr>
        <p:txBody>
          <a:bodyPr>
            <a:normAutofit/>
          </a:bodyPr>
          <a:lstStyle/>
          <a:p>
            <a:r>
              <a:rPr lang="ru-RU" dirty="0" smtClean="0"/>
              <a:t>Этап  2   Представление кандидатов.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11960" y="404664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14288" algn="just">
              <a:spcBef>
                <a:spcPct val="0"/>
              </a:spcBef>
            </a:pPr>
            <a:endParaRPr lang="ru-RU" sz="1400" i="1" dirty="0" smtClean="0">
              <a:solidFill>
                <a:srgbClr val="FFFF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3968" y="1772816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2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923928" y="620688"/>
            <a:ext cx="4896544" cy="1872208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/>
          <a:p>
            <a:r>
              <a:rPr lang="ru-RU" sz="9600" b="1" u="none" dirty="0" smtClean="0">
                <a:solidFill>
                  <a:srgbClr val="FFFF00"/>
                </a:solidFill>
                <a:latin typeface="Monotype Corsiva" pitchFamily="66" charset="0"/>
              </a:rPr>
              <a:t>Правильных многогранников вызывающе мало, но этот весьма </a:t>
            </a:r>
          </a:p>
          <a:p>
            <a:r>
              <a:rPr lang="ru-RU" sz="9600" b="1" dirty="0">
                <a:solidFill>
                  <a:srgbClr val="FFFF00"/>
                </a:solidFill>
                <a:latin typeface="Monotype Corsiva" pitchFamily="66" charset="0"/>
              </a:rPr>
              <a:t>с</a:t>
            </a:r>
            <a:r>
              <a:rPr lang="ru-RU" sz="9600" b="1" u="none" dirty="0" smtClean="0">
                <a:solidFill>
                  <a:srgbClr val="FFFF00"/>
                </a:solidFill>
                <a:latin typeface="Monotype Corsiva" pitchFamily="66" charset="0"/>
              </a:rPr>
              <a:t>кромный по численности отряд сумел пробраться в самые глубины различных наук.</a:t>
            </a:r>
          </a:p>
          <a:p>
            <a:r>
              <a:rPr lang="ru-RU" sz="9600" b="1" u="none" dirty="0" smtClean="0">
                <a:solidFill>
                  <a:srgbClr val="FFFF00"/>
                </a:solidFill>
                <a:latin typeface="Monotype Corsiva" pitchFamily="66" charset="0"/>
              </a:rPr>
              <a:t>                                             Л. </a:t>
            </a:r>
            <a:r>
              <a:rPr lang="ru-RU" sz="9600" b="1" u="none" dirty="0" err="1" smtClean="0">
                <a:solidFill>
                  <a:srgbClr val="FFFF00"/>
                </a:solidFill>
                <a:latin typeface="Monotype Corsiva" pitchFamily="66" charset="0"/>
              </a:rPr>
              <a:t>Кэррол</a:t>
            </a:r>
            <a:endParaRPr lang="ru-RU" sz="9600" b="1" u="none" dirty="0" smtClean="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347864" y="1340768"/>
            <a:ext cx="5051425" cy="3312368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400" b="1" dirty="0" smtClean="0"/>
              <a:t>Тетраэдр составлен из четырех равносторонних треугольников. Тетраэдр имеет:</a:t>
            </a:r>
            <a:br>
              <a:rPr lang="ru-RU" sz="2400" b="1" dirty="0" smtClean="0"/>
            </a:br>
            <a:r>
              <a:rPr lang="ru-RU" sz="2400" b="1" dirty="0" smtClean="0"/>
              <a:t> 4 грани</a:t>
            </a:r>
            <a:br>
              <a:rPr lang="ru-RU" sz="2400" b="1" dirty="0" smtClean="0"/>
            </a:br>
            <a:r>
              <a:rPr lang="ru-RU" sz="2400" b="1" dirty="0" smtClean="0"/>
              <a:t> 4 вершины </a:t>
            </a:r>
            <a:br>
              <a:rPr lang="ru-RU" sz="2400" b="1" dirty="0" smtClean="0"/>
            </a:br>
            <a:r>
              <a:rPr lang="ru-RU" sz="2400" b="1" dirty="0" smtClean="0"/>
              <a:t> 6 ребер.</a:t>
            </a:r>
            <a:r>
              <a:rPr lang="ru-RU" dirty="0" smtClean="0"/>
              <a:t> </a:t>
            </a:r>
          </a:p>
        </p:txBody>
      </p:sp>
      <p:pic>
        <p:nvPicPr>
          <p:cNvPr id="7181" name="Picture 13" descr="Тетраэд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2736304" cy="3225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4664_004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81577" b="68661"/>
          <a:stretch>
            <a:fillRect/>
          </a:stretch>
        </p:blipFill>
        <p:spPr bwMode="auto">
          <a:xfrm>
            <a:off x="1547664" y="4293096"/>
            <a:ext cx="259228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55776" y="1268760"/>
            <a:ext cx="3384376" cy="43204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ТЕТРАЭДР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Text Box 2"/>
          <p:cNvSpPr txBox="1">
            <a:spLocks noChangeArrowheads="1"/>
          </p:cNvSpPr>
          <p:nvPr/>
        </p:nvSpPr>
        <p:spPr bwMode="auto">
          <a:xfrm>
            <a:off x="2339975" y="2420938"/>
            <a:ext cx="5148263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3538">
              <a:spcBef>
                <a:spcPct val="50000"/>
              </a:spcBef>
            </a:pPr>
            <a:r>
              <a:rPr kumimoji="1" lang="ru-RU" sz="2400" b="1"/>
              <a:t>Правильный тетраэдр</a:t>
            </a:r>
            <a:r>
              <a:rPr kumimoji="1" lang="ru-RU" sz="2400"/>
              <a:t> составлен из четырех равносторонних треугольников. Каждая его вершина является вершиной трех треугольников. Следовательно, сумма плоских углов при каждой вершине равна 180°.</a:t>
            </a:r>
          </a:p>
        </p:txBody>
      </p:sp>
      <p:sp>
        <p:nvSpPr>
          <p:cNvPr id="16387" name="AutoShape 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576263"/>
          </a:xfrm>
          <a:prstGeom prst="actionButtonBlank">
            <a:avLst/>
          </a:prstGeom>
          <a:gradFill rotWithShape="1">
            <a:gsLst>
              <a:gs pos="0">
                <a:schemeClr val="tx1"/>
              </a:gs>
              <a:gs pos="100000">
                <a:srgbClr val="969696"/>
              </a:gs>
            </a:gsLst>
            <a:path path="rect">
              <a:fillToRect t="100000" r="10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ru-RU" sz="2800" b="1" dirty="0">
              <a:solidFill>
                <a:srgbClr val="FFCCFF"/>
              </a:solidFill>
            </a:endParaRPr>
          </a:p>
        </p:txBody>
      </p:sp>
      <p:pic>
        <p:nvPicPr>
          <p:cNvPr id="322567" name="Picture 7" descr="tetrahedro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850" y="3933825"/>
            <a:ext cx="1427163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2568" name="Picture 8" descr="tetrahedro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850" y="1484313"/>
            <a:ext cx="140652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250825" y="2997200"/>
            <a:ext cx="1655763" cy="1584325"/>
            <a:chOff x="204" y="2296"/>
            <a:chExt cx="1043" cy="998"/>
          </a:xfrm>
        </p:grpSpPr>
        <p:sp>
          <p:nvSpPr>
            <p:cNvPr id="322583" name="Rectangle 23"/>
            <p:cNvSpPr>
              <a:spLocks noChangeArrowheads="1"/>
            </p:cNvSpPr>
            <p:nvPr/>
          </p:nvSpPr>
          <p:spPr bwMode="auto">
            <a:xfrm>
              <a:off x="204" y="2296"/>
              <a:ext cx="1043" cy="99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kumimoji="1" lang="ru-RU" sz="28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pic>
          <p:nvPicPr>
            <p:cNvPr id="16398" name="Picture 22" descr="Рисунок1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4" y="2296"/>
              <a:ext cx="1043" cy="97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</p:pic>
      </p:grpSp>
      <p:pic>
        <p:nvPicPr>
          <p:cNvPr id="322566" name="Picture 6" descr="Рисунок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2997200"/>
            <a:ext cx="1655763" cy="1579563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243727" name="Picture 15" descr="Рисунок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49275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3728" name="Rectangle 16"/>
          <p:cNvSpPr>
            <a:spLocks noChangeArrowheads="1"/>
          </p:cNvSpPr>
          <p:nvPr/>
        </p:nvSpPr>
        <p:spPr bwMode="auto">
          <a:xfrm>
            <a:off x="468313" y="549275"/>
            <a:ext cx="82804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3538" algn="ctr">
              <a:spcBef>
                <a:spcPct val="5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ru-RU" sz="4000" i="1">
                <a:solidFill>
                  <a:srgbClr val="F0D9D9"/>
                </a:solidFill>
              </a:rPr>
              <a:t>Тетраэдр олицетворял огонь, поскольку его вершина устремлена вверх, как у разгоревшегося пламени.</a:t>
            </a:r>
          </a:p>
        </p:txBody>
      </p:sp>
      <p:pic>
        <p:nvPicPr>
          <p:cNvPr id="14" name="Picture 10" descr="Тетраэдр (JPEG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13" y="4000500"/>
            <a:ext cx="292893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980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 smtClean="0">
              <a:solidFill>
                <a:srgbClr val="080808"/>
              </a:solidFill>
            </a:endParaRPr>
          </a:p>
          <a:p>
            <a:r>
              <a:rPr lang="ru-RU" dirty="0" smtClean="0">
                <a:solidFill>
                  <a:srgbClr val="C00000"/>
                </a:solidFill>
              </a:rPr>
              <a:t>ХИМИЯ</a:t>
            </a:r>
          </a:p>
          <a:p>
            <a:r>
              <a:rPr lang="en-US" dirty="0" err="1" smtClean="0">
                <a:solidFill>
                  <a:srgbClr val="080808"/>
                </a:solidFill>
              </a:rPr>
              <a:t>Кристаллическая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решётка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i="1" dirty="0" err="1" smtClean="0">
                <a:solidFill>
                  <a:srgbClr val="080808"/>
                </a:solidFill>
              </a:rPr>
              <a:t>метана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имеет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форму</a:t>
            </a:r>
            <a:r>
              <a:rPr lang="en-US" dirty="0" smtClean="0">
                <a:solidFill>
                  <a:srgbClr val="080808"/>
                </a:solidFill>
              </a:rPr>
              <a:t> </a:t>
            </a:r>
            <a:r>
              <a:rPr lang="en-US" dirty="0" err="1" smtClean="0">
                <a:solidFill>
                  <a:srgbClr val="080808"/>
                </a:solidFill>
              </a:rPr>
              <a:t>тетраэдра</a:t>
            </a:r>
            <a:r>
              <a:rPr lang="en-US" dirty="0" smtClean="0">
                <a:solidFill>
                  <a:srgbClr val="080808"/>
                </a:solidFill>
              </a:rPr>
              <a:t>. </a:t>
            </a:r>
            <a:endParaRPr lang="ru-RU" dirty="0">
              <a:solidFill>
                <a:srgbClr val="080808"/>
              </a:solidFill>
            </a:endParaRPr>
          </a:p>
        </p:txBody>
      </p:sp>
      <p:pic>
        <p:nvPicPr>
          <p:cNvPr id="3" name="Picture 26" descr="metan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6" y="1412776"/>
            <a:ext cx="2643188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131840" y="4365104"/>
            <a:ext cx="4572000" cy="1588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/>
              <a:t>В разных химических реакциях применяется </a:t>
            </a:r>
            <a:r>
              <a:rPr lang="ru-RU" dirty="0" err="1" smtClean="0"/>
              <a:t>сурьменистый</a:t>
            </a:r>
            <a:r>
              <a:rPr lang="ru-RU" dirty="0" smtClean="0"/>
              <a:t> сернокислый натрий – вещество, синтезированное учёными. Кристалл </a:t>
            </a:r>
            <a:r>
              <a:rPr lang="ru-RU" dirty="0" err="1" smtClean="0"/>
              <a:t>сурьменистого</a:t>
            </a:r>
            <a:r>
              <a:rPr lang="ru-RU" dirty="0" smtClean="0"/>
              <a:t> сернокислого натрия имеет форму тетраэдра.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3150" y="2166938"/>
            <a:ext cx="445770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39552" y="764704"/>
            <a:ext cx="78488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АРХИТЕКТУРА</a:t>
            </a:r>
          </a:p>
          <a:p>
            <a:r>
              <a:rPr lang="ru-RU" dirty="0" smtClean="0"/>
              <a:t>Интереснейший проект крупнейшего жилого здания Земли обсуждается довольно давно. Это гигантский почти правильный тетраэдр с длиной ребра в два километра.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Высота сооружения составит порядка одного километра. Пирамиду планируется разместить прямо в водах Токийского залива. Для связи частей </a:t>
            </a:r>
            <a:r>
              <a:rPr lang="ru-RU" dirty="0" err="1" smtClean="0"/>
              <a:t>города-мегадома</a:t>
            </a:r>
            <a:r>
              <a:rPr lang="ru-RU" dirty="0" smtClean="0"/>
              <a:t> внутри запланированы собственные многочисленные линии метро. Население такого сооружения может составить до четверти миллиона человек.</a:t>
            </a:r>
            <a:endParaRPr lang="ru-RU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264342"/>
            <a:ext cx="4867741" cy="4180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683568" y="764704"/>
            <a:ext cx="5832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ПСИХОЛОГИЯ</a:t>
            </a:r>
          </a:p>
          <a:p>
            <a:r>
              <a:rPr lang="ru-RU" dirty="0" smtClean="0"/>
              <a:t>Фигура креста в пространстве дает тетраэдр. </a:t>
            </a:r>
            <a:endParaRPr lang="ru-RU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39752" y="908720"/>
            <a:ext cx="5421312" cy="3024187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3100" b="1" dirty="0" smtClean="0">
                <a:solidFill>
                  <a:srgbClr val="FF0000"/>
                </a:solidFill>
              </a:rPr>
              <a:t>            </a:t>
            </a:r>
            <a:r>
              <a:rPr lang="ru-RU" sz="4100" b="1" dirty="0" smtClean="0">
                <a:solidFill>
                  <a:srgbClr val="FF0000"/>
                </a:solidFill>
              </a:rPr>
              <a:t>Гексаэдр </a:t>
            </a:r>
            <a:r>
              <a:rPr lang="en-US" sz="4100" b="1" dirty="0" smtClean="0">
                <a:solidFill>
                  <a:srgbClr val="FF0000"/>
                </a:solidFill>
              </a:rPr>
              <a:t>      </a:t>
            </a:r>
            <a:r>
              <a:rPr lang="ru-RU" sz="4100" b="1" dirty="0" smtClean="0">
                <a:solidFill>
                  <a:srgbClr val="FF0000"/>
                </a:solidFill>
              </a:rPr>
              <a:t>(Куб)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sz="2800" b="1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dirty="0" smtClean="0"/>
              <a:t>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dirty="0" smtClean="0"/>
              <a:t>    </a:t>
            </a:r>
            <a:r>
              <a:rPr lang="ru-RU" sz="2800" dirty="0" smtClean="0"/>
              <a:t>Куб составлен из шести квадратов. Каждая его вершина является вершиной трех квадратов.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dirty="0" smtClean="0"/>
              <a:t>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dirty="0" smtClean="0"/>
              <a:t>   </a:t>
            </a:r>
            <a:r>
              <a:rPr lang="ru-RU" sz="2800" dirty="0" smtClean="0"/>
              <a:t>Куб имеет: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dirty="0" smtClean="0"/>
              <a:t>   </a:t>
            </a:r>
            <a:r>
              <a:rPr lang="ru-RU" sz="2800" dirty="0" smtClean="0"/>
              <a:t> 6 граней,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dirty="0" smtClean="0"/>
              <a:t>   </a:t>
            </a:r>
            <a:r>
              <a:rPr lang="ru-RU" sz="2800" dirty="0" smtClean="0"/>
              <a:t> 8 вершин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dirty="0" smtClean="0"/>
              <a:t>    </a:t>
            </a:r>
            <a:r>
              <a:rPr lang="ru-RU" sz="2800" dirty="0" smtClean="0"/>
              <a:t>12 ребер </a:t>
            </a:r>
          </a:p>
        </p:txBody>
      </p:sp>
      <p:pic>
        <p:nvPicPr>
          <p:cNvPr id="7182" name="Picture 14" descr="Ку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16832"/>
            <a:ext cx="180975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4664_004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151" r="40551" b="55556"/>
          <a:stretch>
            <a:fillRect/>
          </a:stretch>
        </p:blipFill>
        <p:spPr bwMode="auto">
          <a:xfrm>
            <a:off x="467544" y="4149080"/>
            <a:ext cx="21717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Text Box 2"/>
          <p:cNvSpPr txBox="1">
            <a:spLocks noChangeArrowheads="1"/>
          </p:cNvSpPr>
          <p:nvPr/>
        </p:nvSpPr>
        <p:spPr bwMode="auto">
          <a:xfrm>
            <a:off x="2484438" y="2276475"/>
            <a:ext cx="44640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3538">
              <a:spcBef>
                <a:spcPct val="50000"/>
              </a:spcBef>
            </a:pPr>
            <a:r>
              <a:rPr kumimoji="1" lang="ru-RU" sz="2400" b="1"/>
              <a:t>Куб (или гексаэдр)</a:t>
            </a:r>
            <a:r>
              <a:rPr kumimoji="1" lang="ru-RU" sz="2400"/>
              <a:t> составлен из шести квадратов. Каждая вершина куба является вершиной трех квадратов. Следовательно, сумма плоских углов при каждой вершине равна 270°.</a:t>
            </a:r>
          </a:p>
        </p:txBody>
      </p:sp>
      <p:pic>
        <p:nvPicPr>
          <p:cNvPr id="325639" name="Picture 7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488981">
            <a:off x="7019925" y="4149725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5640" name="Picture 8" descr="CUB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193042" flipH="1">
            <a:off x="7019925" y="1484313"/>
            <a:ext cx="1655763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39750" y="2852738"/>
            <a:ext cx="1636713" cy="1584325"/>
            <a:chOff x="249" y="2432"/>
            <a:chExt cx="956" cy="998"/>
          </a:xfrm>
        </p:grpSpPr>
        <p:sp>
          <p:nvSpPr>
            <p:cNvPr id="325643" name="Rectangle 11"/>
            <p:cNvSpPr>
              <a:spLocks noChangeArrowheads="1"/>
            </p:cNvSpPr>
            <p:nvPr/>
          </p:nvSpPr>
          <p:spPr bwMode="auto">
            <a:xfrm>
              <a:off x="249" y="2432"/>
              <a:ext cx="953" cy="99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kumimoji="1" lang="ru-RU" sz="28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pic>
          <p:nvPicPr>
            <p:cNvPr id="19470" name="Picture 10" descr="Рисунок1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9" y="2432"/>
              <a:ext cx="956" cy="99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</p:pic>
      </p:grpSp>
      <p:pic>
        <p:nvPicPr>
          <p:cNvPr id="325638" name="Picture 6" descr="Рисунок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2852738"/>
            <a:ext cx="1655763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97" name="Picture 13" descr="EARTH-8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3188" y="549275"/>
            <a:ext cx="9324976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798" name="Rectangle 14"/>
          <p:cNvSpPr>
            <a:spLocks noChangeArrowheads="1"/>
          </p:cNvSpPr>
          <p:nvPr/>
        </p:nvSpPr>
        <p:spPr bwMode="auto">
          <a:xfrm>
            <a:off x="714375" y="714375"/>
            <a:ext cx="8001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ru-RU" sz="4000">
                <a:solidFill>
                  <a:srgbClr val="E1B4B3"/>
                </a:solidFill>
              </a:rPr>
              <a:t>Куб – самая устойчивая из фигур символизирует </a:t>
            </a:r>
            <a:r>
              <a:rPr lang="en-US" sz="4000">
                <a:solidFill>
                  <a:srgbClr val="E1B4B3"/>
                </a:solidFill>
              </a:rPr>
              <a:t> </a:t>
            </a:r>
            <a:r>
              <a:rPr lang="ru-RU" sz="4000">
                <a:solidFill>
                  <a:srgbClr val="E1B4B3"/>
                </a:solidFill>
              </a:rPr>
              <a:t>землю.</a:t>
            </a:r>
          </a:p>
        </p:txBody>
      </p:sp>
      <p:pic>
        <p:nvPicPr>
          <p:cNvPr id="14" name="Picture 4" descr="Куб (JPEG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75" y="4286250"/>
            <a:ext cx="264318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611560" y="692696"/>
            <a:ext cx="6565528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ru-RU" sz="2400" b="1" dirty="0" smtClean="0">
                <a:solidFill>
                  <a:srgbClr val="C00000"/>
                </a:solidFill>
              </a:rPr>
              <a:t>ХИМИЯ</a:t>
            </a:r>
          </a:p>
          <a:p>
            <a:r>
              <a:rPr kumimoji="1" lang="ru-RU" sz="2400" b="1" dirty="0" smtClean="0">
                <a:solidFill>
                  <a:srgbClr val="6600CC"/>
                </a:solidFill>
              </a:rPr>
              <a:t>                      </a:t>
            </a:r>
            <a:r>
              <a:rPr kumimoji="1" lang="ru-RU" sz="2400" dirty="0" smtClean="0"/>
              <a:t>Кристаллы </a:t>
            </a:r>
            <a:r>
              <a:rPr kumimoji="1" lang="ru-RU" sz="2400" dirty="0"/>
              <a:t>поваренной соли.</a:t>
            </a:r>
          </a:p>
        </p:txBody>
      </p:sp>
      <p:pic>
        <p:nvPicPr>
          <p:cNvPr id="50183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1844824"/>
            <a:ext cx="43053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Text Box 2"/>
          <p:cNvSpPr txBox="1">
            <a:spLocks noChangeArrowheads="1"/>
          </p:cNvSpPr>
          <p:nvPr/>
        </p:nvSpPr>
        <p:spPr bwMode="auto">
          <a:xfrm>
            <a:off x="3995936" y="260648"/>
            <a:ext cx="514806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363538">
              <a:spcBef>
                <a:spcPct val="50000"/>
              </a:spcBef>
            </a:pPr>
            <a:endParaRPr kumimoji="1" lang="ru-RU" sz="2200" dirty="0" smtClean="0"/>
          </a:p>
          <a:p>
            <a:pPr indent="363538">
              <a:spcBef>
                <a:spcPct val="50000"/>
              </a:spcBef>
            </a:pPr>
            <a:r>
              <a:rPr kumimoji="1" lang="ru-RU" sz="2000" dirty="0" smtClean="0"/>
              <a:t>Куб </a:t>
            </a:r>
            <a:r>
              <a:rPr kumimoji="1" lang="ru-RU" sz="2000" dirty="0"/>
              <a:t>- единственный из правильных многогранников, которыми можно замостить пространство, прикладывая один кубик к другому.</a:t>
            </a:r>
          </a:p>
        </p:txBody>
      </p:sp>
      <p:pic>
        <p:nvPicPr>
          <p:cNvPr id="326662" name="Picture 6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2000"/>
            <a:grayscl/>
          </a:blip>
          <a:srcRect/>
          <a:stretch>
            <a:fillRect/>
          </a:stretch>
        </p:blipFill>
        <p:spPr bwMode="auto">
          <a:xfrm rot="19193042" flipH="1">
            <a:off x="0" y="4941888"/>
            <a:ext cx="1655763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63" name="Picture 7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2000"/>
            <a:grayscl/>
          </a:blip>
          <a:srcRect/>
          <a:stretch>
            <a:fillRect/>
          </a:stretch>
        </p:blipFill>
        <p:spPr bwMode="auto">
          <a:xfrm rot="19193042" flipH="1">
            <a:off x="449263" y="3875088"/>
            <a:ext cx="1655762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64" name="Picture 8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2000"/>
            <a:grayscl/>
          </a:blip>
          <a:srcRect/>
          <a:stretch>
            <a:fillRect/>
          </a:stretch>
        </p:blipFill>
        <p:spPr bwMode="auto">
          <a:xfrm rot="19193042" flipH="1">
            <a:off x="1187450" y="4741863"/>
            <a:ext cx="1655763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65" name="Picture 9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2000"/>
            <a:grayscl/>
          </a:blip>
          <a:srcRect/>
          <a:stretch>
            <a:fillRect/>
          </a:stretch>
        </p:blipFill>
        <p:spPr bwMode="auto">
          <a:xfrm rot="19193042" flipH="1">
            <a:off x="1643063" y="3678238"/>
            <a:ext cx="1655762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66" name="Picture 10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2000"/>
            <a:grayscl/>
          </a:blip>
          <a:srcRect/>
          <a:stretch>
            <a:fillRect/>
          </a:stretch>
        </p:blipFill>
        <p:spPr bwMode="auto">
          <a:xfrm rot="19193042" flipH="1">
            <a:off x="2366963" y="4546600"/>
            <a:ext cx="1655762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67" name="Picture 11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193042" flipH="1">
            <a:off x="914400" y="2805113"/>
            <a:ext cx="1655763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68" name="Picture 12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193042" flipH="1">
            <a:off x="2846388" y="3495675"/>
            <a:ext cx="1655762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69" name="Picture 13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193042" flipH="1">
            <a:off x="2125663" y="2613025"/>
            <a:ext cx="1655762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70" name="Picture 14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193042" flipH="1">
            <a:off x="3571875" y="4370388"/>
            <a:ext cx="1655763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71" name="Picture 15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193042" flipH="1">
            <a:off x="1403140" y="1698110"/>
            <a:ext cx="1655763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72" name="Picture 16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4000"/>
          </a:blip>
          <a:srcRect/>
          <a:stretch>
            <a:fillRect/>
          </a:stretch>
        </p:blipFill>
        <p:spPr bwMode="auto">
          <a:xfrm rot="19193042" flipH="1">
            <a:off x="4767263" y="4191000"/>
            <a:ext cx="1655762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73" name="Picture 17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4000"/>
          </a:blip>
          <a:srcRect/>
          <a:stretch>
            <a:fillRect/>
          </a:stretch>
        </p:blipFill>
        <p:spPr bwMode="auto">
          <a:xfrm rot="19193042" flipH="1">
            <a:off x="4038600" y="3309938"/>
            <a:ext cx="1655763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74" name="Picture 18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4000"/>
          </a:blip>
          <a:srcRect/>
          <a:stretch>
            <a:fillRect/>
          </a:stretch>
        </p:blipFill>
        <p:spPr bwMode="auto">
          <a:xfrm rot="19193042" flipH="1">
            <a:off x="3330575" y="2425700"/>
            <a:ext cx="1655763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75" name="Picture 19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4000"/>
          </a:blip>
          <a:srcRect/>
          <a:stretch>
            <a:fillRect/>
          </a:stretch>
        </p:blipFill>
        <p:spPr bwMode="auto">
          <a:xfrm rot="19193042" flipH="1">
            <a:off x="2601913" y="1547813"/>
            <a:ext cx="1655762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676" name="Picture 20" descr="CUB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4000"/>
          </a:blip>
          <a:srcRect/>
          <a:stretch>
            <a:fillRect/>
          </a:stretch>
        </p:blipFill>
        <p:spPr bwMode="auto">
          <a:xfrm rot="19193042" flipH="1">
            <a:off x="1881188" y="668338"/>
            <a:ext cx="1655762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6677" name="Text Box 21"/>
          <p:cNvSpPr txBox="1">
            <a:spLocks noChangeArrowheads="1"/>
          </p:cNvSpPr>
          <p:nvPr/>
        </p:nvSpPr>
        <p:spPr bwMode="auto">
          <a:xfrm>
            <a:off x="6156176" y="4293096"/>
            <a:ext cx="2771775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ru-RU" sz="2200" dirty="0"/>
              <a:t>Именно поэтому объем куба с единичным ребром принят за единицу объема. </a:t>
            </a:r>
          </a:p>
        </p:txBody>
      </p:sp>
      <p:sp>
        <p:nvSpPr>
          <p:cNvPr id="326681" name="Oval 25"/>
          <p:cNvSpPr>
            <a:spLocks noChangeArrowheads="1"/>
          </p:cNvSpPr>
          <p:nvPr/>
        </p:nvSpPr>
        <p:spPr bwMode="auto">
          <a:xfrm>
            <a:off x="863600" y="4743450"/>
            <a:ext cx="69850" cy="69850"/>
          </a:xfrm>
          <a:prstGeom prst="ellipse">
            <a:avLst/>
          </a:prstGeom>
          <a:solidFill>
            <a:srgbClr val="66FF33"/>
          </a:solidFill>
          <a:ln w="9525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kumimoji="1" lang="ru-RU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326682" name="Oval 26"/>
          <p:cNvSpPr>
            <a:spLocks noChangeArrowheads="1"/>
          </p:cNvSpPr>
          <p:nvPr/>
        </p:nvSpPr>
        <p:spPr bwMode="auto">
          <a:xfrm>
            <a:off x="1487488" y="5003800"/>
            <a:ext cx="69850" cy="69850"/>
          </a:xfrm>
          <a:prstGeom prst="ellipse">
            <a:avLst/>
          </a:prstGeom>
          <a:solidFill>
            <a:srgbClr val="66FF33"/>
          </a:solidFill>
          <a:ln w="9525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kumimoji="1" lang="ru-RU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326683" name="Oval 27"/>
          <p:cNvSpPr>
            <a:spLocks noChangeArrowheads="1"/>
          </p:cNvSpPr>
          <p:nvPr/>
        </p:nvSpPr>
        <p:spPr bwMode="auto">
          <a:xfrm>
            <a:off x="1717675" y="4556125"/>
            <a:ext cx="69850" cy="69850"/>
          </a:xfrm>
          <a:prstGeom prst="ellipse">
            <a:avLst/>
          </a:prstGeom>
          <a:solidFill>
            <a:srgbClr val="66FF33"/>
          </a:solidFill>
          <a:ln w="9525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kumimoji="1" lang="ru-RU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326684" name="Oval 28"/>
          <p:cNvSpPr>
            <a:spLocks noChangeArrowheads="1"/>
          </p:cNvSpPr>
          <p:nvPr/>
        </p:nvSpPr>
        <p:spPr bwMode="auto">
          <a:xfrm>
            <a:off x="2309813" y="4764088"/>
            <a:ext cx="69850" cy="69850"/>
          </a:xfrm>
          <a:prstGeom prst="ellipse">
            <a:avLst/>
          </a:prstGeom>
          <a:solidFill>
            <a:srgbClr val="66FF33"/>
          </a:solidFill>
          <a:ln w="9525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kumimoji="1" lang="ru-RU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326685" name="Oval 29"/>
          <p:cNvSpPr>
            <a:spLocks noChangeArrowheads="1"/>
          </p:cNvSpPr>
          <p:nvPr/>
        </p:nvSpPr>
        <p:spPr bwMode="auto">
          <a:xfrm>
            <a:off x="1557338" y="5516563"/>
            <a:ext cx="69850" cy="69850"/>
          </a:xfrm>
          <a:prstGeom prst="ellipse">
            <a:avLst/>
          </a:prstGeom>
          <a:solidFill>
            <a:srgbClr val="66FF33"/>
          </a:solidFill>
          <a:ln w="9525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kumimoji="1" lang="ru-RU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326686" name="Oval 30"/>
          <p:cNvSpPr>
            <a:spLocks noChangeArrowheads="1"/>
          </p:cNvSpPr>
          <p:nvPr/>
        </p:nvSpPr>
        <p:spPr bwMode="auto">
          <a:xfrm>
            <a:off x="1584325" y="3987800"/>
            <a:ext cx="69850" cy="69850"/>
          </a:xfrm>
          <a:prstGeom prst="ellipse">
            <a:avLst/>
          </a:prstGeom>
          <a:solidFill>
            <a:srgbClr val="66FF33"/>
          </a:solidFill>
          <a:ln w="9525">
            <a:solidFill>
              <a:srgbClr val="66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kumimoji="1" lang="ru-RU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24744"/>
            <a:ext cx="6624736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67544" y="692696"/>
            <a:ext cx="2448272" cy="43204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АРХИТЕКТУРА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91264" cy="130108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908720"/>
            <a:ext cx="4392488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</a:t>
            </a:r>
            <a:r>
              <a:rPr lang="ru-RU" dirty="0" smtClean="0">
                <a:solidFill>
                  <a:srgbClr val="FF0000"/>
                </a:solidFill>
              </a:rPr>
              <a:t>Октаэдр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4664_004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4867" b="70085"/>
          <a:stretch>
            <a:fillRect/>
          </a:stretch>
        </p:blipFill>
        <p:spPr bwMode="auto">
          <a:xfrm>
            <a:off x="827584" y="5301208"/>
            <a:ext cx="252028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275856" y="2492896"/>
            <a:ext cx="48245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Октаэдр </a:t>
            </a:r>
            <a:r>
              <a:rPr lang="ru-RU" sz="2000" dirty="0"/>
              <a:t>образован 8 </a:t>
            </a:r>
            <a:r>
              <a:rPr lang="ru-RU" sz="2000" dirty="0" smtClean="0"/>
              <a:t>равными равносторонними </a:t>
            </a:r>
            <a:r>
              <a:rPr lang="ru-RU" sz="2000" dirty="0"/>
              <a:t>треугольниками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Он имеет: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8 граней</a:t>
            </a:r>
          </a:p>
          <a:p>
            <a:r>
              <a:rPr lang="ru-RU" sz="2000" dirty="0" smtClean="0"/>
              <a:t> 6 </a:t>
            </a:r>
            <a:r>
              <a:rPr lang="ru-RU" sz="2000" dirty="0"/>
              <a:t>вершин </a:t>
            </a:r>
            <a:endParaRPr lang="ru-RU" sz="2000" dirty="0" smtClean="0"/>
          </a:p>
          <a:p>
            <a:r>
              <a:rPr lang="ru-RU" sz="2000" dirty="0" smtClean="0"/>
              <a:t> </a:t>
            </a:r>
            <a:r>
              <a:rPr lang="ru-RU" sz="2000" dirty="0"/>
              <a:t>12 ребер. </a:t>
            </a: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772816"/>
            <a:ext cx="3018935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7" name="Text Box 3"/>
          <p:cNvSpPr txBox="1">
            <a:spLocks noChangeArrowheads="1"/>
          </p:cNvSpPr>
          <p:nvPr/>
        </p:nvSpPr>
        <p:spPr bwMode="auto">
          <a:xfrm>
            <a:off x="2339975" y="1989138"/>
            <a:ext cx="4822825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3538">
              <a:spcBef>
                <a:spcPct val="50000"/>
              </a:spcBef>
            </a:pPr>
            <a:r>
              <a:rPr kumimoji="1" lang="ru-RU" sz="2400" b="1"/>
              <a:t>Правильный октаэдр</a:t>
            </a:r>
            <a:r>
              <a:rPr kumimoji="1" lang="ru-RU" sz="2400"/>
              <a:t> составлен из восьми равносторонних треугольников. Каждая вершина октаэдра является вершиной четырех треугольников. Следовательно, сумма плоских углов при каждой вершине равна 240° . </a:t>
            </a:r>
          </a:p>
        </p:txBody>
      </p:sp>
      <p:pic>
        <p:nvPicPr>
          <p:cNvPr id="323590" name="Picture 6" descr="octahedro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388" y="4221163"/>
            <a:ext cx="1728787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3592" name="Picture 8" descr="octahedro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5825" y="981075"/>
            <a:ext cx="1598613" cy="16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468313" y="2565400"/>
            <a:ext cx="1684337" cy="1728788"/>
            <a:chOff x="158" y="2432"/>
            <a:chExt cx="1061" cy="1089"/>
          </a:xfrm>
        </p:grpSpPr>
        <p:sp>
          <p:nvSpPr>
            <p:cNvPr id="323597" name="Rectangle 13"/>
            <p:cNvSpPr>
              <a:spLocks noChangeArrowheads="1"/>
            </p:cNvSpPr>
            <p:nvPr/>
          </p:nvSpPr>
          <p:spPr bwMode="auto">
            <a:xfrm>
              <a:off x="158" y="2432"/>
              <a:ext cx="1044" cy="108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kumimoji="1" lang="ru-RU" sz="28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pic>
          <p:nvPicPr>
            <p:cNvPr id="17422" name="Picture 12" descr="Рисунок1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58" y="2432"/>
              <a:ext cx="1061" cy="108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23591" name="Picture 7" descr="Рисунок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2565400"/>
            <a:ext cx="1695450" cy="17272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244746" name="Picture 10" descr="SK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49275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4749" name="Rectangle 13"/>
          <p:cNvSpPr>
            <a:spLocks noChangeArrowheads="1"/>
          </p:cNvSpPr>
          <p:nvPr/>
        </p:nvSpPr>
        <p:spPr bwMode="auto">
          <a:xfrm>
            <a:off x="214313" y="692150"/>
            <a:ext cx="8643937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ru-RU" sz="5400">
                <a:solidFill>
                  <a:schemeClr val="bg1"/>
                </a:solidFill>
                <a:cs typeface="Arial" pitchFamily="34" charset="0"/>
              </a:rPr>
              <a:t>Октаэдр символизирует воздух. </a:t>
            </a:r>
          </a:p>
        </p:txBody>
      </p:sp>
      <p:pic>
        <p:nvPicPr>
          <p:cNvPr id="14" name="Picture 2" descr="Октаэдр (JPEG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500563"/>
            <a:ext cx="228600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1124744"/>
            <a:ext cx="5328592" cy="1588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rgbClr val="FF0000"/>
                </a:solidFill>
              </a:rPr>
              <a:t>ХИМИЯ</a:t>
            </a:r>
          </a:p>
          <a:p>
            <a:pPr>
              <a:lnSpc>
                <a:spcPct val="90000"/>
              </a:lnSpc>
            </a:pPr>
            <a:endParaRPr lang="ru-RU" dirty="0" smtClean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ru-RU" dirty="0" smtClean="0"/>
              <a:t>           При производстве алюминия пользуются</a:t>
            </a:r>
          </a:p>
          <a:p>
            <a:pPr>
              <a:lnSpc>
                <a:spcPct val="90000"/>
              </a:lnSpc>
            </a:pPr>
            <a:r>
              <a:rPr lang="ru-RU" dirty="0" smtClean="0"/>
              <a:t>           алюминиево-калиевыми квасцами, </a:t>
            </a:r>
          </a:p>
          <a:p>
            <a:pPr>
              <a:lnSpc>
                <a:spcPct val="90000"/>
              </a:lnSpc>
            </a:pPr>
            <a:r>
              <a:rPr lang="ru-RU" dirty="0" smtClean="0"/>
              <a:t>           монокристалл которых имеет форму</a:t>
            </a:r>
          </a:p>
          <a:p>
            <a:pPr>
              <a:lnSpc>
                <a:spcPct val="90000"/>
              </a:lnSpc>
            </a:pPr>
            <a:r>
              <a:rPr lang="ru-RU" dirty="0" smtClean="0"/>
              <a:t>           правильного октаэдра 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268760"/>
            <a:ext cx="2451965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429000"/>
            <a:ext cx="4260304" cy="2074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292080" y="4797152"/>
            <a:ext cx="3491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Минерал куприт образует кристаллы в форме октаэдров</a:t>
            </a:r>
            <a:endParaRPr lang="ru-RU" dirty="0"/>
          </a:p>
        </p:txBody>
      </p:sp>
      <p:pic>
        <p:nvPicPr>
          <p:cNvPr id="10" name="Picture 5" descr="C:\Documents and Settings\Admin\Мои документы\Матетатика\Квасцы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48680"/>
            <a:ext cx="1763713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2" cstate="print"/>
          <a:srcRect r="69785"/>
          <a:stretch>
            <a:fillRect/>
          </a:stretch>
        </p:blipFill>
        <p:spPr bwMode="auto">
          <a:xfrm>
            <a:off x="1116013" y="1125538"/>
            <a:ext cx="1497012" cy="168592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58373" name="Picture 5" descr="diamon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708920"/>
            <a:ext cx="3962400" cy="2714625"/>
          </a:xfrm>
          <a:prstGeom prst="rect">
            <a:avLst/>
          </a:prstGeom>
          <a:noFill/>
          <a:ln w="57150" cmpd="thickThin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3151188" y="1771650"/>
            <a:ext cx="4222631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2400" u="none" dirty="0"/>
              <a:t>Правильная форма </a:t>
            </a:r>
            <a:r>
              <a:rPr kumimoji="1" lang="ru-RU" sz="2400" u="none" dirty="0" smtClean="0"/>
              <a:t> алмаза</a:t>
            </a:r>
            <a:r>
              <a:rPr kumimoji="1" lang="ru-RU" sz="2400" u="none" dirty="0"/>
              <a:t>.</a:t>
            </a:r>
          </a:p>
        </p:txBody>
      </p:sp>
      <p:pic>
        <p:nvPicPr>
          <p:cNvPr id="5" name="Picture 4" descr="ALMAZ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3068960"/>
            <a:ext cx="246697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70375"/>
            <a:ext cx="2664296" cy="2801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347864" y="1340768"/>
            <a:ext cx="2448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икосаэдр</a:t>
            </a:r>
            <a:endParaRPr lang="ru-RU" sz="3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331640" y="3819525"/>
            <a:ext cx="150495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203848" y="2060848"/>
            <a:ext cx="5421312" cy="3024187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Tx/>
              <a:buNone/>
              <a:tabLst/>
              <a:defRPr/>
            </a:pPr>
            <a:r>
              <a:rPr kumimoji="0" lang="ru-RU" sz="31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Икосаэдр составлен из двадцати равносторонних треугольников. 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Tx/>
              <a:buNone/>
              <a:tabLst/>
              <a:defRPr/>
            </a:pPr>
            <a:r>
              <a:rPr lang="ru-RU" sz="2800" dirty="0" smtClean="0"/>
              <a:t>    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Икосаэдр имеет: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20 граней,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12</a:t>
            </a:r>
            <a:r>
              <a:rPr kumimoji="0" lang="ru-RU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вершин 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30 ребер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615" name="Picture 7" descr="icosahedro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950" y="4149725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4616" name="Picture 8" descr="icosahedron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5825" y="1268413"/>
            <a:ext cx="16129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468313" y="2565400"/>
            <a:ext cx="1657350" cy="1800225"/>
            <a:chOff x="158" y="2432"/>
            <a:chExt cx="1044" cy="1134"/>
          </a:xfrm>
        </p:grpSpPr>
        <p:sp>
          <p:nvSpPr>
            <p:cNvPr id="324622" name="Rectangle 14"/>
            <p:cNvSpPr>
              <a:spLocks noChangeArrowheads="1"/>
            </p:cNvSpPr>
            <p:nvPr/>
          </p:nvSpPr>
          <p:spPr bwMode="auto">
            <a:xfrm>
              <a:off x="158" y="2432"/>
              <a:ext cx="1044" cy="113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kumimoji="1" lang="ru-RU" sz="28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pic>
          <p:nvPicPr>
            <p:cNvPr id="18446" name="Picture 13" descr="Рисунок1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58" y="2432"/>
              <a:ext cx="1019" cy="113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</p:pic>
      </p:grpSp>
      <p:pic>
        <p:nvPicPr>
          <p:cNvPr id="324614" name="Picture 6" descr="Рисунок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2636838"/>
            <a:ext cx="1581150" cy="17272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324611" name="Text Box 3"/>
          <p:cNvSpPr txBox="1">
            <a:spLocks noChangeArrowheads="1"/>
          </p:cNvSpPr>
          <p:nvPr/>
        </p:nvSpPr>
        <p:spPr bwMode="auto">
          <a:xfrm>
            <a:off x="2484438" y="1773238"/>
            <a:ext cx="4932362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3538">
              <a:spcBef>
                <a:spcPct val="50000"/>
              </a:spcBef>
            </a:pPr>
            <a:r>
              <a:rPr kumimoji="1" lang="ru-RU" sz="2400" b="1"/>
              <a:t>Правильный икосаэдр</a:t>
            </a:r>
            <a:r>
              <a:rPr kumimoji="1" lang="ru-RU" sz="2400"/>
              <a:t> составлен из двадцати равносторонних треугольников. Каждая вершина икосаэдра является вершиной пяти треугольников. Следовательно, сумма плоских углов при каждой вершине равна 300° .  </a:t>
            </a:r>
          </a:p>
        </p:txBody>
      </p:sp>
      <p:pic>
        <p:nvPicPr>
          <p:cNvPr id="257035" name="Picture 11" descr="PIC07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49275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7038" name="Rectangle 14"/>
          <p:cNvSpPr>
            <a:spLocks noChangeArrowheads="1"/>
          </p:cNvSpPr>
          <p:nvPr/>
        </p:nvSpPr>
        <p:spPr bwMode="auto">
          <a:xfrm>
            <a:off x="642938" y="620713"/>
            <a:ext cx="7786687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i="1">
                <a:solidFill>
                  <a:srgbClr val="172F53"/>
                </a:solidFill>
              </a:rPr>
              <a:t>Икосаэдр – как самый обтекаемый – символизирует воду.</a:t>
            </a:r>
          </a:p>
        </p:txBody>
      </p:sp>
      <p:pic>
        <p:nvPicPr>
          <p:cNvPr id="14" name="Picture 8" descr="Икосаэдр (JPEG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500563"/>
            <a:ext cx="2428875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63938" y="1628775"/>
            <a:ext cx="5122862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dirty="0" smtClean="0">
                <a:solidFill>
                  <a:srgbClr val="FF3300"/>
                </a:solidFill>
              </a:rPr>
              <a:t>   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Скелет одноклеточного организма </a:t>
            </a:r>
            <a:r>
              <a:rPr lang="ru-RU" sz="2000" dirty="0" err="1" smtClean="0">
                <a:solidFill>
                  <a:schemeClr val="accent1">
                    <a:lumMod val="75000"/>
                  </a:schemeClr>
                </a:solidFill>
              </a:rPr>
              <a:t>феодарии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  по форме напоминает икосаэдр .   Из всех многогранников с тем же числом граней именно икосаэдр имеет наибольший объём при наименьшей площади поверхности. Это свойство помогает морскому организму преодолевать давление водной толщи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</p:txBody>
      </p:sp>
      <p:pic>
        <p:nvPicPr>
          <p:cNvPr id="17413" name="Picture 5" descr="art_3_5_clip_image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484784"/>
            <a:ext cx="2047875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827584" y="836712"/>
            <a:ext cx="2448272" cy="50405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БИОЛОГИЯ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Picture 6" descr="Рисунок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077072"/>
            <a:ext cx="1581150" cy="17272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2098576" cy="84584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ХИМИЯ</a:t>
            </a: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556792"/>
            <a:ext cx="371475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275856" y="4797152"/>
            <a:ext cx="52920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Икосаэдр передает форму кристаллов бора.</a:t>
            </a:r>
          </a:p>
          <a:p>
            <a:r>
              <a:rPr lang="ru-RU" dirty="0" smtClean="0"/>
              <a:t> В свое время бор использовался для создания полупроводников первого поколения.</a:t>
            </a:r>
            <a:endParaRPr lang="ru-RU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По данным некоторых ученых икосаэдр обладает свойствами гармонизации человека и пространства: 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  икосаэдр со стороной 5 см устраняет психологические зависимости, гармонизирует личность, очищает структуру места в радиусе 100 м;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 икосаэдр со стороной 3 см улучшает связь с подсознанием, гармонизирует взаимоотношения с другими людьми, повышает энергетический уровень в радиусе 200 м, восстанавливает связь человека с землей и космосом, восстанавливает щитовидную железу.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 икосаэдр со стороной 1 см усиливает энергетическую мощность и интеллект человека, улучшает судьбу, восстанавливает энергетику места, выравнивает психику;</a:t>
            </a:r>
            <a:br>
              <a:rPr lang="ru-RU" sz="2000" dirty="0" smtClean="0"/>
            </a:br>
            <a:r>
              <a:rPr lang="ru-RU" sz="2000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Picture 85" descr="icosahedron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836712"/>
            <a:ext cx="16129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491880" y="836712"/>
            <a:ext cx="5410200" cy="3225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400" b="1" dirty="0" smtClean="0">
                <a:solidFill>
                  <a:srgbClr val="FF0000"/>
                </a:solidFill>
              </a:rPr>
              <a:t/>
            </a:r>
            <a:br>
              <a:rPr lang="ru-RU" sz="4400" b="1" dirty="0" smtClean="0">
                <a:solidFill>
                  <a:srgbClr val="FF0000"/>
                </a:solidFill>
              </a:rPr>
            </a:br>
            <a:r>
              <a:rPr lang="ru-RU" sz="4400" b="1" dirty="0" smtClean="0">
                <a:solidFill>
                  <a:srgbClr val="FF0000"/>
                </a:solidFill>
              </a:rPr>
              <a:t>Додекаэдр</a:t>
            </a:r>
            <a:br>
              <a:rPr lang="ru-RU" sz="4400" b="1" dirty="0" smtClean="0">
                <a:solidFill>
                  <a:srgbClr val="FF0000"/>
                </a:solidFill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Додекаэдр составлен из двенадцати равносторонних пятиугольников. Додекаэдр имеет 12 граней</a:t>
            </a:r>
            <a:br>
              <a:rPr lang="ru-RU" sz="2400" b="1" dirty="0" smtClean="0"/>
            </a:br>
            <a:r>
              <a:rPr lang="ru-RU" sz="2400" b="1" dirty="0" smtClean="0"/>
              <a:t>                              20 вершин</a:t>
            </a:r>
            <a:br>
              <a:rPr lang="ru-RU" sz="2400" b="1" dirty="0" smtClean="0"/>
            </a:br>
            <a:r>
              <a:rPr lang="ru-RU" sz="2400" b="1" dirty="0" smtClean="0"/>
              <a:t>                               30 ребер.</a:t>
            </a:r>
            <a:r>
              <a:rPr lang="ru-RU" sz="4000" dirty="0" smtClean="0"/>
              <a:t> </a:t>
            </a:r>
          </a:p>
        </p:txBody>
      </p:sp>
      <p:pic>
        <p:nvPicPr>
          <p:cNvPr id="12292" name="Picture 4" descr="Додекаэд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3522884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3" cstate="print"/>
          <a:srcRect l="52160"/>
          <a:stretch>
            <a:fillRect/>
          </a:stretch>
        </p:blipFill>
        <p:spPr bwMode="auto">
          <a:xfrm>
            <a:off x="2483768" y="4221087"/>
            <a:ext cx="2088232" cy="2494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Text Box 2"/>
          <p:cNvSpPr txBox="1">
            <a:spLocks noChangeArrowheads="1"/>
          </p:cNvSpPr>
          <p:nvPr/>
        </p:nvSpPr>
        <p:spPr bwMode="auto">
          <a:xfrm>
            <a:off x="2339975" y="1916113"/>
            <a:ext cx="4968875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3538">
              <a:spcBef>
                <a:spcPct val="50000"/>
              </a:spcBef>
            </a:pPr>
            <a:r>
              <a:rPr kumimoji="1" lang="ru-RU" sz="2400" b="1"/>
              <a:t>Правильный додекаэдр</a:t>
            </a:r>
            <a:r>
              <a:rPr kumimoji="1" lang="ru-RU" sz="2400"/>
              <a:t> составлен из двенадцати правильных пятиугольников. Каждая вершина додекаэдра является вершиной трех правильных пятиугольников. Следовательно, сумма плоских углов при каждой вершине равна 324°.</a:t>
            </a:r>
          </a:p>
        </p:txBody>
      </p:sp>
      <p:pic>
        <p:nvPicPr>
          <p:cNvPr id="328711" name="Picture 7" descr="dodecahedron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5825" y="1268413"/>
            <a:ext cx="1601788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8712" name="Picture 8" descr="dodecahedro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388" y="4437063"/>
            <a:ext cx="1655762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95288" y="2492375"/>
            <a:ext cx="1728787" cy="1728788"/>
            <a:chOff x="158" y="2341"/>
            <a:chExt cx="1044" cy="1016"/>
          </a:xfrm>
        </p:grpSpPr>
        <p:sp>
          <p:nvSpPr>
            <p:cNvPr id="328718" name="Rectangle 14"/>
            <p:cNvSpPr>
              <a:spLocks noChangeArrowheads="1"/>
            </p:cNvSpPr>
            <p:nvPr/>
          </p:nvSpPr>
          <p:spPr bwMode="auto">
            <a:xfrm>
              <a:off x="158" y="2341"/>
              <a:ext cx="1044" cy="99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kumimoji="1" lang="ru-RU" sz="28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pic>
          <p:nvPicPr>
            <p:cNvPr id="21518" name="Picture 11" descr="Рисунок2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58" y="2341"/>
              <a:ext cx="1044" cy="101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</p:pic>
      </p:grpSp>
      <p:pic>
        <p:nvPicPr>
          <p:cNvPr id="328710" name="Picture 6" descr="Рисунок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2276475"/>
            <a:ext cx="1800225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42" name="Picture 10" descr="Sig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49275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8845" name="Rectangle 13"/>
          <p:cNvSpPr>
            <a:spLocks noChangeArrowheads="1"/>
          </p:cNvSpPr>
          <p:nvPr/>
        </p:nvSpPr>
        <p:spPr bwMode="auto">
          <a:xfrm>
            <a:off x="785813" y="714375"/>
            <a:ext cx="74295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ru-RU" sz="4000">
                <a:solidFill>
                  <a:srgbClr val="E1B4B3"/>
                </a:solidFill>
              </a:rPr>
              <a:t>Додекаэдр символизировал весь мир и почитался главнейшим.</a:t>
            </a:r>
          </a:p>
        </p:txBody>
      </p:sp>
      <p:pic>
        <p:nvPicPr>
          <p:cNvPr id="14" name="Picture 6" descr="Додекаэдр (JPEG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13" y="4214813"/>
            <a:ext cx="2786062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268760"/>
            <a:ext cx="4525466" cy="2797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5508104" y="1412776"/>
            <a:ext cx="280831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Кристаллы пирита (</a:t>
            </a:r>
            <a:r>
              <a:rPr lang="ru-RU" dirty="0" smtClean="0"/>
              <a:t>сернистого колчедана    ( </a:t>
            </a:r>
            <a:r>
              <a:rPr lang="ru-RU" dirty="0" err="1" smtClean="0"/>
              <a:t>FeS</a:t>
            </a:r>
            <a:r>
              <a:rPr lang="ru-RU" dirty="0" smtClean="0"/>
              <a:t> )).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имеют форму  ДОДЕКАЭДРА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4683420" y="2103537"/>
            <a:ext cx="23436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9552" y="83671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ХИМИЯ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VOLV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DFC"/>
              </a:clrFrom>
              <a:clrTo>
                <a:srgbClr val="FBFD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2060848"/>
            <a:ext cx="3529012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611560" y="1124744"/>
            <a:ext cx="779893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БИОЛОГИЯ</a:t>
            </a:r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                 Вирус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полиомиелита имеет форму додекаэдра.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836712"/>
            <a:ext cx="6696868" cy="194411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ИССКУСТВО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2400" dirty="0" smtClean="0">
                <a:solidFill>
                  <a:srgbClr val="009900"/>
                </a:solidFill>
              </a:rPr>
              <a:t>    Сальвадор Дали на картине «Тайная вечеря» изобразил И. Христа со своими учениками на фоне огромного прозрачного додекаэдра. </a:t>
            </a:r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348880"/>
            <a:ext cx="5715000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2000" dirty="0" smtClean="0"/>
              <a:t>Если нанести на глобус очаги наиболее крупных и примечательных культур и цивилизаций Древнего мира, можно заметить закономерность в их расположении относительно географических полюсов и экватора планеты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47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204864"/>
            <a:ext cx="6984776" cy="3383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71500" y="285750"/>
            <a:ext cx="7772400" cy="785813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latin typeface="+mj-lt"/>
                <a:ea typeface="+mj-ea"/>
                <a:cs typeface="+mj-cs"/>
              </a:rPr>
              <a:t>КУБОК КЕПЛЕРА</a:t>
            </a:r>
          </a:p>
        </p:txBody>
      </p:sp>
      <p:sp>
        <p:nvSpPr>
          <p:cNvPr id="12291" name="Подзаголовок 2"/>
          <p:cNvSpPr txBox="1">
            <a:spLocks/>
          </p:cNvSpPr>
          <p:nvPr/>
        </p:nvSpPr>
        <p:spPr bwMode="auto">
          <a:xfrm>
            <a:off x="428625" y="928688"/>
            <a:ext cx="8429625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spcBef>
                <a:spcPct val="20000"/>
              </a:spcBef>
            </a:pPr>
            <a:r>
              <a:rPr lang="ru-RU" sz="3200">
                <a:latin typeface="Calibri" pitchFamily="34" charset="0"/>
              </a:rPr>
              <a:t>             С</a:t>
            </a:r>
            <a:r>
              <a:rPr lang="ru-RU" sz="2800">
                <a:latin typeface="Calibri" pitchFamily="34" charset="0"/>
              </a:rPr>
              <a:t>атурн</a:t>
            </a:r>
          </a:p>
          <a:p>
            <a:pPr marL="342900" indent="-342900" algn="just">
              <a:spcBef>
                <a:spcPct val="20000"/>
              </a:spcBef>
            </a:pPr>
            <a:r>
              <a:rPr lang="ru-RU" sz="2800">
                <a:latin typeface="Calibri" pitchFamily="34" charset="0"/>
              </a:rPr>
              <a:t>                         </a:t>
            </a:r>
          </a:p>
          <a:p>
            <a:pPr marL="342900" indent="-342900" algn="just">
              <a:spcBef>
                <a:spcPct val="20000"/>
              </a:spcBef>
            </a:pPr>
            <a:endParaRPr lang="ru-RU" sz="2800">
              <a:latin typeface="Calibri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357313" y="1000125"/>
            <a:ext cx="6357937" cy="557212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2786063" y="1214438"/>
            <a:ext cx="428625" cy="357187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71750" y="1643063"/>
            <a:ext cx="3929063" cy="43576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2571750" y="1643063"/>
            <a:ext cx="3929063" cy="435768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2819400" y="2209800"/>
            <a:ext cx="428625" cy="357188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297" name="TextBox 8"/>
          <p:cNvSpPr txBox="1">
            <a:spLocks noChangeArrowheads="1"/>
          </p:cNvSpPr>
          <p:nvPr/>
        </p:nvSpPr>
        <p:spPr bwMode="auto">
          <a:xfrm>
            <a:off x="1785938" y="1785938"/>
            <a:ext cx="1428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Юпитер</a:t>
            </a:r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3000375" y="1643063"/>
            <a:ext cx="3143250" cy="3500437"/>
          </a:xfrm>
          <a:prstGeom prst="triangl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3571875" y="3071813"/>
            <a:ext cx="2000250" cy="207168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4800600" y="2895600"/>
            <a:ext cx="428625" cy="357188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301" name="TextBox 12"/>
          <p:cNvSpPr txBox="1">
            <a:spLocks noChangeArrowheads="1"/>
          </p:cNvSpPr>
          <p:nvPr/>
        </p:nvSpPr>
        <p:spPr bwMode="auto">
          <a:xfrm>
            <a:off x="5176838" y="2757488"/>
            <a:ext cx="1071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Марс</a:t>
            </a:r>
          </a:p>
        </p:txBody>
      </p:sp>
      <p:sp>
        <p:nvSpPr>
          <p:cNvPr id="14" name="Правильный пятиугольник 13"/>
          <p:cNvSpPr/>
          <p:nvPr/>
        </p:nvSpPr>
        <p:spPr>
          <a:xfrm rot="10800000">
            <a:off x="3643313" y="3286125"/>
            <a:ext cx="1857375" cy="1857375"/>
          </a:xfrm>
          <a:prstGeom prst="pentagon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3786188" y="3286125"/>
            <a:ext cx="1571625" cy="164306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3929063" y="3286125"/>
            <a:ext cx="428625" cy="357188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305" name="TextBox 16"/>
          <p:cNvSpPr txBox="1">
            <a:spLocks noChangeArrowheads="1"/>
          </p:cNvSpPr>
          <p:nvPr/>
        </p:nvSpPr>
        <p:spPr bwMode="auto">
          <a:xfrm>
            <a:off x="2483768" y="3068960"/>
            <a:ext cx="1285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 Земля</a:t>
            </a:r>
          </a:p>
        </p:txBody>
      </p:sp>
      <p:sp>
        <p:nvSpPr>
          <p:cNvPr id="18" name="Равнобедренный треугольник 17"/>
          <p:cNvSpPr/>
          <p:nvPr/>
        </p:nvSpPr>
        <p:spPr>
          <a:xfrm>
            <a:off x="4000500" y="3286125"/>
            <a:ext cx="1143000" cy="1357313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>
            <a:off x="4214813" y="3857625"/>
            <a:ext cx="714375" cy="785813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308" name="TextBox 19"/>
          <p:cNvSpPr txBox="1">
            <a:spLocks noChangeArrowheads="1"/>
          </p:cNvSpPr>
          <p:nvPr/>
        </p:nvSpPr>
        <p:spPr bwMode="auto">
          <a:xfrm>
            <a:off x="4857750" y="3571875"/>
            <a:ext cx="1285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Венера</a:t>
            </a:r>
          </a:p>
        </p:txBody>
      </p:sp>
      <p:sp>
        <p:nvSpPr>
          <p:cNvPr id="21" name="Равнобедренный треугольник 20"/>
          <p:cNvSpPr>
            <a:spLocks noChangeArrowheads="1"/>
          </p:cNvSpPr>
          <p:nvPr/>
        </p:nvSpPr>
        <p:spPr bwMode="auto">
          <a:xfrm>
            <a:off x="4214813" y="3857625"/>
            <a:ext cx="714375" cy="428625"/>
          </a:xfrm>
          <a:prstGeom prst="triangle">
            <a:avLst>
              <a:gd name="adj" fmla="val 50000"/>
            </a:avLst>
          </a:prstGeom>
          <a:solidFill>
            <a:srgbClr val="6E97C8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22" name="Равнобедренный треугольник 21"/>
          <p:cNvSpPr>
            <a:spLocks noChangeArrowheads="1"/>
          </p:cNvSpPr>
          <p:nvPr/>
        </p:nvSpPr>
        <p:spPr bwMode="auto">
          <a:xfrm rot="10800000">
            <a:off x="4214813" y="4286250"/>
            <a:ext cx="714375" cy="357188"/>
          </a:xfrm>
          <a:prstGeom prst="triangle">
            <a:avLst>
              <a:gd name="adj" fmla="val 50000"/>
            </a:avLst>
          </a:prstGeom>
          <a:solidFill>
            <a:srgbClr val="6E97C8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4495800" y="3733800"/>
            <a:ext cx="428625" cy="357188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312" name="Oval 24"/>
          <p:cNvSpPr>
            <a:spLocks noChangeArrowheads="1"/>
          </p:cNvSpPr>
          <p:nvPr/>
        </p:nvSpPr>
        <p:spPr bwMode="auto">
          <a:xfrm>
            <a:off x="4343400" y="4038600"/>
            <a:ext cx="457200" cy="533400"/>
          </a:xfrm>
          <a:prstGeom prst="ellipse">
            <a:avLst/>
          </a:prstGeom>
          <a:solidFill>
            <a:srgbClr val="D1DFC5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" name="Овал 22"/>
          <p:cNvSpPr/>
          <p:nvPr/>
        </p:nvSpPr>
        <p:spPr>
          <a:xfrm>
            <a:off x="4267200" y="4038600"/>
            <a:ext cx="428625" cy="357188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314" name="Text Box 29"/>
          <p:cNvSpPr txBox="1">
            <a:spLocks noChangeArrowheads="1"/>
          </p:cNvSpPr>
          <p:nvPr/>
        </p:nvSpPr>
        <p:spPr bwMode="auto">
          <a:xfrm>
            <a:off x="2267744" y="3861048"/>
            <a:ext cx="20882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/>
              <a:t>Меркурий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51520" y="548680"/>
            <a:ext cx="1728192" cy="36004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ИСТОРИЯ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/>
        </p:nvSpPr>
        <p:spPr bwMode="auto">
          <a:xfrm>
            <a:off x="685800" y="381000"/>
            <a:ext cx="7772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800">
                <a:solidFill>
                  <a:srgbClr val="CC0000"/>
                </a:solidFill>
                <a:latin typeface="Monotype Corsiva" pitchFamily="66" charset="0"/>
              </a:rPr>
              <a:t>Космический кубок  И.Кеплера</a:t>
            </a:r>
          </a:p>
        </p:txBody>
      </p:sp>
      <p:pic>
        <p:nvPicPr>
          <p:cNvPr id="13315" name="Рисунок 2" descr="http://vio.fio.ru/vio_33/cd_site/Articles/art_3_5_clip_image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371600"/>
            <a:ext cx="5181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ru-RU" sz="3200" dirty="0" smtClean="0"/>
              <a:t> Ролевая игра: </a:t>
            </a:r>
            <a:br>
              <a:rPr lang="ru-RU" sz="3200" dirty="0" smtClean="0"/>
            </a:br>
            <a:r>
              <a:rPr lang="ru-RU" sz="3200" dirty="0" smtClean="0"/>
              <a:t>«Выборы президента многогранников»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365104"/>
            <a:ext cx="7560840" cy="792088"/>
          </a:xfrm>
        </p:spPr>
        <p:txBody>
          <a:bodyPr>
            <a:normAutofit/>
          </a:bodyPr>
          <a:lstStyle/>
          <a:p>
            <a:r>
              <a:rPr lang="ru-RU" dirty="0" smtClean="0"/>
              <a:t>Этап  3 Выборы.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11960" y="404664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14288" algn="just">
              <a:spcBef>
                <a:spcPct val="0"/>
              </a:spcBef>
            </a:pPr>
            <a:endParaRPr lang="ru-RU" sz="1400" i="1" dirty="0" smtClean="0">
              <a:solidFill>
                <a:srgbClr val="FFFF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3968" y="1772816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2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923928" y="620688"/>
            <a:ext cx="4896544" cy="18722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endParaRPr lang="ru-RU" sz="9600" b="1" u="none" dirty="0" smtClean="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3418" y="1268761"/>
            <a:ext cx="6821607" cy="475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827584" y="620688"/>
            <a:ext cx="698477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Правильные многогранники (Тела Платона)</a:t>
            </a:r>
            <a:endParaRPr lang="ru-RU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Цель урока: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1251584"/>
          </a:xfrm>
        </p:spPr>
        <p:txBody>
          <a:bodyPr>
            <a:normAutofit/>
          </a:bodyPr>
          <a:lstStyle/>
          <a:p>
            <a:pPr marL="624078" indent="-514350" algn="just">
              <a:lnSpc>
                <a:spcPct val="120000"/>
              </a:lnSpc>
              <a:buNone/>
            </a:pPr>
            <a:r>
              <a:rPr lang="ru-RU" dirty="0" smtClean="0"/>
              <a:t> Систематизировать знания</a:t>
            </a:r>
          </a:p>
          <a:p>
            <a:pPr marL="624078" indent="-514350" algn="just">
              <a:lnSpc>
                <a:spcPct val="120000"/>
              </a:lnSpc>
              <a:buNone/>
            </a:pPr>
            <a:r>
              <a:rPr lang="ru-RU" dirty="0" smtClean="0"/>
              <a:t> о правильных многогранниках.</a:t>
            </a:r>
          </a:p>
          <a:p>
            <a:pPr marL="624078" indent="-514350" algn="just">
              <a:buAutoNum type="arabicPeriod"/>
            </a:pPr>
            <a:endParaRPr lang="ru-RU" dirty="0" smtClean="0"/>
          </a:p>
          <a:p>
            <a:pPr marL="624078" indent="-514350">
              <a:buNone/>
            </a:pPr>
            <a:endParaRPr lang="ru-RU" dirty="0" smtClean="0"/>
          </a:p>
          <a:p>
            <a:pPr marL="624078" indent="-514350">
              <a:buFont typeface="Georgia"/>
              <a:buAutoNum type="arabicPeriod"/>
            </a:pPr>
            <a:endParaRPr lang="ru-RU" dirty="0" smtClean="0"/>
          </a:p>
          <a:p>
            <a:pPr marL="624078" indent="-514350">
              <a:buAutoNum type="arabicPeriod"/>
            </a:pPr>
            <a:endParaRPr lang="ru-RU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i="1" dirty="0" smtClean="0"/>
              <a:t>«Когда мы стремимся искать неведомое нам, то становимся лучше, мужественнее и деятельнее тех, кто полагает, будто неизвестное нельзя найти и незачем искать».   </a:t>
            </a:r>
          </a:p>
          <a:p>
            <a:pPr>
              <a:buNone/>
            </a:pPr>
            <a:r>
              <a:rPr lang="ru-RU" i="1" dirty="0" smtClean="0"/>
              <a:t>                                                        Платон </a:t>
            </a:r>
            <a:endParaRPr lang="ru-RU" i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764704"/>
            <a:ext cx="2695575" cy="1839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1026"/>
          <p:cNvSpPr txBox="1">
            <a:spLocks noChangeArrowheads="1"/>
          </p:cNvSpPr>
          <p:nvPr/>
        </p:nvSpPr>
        <p:spPr bwMode="auto">
          <a:xfrm>
            <a:off x="3708400" y="333375"/>
            <a:ext cx="3529013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u="none">
                <a:solidFill>
                  <a:srgbClr val="FFFF00"/>
                </a:solidFill>
              </a:rPr>
              <a:t>Тела </a:t>
            </a:r>
          </a:p>
          <a:p>
            <a:pPr>
              <a:spcBef>
                <a:spcPct val="50000"/>
              </a:spcBef>
            </a:pPr>
            <a:r>
              <a:rPr lang="ru-RU" sz="3600" b="1" u="none">
                <a:solidFill>
                  <a:srgbClr val="FFFF00"/>
                </a:solidFill>
              </a:rPr>
              <a:t>Архимеда</a:t>
            </a:r>
          </a:p>
        </p:txBody>
      </p:sp>
      <p:pic>
        <p:nvPicPr>
          <p:cNvPr id="44042" name="Picture 1034" descr="Модель усеченного додекаэдра (VRML)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53340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4" name="Picture 1036" descr="Модель усеченного тетраэдра (VRML)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53340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8" name="Picture 1040" descr="Модель усеченного октаэдра (VRML)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3573016"/>
            <a:ext cx="1528762" cy="152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50" name="Picture 1042" descr="Модель усеченного икосаэдра (VRML)">
            <a:hlinkClick r:id="rId9" action="ppaction://hlinkfile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8600" y="18288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52" name="Picture 1044" descr="Модель кубоктаэдра (VRML)">
            <a:hlinkClick r:id="rId11" action="ppaction://hlinkfile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8600" y="35052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54" name="Picture 1046" descr="Модель икосододекаэдра (VRML)">
            <a:hlinkClick r:id="rId13" action="ppaction://hlinkfile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28600" y="51816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56" name="Picture 1048" descr="Модель ромбокубоктаэдра (VRML)">
            <a:hlinkClick r:id="rId15" action="ppaction://hlinkfile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268538" y="3500438"/>
            <a:ext cx="15113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58" name="Picture 1050" descr="Модель псевдоромбокубоктаэдра (VRML)">
            <a:hlinkClick r:id="rId17" action="ppaction://hlinkfile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327900" y="5176838"/>
            <a:ext cx="1462088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60" name="Picture 1052" descr="Модель ромбоикосододекаэдра (VRML)">
            <a:hlinkClick r:id="rId19" action="ppaction://hlinkfile"/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315200" y="35052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62" name="Picture 1054" descr="Модель курносого додекаэдра - правая модификация (VRML)">
            <a:hlinkClick r:id="rId21" action="ppaction://hlinkfile"/>
          </p:cNvPr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932040" y="198884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64" name="Picture 1056" descr="Модель ромбоусеченного икосододекаэдра (VRML)">
            <a:hlinkClick r:id="rId23" action="ppaction://hlinkfile"/>
          </p:cNvPr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7315200" y="18288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67" name="Picture 1059" descr="Модель ромбоусеченного кубоктаэдра (VRML)">
            <a:hlinkClick r:id="rId25" action="ppaction://hlinkfile"/>
          </p:cNvPr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2555875" y="1844675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959</TotalTime>
  <Words>1017</Words>
  <Application>Microsoft Office PowerPoint</Application>
  <PresentationFormat>Экран (4:3)</PresentationFormat>
  <Paragraphs>186</Paragraphs>
  <Slides>50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1" baseType="lpstr">
      <vt:lpstr>Городская</vt:lpstr>
      <vt:lpstr> Тема урока:  Правильные многогранники</vt:lpstr>
      <vt:lpstr>Цель урока:</vt:lpstr>
      <vt:lpstr>Многоугольники</vt:lpstr>
      <vt:lpstr>Правильным называют многоугольник, у которого все стороны равны и все углы равны. </vt:lpstr>
      <vt:lpstr> Тема урока:  Правильные многогранники</vt:lpstr>
      <vt:lpstr>Слайд 6</vt:lpstr>
      <vt:lpstr> Ролевая игра:  «Выборы президента многогранников»</vt:lpstr>
      <vt:lpstr>Слайд 8</vt:lpstr>
      <vt:lpstr>Слайд 9</vt:lpstr>
      <vt:lpstr> Ролевая игра:  «Выборы президента многогранников»</vt:lpstr>
      <vt:lpstr>Слайд 11</vt:lpstr>
      <vt:lpstr>Слайд 12</vt:lpstr>
      <vt:lpstr>Слайд 13</vt:lpstr>
      <vt:lpstr>Слайд 14</vt:lpstr>
      <vt:lpstr>Слайд 15</vt:lpstr>
      <vt:lpstr>Слайд 16</vt:lpstr>
      <vt:lpstr> Ролевая игра:  «Выборы президента многогранников»</vt:lpstr>
      <vt:lpstr>Тетраэдр составлен из четырех равносторонних треугольников. Тетраэдр имеет:  4 грани  4 вершины   6 ребер. 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                  Октаэдр</vt:lpstr>
      <vt:lpstr>Слайд 30</vt:lpstr>
      <vt:lpstr>Слайд 31</vt:lpstr>
      <vt:lpstr>Слайд 32</vt:lpstr>
      <vt:lpstr>Слайд 33</vt:lpstr>
      <vt:lpstr>Слайд 34</vt:lpstr>
      <vt:lpstr>Слайд 35</vt:lpstr>
      <vt:lpstr>ХИМИЯ</vt:lpstr>
      <vt:lpstr>                По данным некоторых ученых икосаэдр обладает свойствами гармонизации человека и пространства:    -  икосаэдр со стороной 5 см устраняет психологические зависимости, гармонизирует личность, очищает структуру места в радиусе 100 м;  - икосаэдр со стороной 3 см улучшает связь с подсознанием, гармонизирует взаимоотношения с другими людьми, повышает энергетический уровень в радиусе 200 м, восстанавливает связь человека с землей и космосом, восстанавливает щитовидную железу.  - икосаэдр со стороной 1 см усиливает энергетическую мощность и интеллект человека, улучшает судьбу, восстанавливает энергетику места, выравнивает психику;   </vt:lpstr>
      <vt:lpstr> Додекаэдр  Додекаэдр составлен из двенадцати равносторонних пятиугольников. Додекаэдр имеет 12 граней                               20 вершин                                30 ребер. </vt:lpstr>
      <vt:lpstr>Слайд 39</vt:lpstr>
      <vt:lpstr>Слайд 40</vt:lpstr>
      <vt:lpstr>Слайд 41</vt:lpstr>
      <vt:lpstr>Слайд 42</vt:lpstr>
      <vt:lpstr>Если нанести на глобус очаги наиболее крупных и примечательных культур и цивилизаций Древнего мира, можно заметить закономерность в их расположении относительно географических полюсов и экватора планеты </vt:lpstr>
      <vt:lpstr>Слайд 44</vt:lpstr>
      <vt:lpstr>Слайд 45</vt:lpstr>
      <vt:lpstr> Ролевая игра:  «Выборы президента многогранников»</vt:lpstr>
      <vt:lpstr>Слайд 47</vt:lpstr>
      <vt:lpstr>Цель урока:</vt:lpstr>
      <vt:lpstr>Слайд 49</vt:lpstr>
      <vt:lpstr>Слайд 50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Тема урока:  Правильные многогранники</dc:title>
  <dc:creator>Admin</dc:creator>
  <cp:lastModifiedBy>1</cp:lastModifiedBy>
  <cp:revision>99</cp:revision>
  <dcterms:created xsi:type="dcterms:W3CDTF">2012-03-19T14:16:28Z</dcterms:created>
  <dcterms:modified xsi:type="dcterms:W3CDTF">2020-03-10T06:45:59Z</dcterms:modified>
</cp:coreProperties>
</file>