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9" r:id="rId10"/>
    <p:sldId id="265" r:id="rId11"/>
    <p:sldId id="266" r:id="rId12"/>
    <p:sldId id="267" r:id="rId13"/>
    <p:sldId id="268" r:id="rId14"/>
    <p:sldId id="270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2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2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2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2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2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000" kern="1200">
        <a:solidFill>
          <a:schemeClr val="tx2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000" kern="1200">
        <a:solidFill>
          <a:schemeClr val="tx2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000" kern="1200">
        <a:solidFill>
          <a:schemeClr val="tx2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000" kern="1200">
        <a:solidFill>
          <a:schemeClr val="tx2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EFDFE"/>
    <a:srgbClr val="BEFCFE"/>
    <a:srgbClr val="A22B06"/>
    <a:srgbClr val="CFD0DB"/>
    <a:srgbClr val="FFFF66"/>
    <a:srgbClr val="FF6600"/>
    <a:srgbClr val="42FCF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11" autoAdjust="0"/>
    <p:restoredTop sz="94660"/>
  </p:normalViewPr>
  <p:slideViewPr>
    <p:cSldViewPr>
      <p:cViewPr>
        <p:scale>
          <a:sx n="66" d="100"/>
          <a:sy n="66" d="100"/>
        </p:scale>
        <p:origin x="-1218" y="-9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77A669-1074-4932-B9B4-9FAAC25712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4D4372-A755-4F5E-AB07-578448F034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88A596-0A69-4CB7-9726-90744CECDD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DD0E40-75E7-4787-AA16-4E3A9864D4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950C97-7D2F-49F6-9EE9-40F5639048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949626-3AFF-4A51-AD0F-F3851C96A4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3B865A-9053-4071-B9E9-4950C81857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1EF473-3F1E-485E-9E6B-51A44C38D4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E24B71-0BA5-4051-A3FE-5D9241FCC1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73B696-1B10-4FAF-8333-80E9560881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41F253-6E9B-4E4E-B252-DC21A71083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A25C56-823E-4E69-A446-05BAA60C70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0CD65C-6E75-4815-86CB-245A147F25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E878DC-8EF4-406B-91AA-78F69E8851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cs typeface="+mn-cs"/>
              </a:defRPr>
            </a:lvl1pPr>
          </a:lstStyle>
          <a:p>
            <a:pPr>
              <a:defRPr/>
            </a:pPr>
            <a:fld id="{F27C1852-8A75-48D1-B87E-095B74551E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0" r:id="rId3"/>
    <p:sldLayoutId id="2147483659" r:id="rId4"/>
    <p:sldLayoutId id="2147483658" r:id="rId5"/>
    <p:sldLayoutId id="2147483657" r:id="rId6"/>
    <p:sldLayoutId id="2147483656" r:id="rId7"/>
    <p:sldLayoutId id="2147483655" r:id="rId8"/>
    <p:sldLayoutId id="2147483654" r:id="rId9"/>
    <p:sldLayoutId id="2147483653" r:id="rId10"/>
    <p:sldLayoutId id="2147483652" r:id="rId11"/>
    <p:sldLayoutId id="2147483651" r:id="rId12"/>
    <p:sldLayoutId id="2147483650" r:id="rId13"/>
    <p:sldLayoutId id="2147483649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F%D0%B5%D1%87%D0%B0%D0%BB%D1%8C" TargetMode="External"/><Relationship Id="rId13" Type="http://schemas.openxmlformats.org/officeDocument/2006/relationships/image" Target="../media/image6.jpeg"/><Relationship Id="rId3" Type="http://schemas.openxmlformats.org/officeDocument/2006/relationships/hyperlink" Target="https://ru.wikipedia.org/wiki/%D0%93%D0%B8%D0%BF%D0%BE%D1%82%D0%B8%D0%BC%D0%B8%D1%8F" TargetMode="External"/><Relationship Id="rId7" Type="http://schemas.openxmlformats.org/officeDocument/2006/relationships/hyperlink" Target="https://ru.wikipedia.org/wiki/%D0%A1%D1%82%D1%80%D0%B0%D1%85" TargetMode="External"/><Relationship Id="rId12" Type="http://schemas.openxmlformats.org/officeDocument/2006/relationships/image" Target="../media/image5.png"/><Relationship Id="rId2" Type="http://schemas.openxmlformats.org/officeDocument/2006/relationships/hyperlink" Target="https://ru.wikipedia.org/wiki/%D0%AD%D0%BC%D0%BE%D1%86%D0%B8%D0%BE%D0%BD%D0%B0%D0%BB%D1%8C%D0%BD%D1%8B%D0%B9_%D0%BF%D1%80%D0%BE%D1%86%D0%B5%D1%81%D1%8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ru.wikipedia.org/wiki/%D0%A1%D0%BA%D1%83%D0%BA%D0%B0" TargetMode="External"/><Relationship Id="rId11" Type="http://schemas.openxmlformats.org/officeDocument/2006/relationships/hyperlink" Target="https://ru.wikipedia.org/wiki/%D0%A0%D0%B0%D0%B4%D0%BE%D1%81%D1%82%D1%8C" TargetMode="External"/><Relationship Id="rId5" Type="http://schemas.openxmlformats.org/officeDocument/2006/relationships/hyperlink" Target="https://ru.wikipedia.org/wiki/%D0%A2%D1%80%D0%B5%D0%B2%D0%BE%D0%B3%D0%B0" TargetMode="External"/><Relationship Id="rId10" Type="http://schemas.openxmlformats.org/officeDocument/2006/relationships/hyperlink" Target="https://ru.wikipedia.org/wiki/%D0%92%D0%BE%D1%81%D1%82%D0%BE%D1%80%D0%B3" TargetMode="External"/><Relationship Id="rId4" Type="http://schemas.openxmlformats.org/officeDocument/2006/relationships/hyperlink" Target="https://ru.wikipedia.org/wiki/%D0%93%D0%B8%D0%BF%D0%B5%D1%80%D1%82%D0%B8%D0%BC%D0%B8%D1%8F" TargetMode="External"/><Relationship Id="rId9" Type="http://schemas.openxmlformats.org/officeDocument/2006/relationships/hyperlink" Target="https://ru.wikipedia.org/wiki/%D0%A2%D0%BE%D1%81%D0%BA%D0%B0" TargetMode="External"/><Relationship Id="rId1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1" descr="IMG_20211111_1207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4071942"/>
            <a:ext cx="1816198" cy="242889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9" name="Picture 10" descr="IMG_20211111_12074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6" y="4071942"/>
            <a:ext cx="1823059" cy="243706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14375" y="1214438"/>
            <a:ext cx="7772400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ru-RU" sz="4400" b="1" kern="0" dirty="0">
              <a:solidFill>
                <a:srgbClr val="990033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7158" y="285728"/>
            <a:ext cx="857256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kern="0" dirty="0">
                <a:ln>
                  <a:solidFill>
                    <a:schemeClr val="tx1"/>
                  </a:solidFill>
                </a:ln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ИСПОЛЬЗОВАНИЕ </a:t>
            </a:r>
          </a:p>
          <a:p>
            <a:pPr algn="ctr">
              <a:defRPr/>
            </a:pPr>
            <a:r>
              <a:rPr lang="ru-RU" sz="3200" b="1" kern="0" dirty="0">
                <a:ln>
                  <a:solidFill>
                    <a:schemeClr val="tx1"/>
                  </a:solidFill>
                </a:ln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ТЕАТРА ТАНТАМАРЕСКИ</a:t>
            </a:r>
            <a:r>
              <a:rPr lang="ru-RU" sz="3200" b="1" kern="0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/>
            </a:r>
            <a:br>
              <a:rPr lang="ru-RU" sz="3200" b="1" kern="0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</a:br>
            <a:r>
              <a:rPr lang="ru-RU" sz="3200" b="1" kern="0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 В РАЗВИТИИ ЭМОЦИОНАЛЬНО-ВОЛЕВОЙ СФЕРЫ </a:t>
            </a:r>
            <a:br>
              <a:rPr lang="ru-RU" sz="3200" b="1" kern="0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</a:br>
            <a:r>
              <a:rPr lang="ru-RU" sz="3200" b="1" kern="0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ДЕТЕЙ ДОШКОЛЬНОГО ВОЗРАСТА</a:t>
            </a:r>
            <a:br>
              <a:rPr lang="ru-RU" sz="3200" b="1" kern="0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</a:br>
            <a:r>
              <a:rPr lang="ru-RU" sz="3200" b="1" kern="0" dirty="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 </a:t>
            </a:r>
            <a:r>
              <a:rPr lang="ru-RU" sz="3200" b="1" kern="0" dirty="0">
                <a:ln>
                  <a:solidFill>
                    <a:schemeClr val="tx1"/>
                  </a:solidFill>
                </a:ln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В КОРРЕКЦИОННОЙ РАБОТЕ ПЕДАГОГА-ПСИХОЛОГА</a:t>
            </a:r>
            <a:r>
              <a:rPr lang="ru-RU" sz="6000" b="1" kern="0" dirty="0">
                <a:ln>
                  <a:solidFill>
                    <a:schemeClr val="tx1"/>
                  </a:solidFill>
                </a:ln>
                <a:solidFill>
                  <a:srgbClr val="FFFF66"/>
                </a:solidFill>
                <a:cs typeface="+mn-cs"/>
              </a:rPr>
              <a:t> </a:t>
            </a:r>
          </a:p>
        </p:txBody>
      </p:sp>
      <p:sp>
        <p:nvSpPr>
          <p:cNvPr id="16389" name="Прямоугольник 10"/>
          <p:cNvSpPr>
            <a:spLocks noChangeArrowheads="1"/>
          </p:cNvSpPr>
          <p:nvPr/>
        </p:nvSpPr>
        <p:spPr bwMode="auto">
          <a:xfrm>
            <a:off x="2357438" y="4357688"/>
            <a:ext cx="4572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/>
              <a:t>Подготовила </a:t>
            </a:r>
          </a:p>
          <a:p>
            <a:pPr algn="ctr"/>
            <a:r>
              <a:rPr lang="ru-RU"/>
              <a:t>       педагог-психолог  </a:t>
            </a:r>
          </a:p>
          <a:p>
            <a:pPr algn="ctr"/>
            <a:r>
              <a:rPr lang="ru-RU"/>
              <a:t> МБДОУ детский сад № 25 г. Ельца          </a:t>
            </a:r>
          </a:p>
          <a:p>
            <a:pPr algn="ctr"/>
            <a:r>
              <a:rPr lang="ru-RU"/>
              <a:t>  Купавцева Оксана Юрьевна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6"/>
          <p:cNvSpPr>
            <a:spLocks noGrp="1" noChangeArrowheads="1"/>
          </p:cNvSpPr>
          <p:nvPr>
            <p:ph type="body" sz="half" idx="1"/>
          </p:nvPr>
        </p:nvSpPr>
        <p:spPr>
          <a:xfrm>
            <a:off x="4786313" y="1285875"/>
            <a:ext cx="4000500" cy="2000250"/>
          </a:xfrm>
          <a:solidFill>
            <a:srgbClr val="0070C0"/>
          </a:solidFill>
          <a:ln>
            <a:solidFill>
              <a:schemeClr val="bg1"/>
            </a:solidFill>
          </a:ln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sz="2000" b="1" smtClean="0">
                <a:solidFill>
                  <a:schemeClr val="folHlink"/>
                </a:solidFill>
              </a:rPr>
              <a:t>Эмоционально-волевое воспитание и развитие</a:t>
            </a:r>
          </a:p>
          <a:p>
            <a:pPr algn="ctr" eaLnBrk="1" hangingPunct="1">
              <a:buFontTx/>
              <a:buNone/>
            </a:pPr>
            <a:r>
              <a:rPr lang="ru-RU" sz="2000" b="1" smtClean="0">
                <a:solidFill>
                  <a:schemeClr val="folHlink"/>
                </a:solidFill>
              </a:rPr>
              <a:t> является основой, </a:t>
            </a:r>
          </a:p>
          <a:p>
            <a:pPr algn="ctr" eaLnBrk="1" hangingPunct="1">
              <a:buFontTx/>
              <a:buNone/>
            </a:pPr>
            <a:r>
              <a:rPr lang="ru-RU" sz="2000" b="1" smtClean="0">
                <a:solidFill>
                  <a:schemeClr val="folHlink"/>
                </a:solidFill>
              </a:rPr>
              <a:t>на которой строится личность ребенка </a:t>
            </a:r>
          </a:p>
        </p:txBody>
      </p:sp>
      <p:sp>
        <p:nvSpPr>
          <p:cNvPr id="17410" name="Rectangle 23"/>
          <p:cNvSpPr>
            <a:spLocks noGrp="1" noChangeArrowheads="1"/>
          </p:cNvSpPr>
          <p:nvPr>
            <p:ph type="body" sz="half" idx="2"/>
          </p:nvPr>
        </p:nvSpPr>
        <p:spPr>
          <a:xfrm>
            <a:off x="4786313" y="4071938"/>
            <a:ext cx="4038600" cy="2428875"/>
          </a:xfrm>
          <a:solidFill>
            <a:schemeClr val="bg1"/>
          </a:solidFill>
          <a:ln w="76200">
            <a:solidFill>
              <a:srgbClr val="002060"/>
            </a:solidFill>
          </a:ln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b="1" smtClean="0">
                <a:solidFill>
                  <a:schemeClr val="folHlink"/>
                </a:solidFill>
              </a:rPr>
              <a:t>   </a:t>
            </a:r>
            <a:r>
              <a:rPr lang="ru-RU" sz="2000" b="1" smtClean="0">
                <a:solidFill>
                  <a:srgbClr val="794CEA"/>
                </a:solidFill>
              </a:rPr>
              <a:t>Проявления волевой сферы выражаются в способностях человека (ребенка) регулировать свою деятельность и различные психические процессы, их проявления. </a:t>
            </a:r>
          </a:p>
        </p:txBody>
      </p:sp>
      <p:pic>
        <p:nvPicPr>
          <p:cNvPr id="17411" name="Picture 27" descr="Головоломка&amp;quot; от Pixar. Эмоции - это нормально | Иллюстрации леттеринг  Procreate | Яндекс Дзе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1285875"/>
            <a:ext cx="4357688" cy="534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428625" y="285750"/>
            <a:ext cx="8429625" cy="879475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ru-RU" sz="1600" b="1" kern="0" dirty="0">
                <a:solidFill>
                  <a:srgbClr val="000099"/>
                </a:solidFill>
                <a:latin typeface="Arial"/>
                <a:cs typeface="+mn-cs"/>
              </a:rPr>
              <a:t>ЭМОЦИОНАЛЬНО-ВОЛЕВАЯ СФЕРА – ЭТО </a:t>
            </a:r>
          </a:p>
          <a:p>
            <a:pPr marL="342900" indent="-342900" algn="ctr">
              <a:spcBef>
                <a:spcPct val="20000"/>
              </a:spcBef>
              <a:defRPr/>
            </a:pPr>
            <a:r>
              <a:rPr lang="ru-RU" sz="1600" b="1" kern="0" dirty="0">
                <a:solidFill>
                  <a:srgbClr val="000099"/>
                </a:solidFill>
                <a:latin typeface="Arial"/>
                <a:cs typeface="+mn-cs"/>
              </a:rPr>
              <a:t>КОМПЛЕКС СВОЙСТВ ЛИЧНОСТИ ЧЕЛОВЕКА, ХАРАКТЕРИЗУЮЩИХ СОДЕРЖАНИЕ, КАЧЕСТВО И ДИНАМИКУ ЕГО ЧУВСТВ И ЭМОЦИЙ</a:t>
            </a:r>
            <a:r>
              <a:rPr lang="ru-RU" sz="1600" kern="0" dirty="0">
                <a:solidFill>
                  <a:srgbClr val="000099"/>
                </a:solidFill>
                <a:latin typeface="Arial"/>
                <a:cs typeface="+mn-cs"/>
              </a:rPr>
              <a:t>. </a:t>
            </a:r>
            <a:endParaRPr lang="ru-RU" sz="1600" b="1" kern="0" dirty="0">
              <a:solidFill>
                <a:srgbClr val="000099"/>
              </a:solidFill>
              <a:latin typeface="Arial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8"/>
          <p:cNvSpPr>
            <a:spLocks noGrp="1" noChangeArrowheads="1"/>
          </p:cNvSpPr>
          <p:nvPr>
            <p:ph type="title" idx="4294967295"/>
          </p:nvPr>
        </p:nvSpPr>
        <p:spPr>
          <a:xfrm>
            <a:off x="357188" y="214313"/>
            <a:ext cx="8507412" cy="1150937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ru-RU" sz="1400" b="1" smtClean="0">
                <a:solidFill>
                  <a:schemeClr val="tx1"/>
                </a:solidFill>
              </a:rPr>
              <a:t>КОМПОНЕНТАМИ ЭМОЦИОНАЛЬНО-ВОЛЕВОЙ СФЕРЫ ДОШКОЛЬНИКОВ ЯВЛЯЮТСЯ </a:t>
            </a:r>
            <a:r>
              <a:rPr lang="ru-RU" sz="1600" b="1" smtClean="0">
                <a:solidFill>
                  <a:srgbClr val="D84016"/>
                </a:solidFill>
              </a:rPr>
              <a:t>ЭМОЦИИ, ЧУВСТВА, НАСТРОЕНИЕ И ВОЛЯ,</a:t>
            </a:r>
            <a:r>
              <a:rPr lang="ru-RU" sz="1600" b="1" smtClean="0">
                <a:solidFill>
                  <a:srgbClr val="0E0B06"/>
                </a:solidFill>
              </a:rPr>
              <a:t> </a:t>
            </a:r>
            <a:br>
              <a:rPr lang="ru-RU" sz="1600" b="1" smtClean="0">
                <a:solidFill>
                  <a:srgbClr val="0E0B06"/>
                </a:solidFill>
              </a:rPr>
            </a:br>
            <a:r>
              <a:rPr lang="ru-RU" sz="1600" smtClean="0">
                <a:solidFill>
                  <a:srgbClr val="0E0B06"/>
                </a:solidFill>
              </a:rPr>
              <a:t>ТЕСНО СВЯЗАННЫЕ И ВЗАИМОДЕЙСТВУЮЩИЕ МЕЖДУ СОБОЙ В ПРОЦЕССЕ РОСТА И </a:t>
            </a:r>
            <a:r>
              <a:rPr lang="ru-RU" sz="1400" smtClean="0">
                <a:solidFill>
                  <a:srgbClr val="0E0B06"/>
                </a:solidFill>
              </a:rPr>
              <a:t>РАЗВИТИЯ РЕБЕНКА. </a:t>
            </a:r>
            <a:br>
              <a:rPr lang="ru-RU" sz="1400" smtClean="0">
                <a:solidFill>
                  <a:srgbClr val="0E0B06"/>
                </a:solidFill>
              </a:rPr>
            </a:br>
            <a:endParaRPr lang="ru-RU" sz="1400" smtClean="0">
              <a:solidFill>
                <a:srgbClr val="0E0B06"/>
              </a:solidFill>
            </a:endParaRPr>
          </a:p>
        </p:txBody>
      </p:sp>
      <p:sp>
        <p:nvSpPr>
          <p:cNvPr id="18434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-2571750" y="2714625"/>
            <a:ext cx="40386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ru-RU" sz="20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2400" smtClean="0">
              <a:solidFill>
                <a:schemeClr val="folHlink"/>
              </a:solidFill>
            </a:endParaRPr>
          </a:p>
        </p:txBody>
      </p:sp>
      <p:sp>
        <p:nvSpPr>
          <p:cNvPr id="18435" name="Rectangle 9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857750" y="1357313"/>
            <a:ext cx="4071938" cy="4286250"/>
          </a:xfrm>
          <a:solidFill>
            <a:srgbClr val="7030A0"/>
          </a:solidFill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1800" b="1" smtClean="0">
                <a:solidFill>
                  <a:srgbClr val="FFFFFF"/>
                </a:solidFill>
              </a:rPr>
              <a:t>Настрое́ние </a:t>
            </a:r>
            <a:r>
              <a:rPr lang="ru-RU" sz="1800" smtClean="0">
                <a:solidFill>
                  <a:srgbClr val="FFFFFF"/>
                </a:solidFill>
              </a:rPr>
              <a:t>— достаточно продолжительный </a:t>
            </a:r>
            <a:r>
              <a:rPr lang="ru-RU" sz="1800" smtClean="0">
                <a:solidFill>
                  <a:srgbClr val="FFFFFF"/>
                </a:solidFill>
                <a:hlinkClick r:id="rId2" tooltip="Эмоциональный процесс"/>
              </a:rPr>
              <a:t>эмоциональный процесс</a:t>
            </a:r>
            <a:r>
              <a:rPr lang="ru-RU" sz="1800" smtClean="0">
                <a:solidFill>
                  <a:srgbClr val="FFFFFF"/>
                </a:solidFill>
              </a:rPr>
              <a:t> невысокой интенсивности, образующий эмоциональный фон для протекающих психических процессов. По эмоциональному тону оно может быть ровным (эйтимическим), пониженным (</a:t>
            </a:r>
            <a:r>
              <a:rPr lang="ru-RU" sz="1800" smtClean="0">
                <a:solidFill>
                  <a:srgbClr val="FFFFFF"/>
                </a:solidFill>
                <a:hlinkClick r:id="rId3" tooltip="Гипотимия"/>
              </a:rPr>
              <a:t>гипотимическим</a:t>
            </a:r>
            <a:r>
              <a:rPr lang="ru-RU" sz="1800" smtClean="0">
                <a:solidFill>
                  <a:srgbClr val="FFFFFF"/>
                </a:solidFill>
              </a:rPr>
              <a:t>), повышенным (</a:t>
            </a:r>
            <a:r>
              <a:rPr lang="ru-RU" sz="1800" smtClean="0">
                <a:solidFill>
                  <a:srgbClr val="FFFFFF"/>
                </a:solidFill>
                <a:hlinkClick r:id="rId4" tooltip="Гипертимия"/>
              </a:rPr>
              <a:t>гипертимическим</a:t>
            </a:r>
            <a:r>
              <a:rPr lang="ru-RU" sz="1800" smtClean="0">
                <a:solidFill>
                  <a:srgbClr val="FFFFFF"/>
                </a:solidFill>
              </a:rPr>
              <a:t>), </a:t>
            </a:r>
            <a:r>
              <a:rPr lang="ru-RU" sz="1800" smtClean="0">
                <a:solidFill>
                  <a:srgbClr val="FFFFFF"/>
                </a:solidFill>
                <a:hlinkClick r:id="rId5" tooltip="Тревога"/>
              </a:rPr>
              <a:t>тревожным</a:t>
            </a:r>
            <a:r>
              <a:rPr lang="ru-RU" sz="1800" smtClean="0">
                <a:solidFill>
                  <a:srgbClr val="FFFFFF"/>
                </a:solidFill>
              </a:rPr>
              <a:t> др. Настроение также может выступать в качестве чётко идентифицируемых состояний: </a:t>
            </a:r>
            <a:r>
              <a:rPr lang="ru-RU" sz="1800" smtClean="0">
                <a:solidFill>
                  <a:srgbClr val="FFFFFF"/>
                </a:solidFill>
                <a:hlinkClick r:id="rId6" tooltip="Скука"/>
              </a:rPr>
              <a:t>скука</a:t>
            </a:r>
            <a:r>
              <a:rPr lang="ru-RU" sz="1800" smtClean="0">
                <a:solidFill>
                  <a:srgbClr val="FFFFFF"/>
                </a:solidFill>
              </a:rPr>
              <a:t>, </a:t>
            </a:r>
            <a:r>
              <a:rPr lang="ru-RU" sz="1800" smtClean="0">
                <a:solidFill>
                  <a:srgbClr val="FFFFFF"/>
                </a:solidFill>
                <a:hlinkClick r:id="rId5" tooltip="Тревога"/>
              </a:rPr>
              <a:t>тревога</a:t>
            </a:r>
            <a:r>
              <a:rPr lang="ru-RU" sz="1800" smtClean="0">
                <a:solidFill>
                  <a:srgbClr val="FFFFFF"/>
                </a:solidFill>
              </a:rPr>
              <a:t>, </a:t>
            </a:r>
            <a:r>
              <a:rPr lang="ru-RU" sz="1800" smtClean="0">
                <a:solidFill>
                  <a:srgbClr val="FFFFFF"/>
                </a:solidFill>
                <a:hlinkClick r:id="rId7" tooltip="Страх"/>
              </a:rPr>
              <a:t>страх</a:t>
            </a:r>
            <a:r>
              <a:rPr lang="ru-RU" sz="1800" smtClean="0">
                <a:solidFill>
                  <a:srgbClr val="FFFFFF"/>
                </a:solidFill>
              </a:rPr>
              <a:t>, </a:t>
            </a:r>
            <a:r>
              <a:rPr lang="ru-RU" sz="1800" smtClean="0">
                <a:solidFill>
                  <a:srgbClr val="FFFFFF"/>
                </a:solidFill>
                <a:hlinkClick r:id="rId8" tooltip="Печаль"/>
              </a:rPr>
              <a:t>печаль</a:t>
            </a:r>
            <a:r>
              <a:rPr lang="ru-RU" sz="1800" smtClean="0">
                <a:solidFill>
                  <a:srgbClr val="FFFFFF"/>
                </a:solidFill>
              </a:rPr>
              <a:t>, </a:t>
            </a:r>
            <a:r>
              <a:rPr lang="ru-RU" sz="1800" smtClean="0">
                <a:solidFill>
                  <a:srgbClr val="FFFFFF"/>
                </a:solidFill>
                <a:hlinkClick r:id="rId9" tooltip="Тоска"/>
              </a:rPr>
              <a:t>тоска</a:t>
            </a:r>
            <a:r>
              <a:rPr lang="ru-RU" sz="1800" smtClean="0">
                <a:solidFill>
                  <a:srgbClr val="FFFFFF"/>
                </a:solidFill>
              </a:rPr>
              <a:t>, или же увлечённость, </a:t>
            </a:r>
            <a:r>
              <a:rPr lang="ru-RU" sz="1800" smtClean="0">
                <a:solidFill>
                  <a:srgbClr val="FFFFFF"/>
                </a:solidFill>
                <a:hlinkClick r:id="rId10" tooltip="Восторг"/>
              </a:rPr>
              <a:t>восторг</a:t>
            </a:r>
            <a:r>
              <a:rPr lang="ru-RU" sz="1800" smtClean="0">
                <a:solidFill>
                  <a:srgbClr val="FFFFFF"/>
                </a:solidFill>
              </a:rPr>
              <a:t>, </a:t>
            </a:r>
            <a:r>
              <a:rPr lang="ru-RU" sz="1800" smtClean="0">
                <a:solidFill>
                  <a:srgbClr val="FFFFFF"/>
                </a:solidFill>
                <a:hlinkClick r:id="rId11" tooltip="Радость"/>
              </a:rPr>
              <a:t>радость</a:t>
            </a:r>
            <a:r>
              <a:rPr lang="ru-RU" sz="1800" smtClean="0">
                <a:solidFill>
                  <a:srgbClr val="FFFFFF"/>
                </a:solidFill>
              </a:rPr>
              <a:t> и пр.).</a:t>
            </a:r>
          </a:p>
        </p:txBody>
      </p:sp>
      <p:pic>
        <p:nvPicPr>
          <p:cNvPr id="18436" name="Picture 8" descr="1427191973_youloveit_ru_emocii_riley_golovolomka01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286125" y="1500188"/>
            <a:ext cx="1354138" cy="193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13" descr="Радость из мультфильма «Головоломка» (35 фото)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214313" y="4429125"/>
            <a:ext cx="171450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15" descr="Печаль | Disney Wiki | Fandom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812088" y="5000625"/>
            <a:ext cx="1331912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9" name="Прямоугольник 9"/>
          <p:cNvSpPr>
            <a:spLocks noChangeArrowheads="1"/>
          </p:cNvSpPr>
          <p:nvPr/>
        </p:nvSpPr>
        <p:spPr bwMode="auto">
          <a:xfrm>
            <a:off x="214313" y="1285875"/>
            <a:ext cx="3286125" cy="2800350"/>
          </a:xfrm>
          <a:prstGeom prst="rect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b="1">
                <a:solidFill>
                  <a:srgbClr val="F3EF43"/>
                </a:solidFill>
              </a:rPr>
              <a:t>Эмо́ция </a:t>
            </a:r>
            <a:r>
              <a:rPr lang="ru-RU">
                <a:solidFill>
                  <a:srgbClr val="F3EF43"/>
                </a:solidFill>
              </a:rPr>
              <a:t>(от лат. </a:t>
            </a:r>
            <a:r>
              <a:rPr lang="ru-RU" i="1">
                <a:solidFill>
                  <a:srgbClr val="F3EF43"/>
                </a:solidFill>
              </a:rPr>
              <a:t>Emoveo </a:t>
            </a:r>
            <a:r>
              <a:rPr lang="ru-RU">
                <a:solidFill>
                  <a:srgbClr val="F3EF43"/>
                </a:solidFill>
              </a:rPr>
              <a:t>— потрясаю, волную) — психический процесс средней продолжительности, отражающий субъективное оценочное отношение к существующим или возможным ситуациям и объективному миру.</a:t>
            </a:r>
          </a:p>
        </p:txBody>
      </p:sp>
      <p:sp>
        <p:nvSpPr>
          <p:cNvPr id="18440" name="Прямоугольник 10"/>
          <p:cNvSpPr>
            <a:spLocks noChangeArrowheads="1"/>
          </p:cNvSpPr>
          <p:nvPr/>
        </p:nvSpPr>
        <p:spPr bwMode="auto">
          <a:xfrm>
            <a:off x="1857375" y="4429125"/>
            <a:ext cx="2928938" cy="2062163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b="1">
                <a:solidFill>
                  <a:srgbClr val="101116"/>
                </a:solidFill>
              </a:rPr>
              <a:t>Чу́вство </a:t>
            </a:r>
            <a:r>
              <a:rPr lang="ru-RU">
                <a:solidFill>
                  <a:srgbClr val="101116"/>
                </a:solidFill>
              </a:rPr>
              <a:t>— эмоциональный процесс человека, отражающий субъективное оценочное отношение к реальным или абстрактным объектам</a:t>
            </a:r>
            <a:endParaRPr lang="ru-RU" b="1">
              <a:solidFill>
                <a:srgbClr val="10111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85750" y="0"/>
            <a:ext cx="8229600" cy="1143000"/>
          </a:xfrm>
        </p:spPr>
        <p:txBody>
          <a:bodyPr/>
          <a:lstStyle/>
          <a:p>
            <a:pPr eaLnBrk="1" hangingPunct="1"/>
            <a:r>
              <a:rPr lang="ru-RU" sz="2000" b="1" smtClean="0"/>
              <a:t>НАИБОЛЕЕ РАСПРОСТРАНЕННЫМИ ПРИЗНАКАМИ НАРУШЕНИЙ РАЗВИТИЯ ЭМОЦИОНАЛЬНО-ВОЛЕВОЙ СФЕРЫ ЯВЛЯЮТСЯ:</a:t>
            </a:r>
          </a:p>
        </p:txBody>
      </p:sp>
      <p:sp>
        <p:nvSpPr>
          <p:cNvPr id="19458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85750" y="1428750"/>
            <a:ext cx="4038600" cy="5143500"/>
          </a:xfrm>
          <a:solidFill>
            <a:schemeClr val="bg1"/>
          </a:solidFill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1800" smtClean="0"/>
              <a:t>невнимательность,</a:t>
            </a:r>
          </a:p>
          <a:p>
            <a:pPr eaLnBrk="1" hangingPunct="1">
              <a:lnSpc>
                <a:spcPct val="90000"/>
              </a:lnSpc>
            </a:pPr>
            <a:r>
              <a:rPr lang="ru-RU" sz="1800" smtClean="0"/>
              <a:t>вредные привычки (сосать палец, грызть ногти, карандаши),</a:t>
            </a:r>
          </a:p>
          <a:p>
            <a:pPr eaLnBrk="1" hangingPunct="1">
              <a:lnSpc>
                <a:spcPct val="90000"/>
              </a:lnSpc>
            </a:pPr>
            <a:r>
              <a:rPr lang="ru-RU" sz="1800" smtClean="0"/>
              <a:t> гиперактивность, </a:t>
            </a:r>
          </a:p>
          <a:p>
            <a:pPr eaLnBrk="1" hangingPunct="1">
              <a:lnSpc>
                <a:spcPct val="90000"/>
              </a:lnSpc>
            </a:pPr>
            <a:r>
              <a:rPr lang="ru-RU" sz="1800" smtClean="0"/>
              <a:t>отсутствие чувства вины, </a:t>
            </a:r>
          </a:p>
          <a:p>
            <a:pPr eaLnBrk="1" hangingPunct="1">
              <a:lnSpc>
                <a:spcPct val="90000"/>
              </a:lnSpc>
            </a:pPr>
            <a:r>
              <a:rPr lang="ru-RU" sz="1800" smtClean="0"/>
              <a:t>не восприятие эмоционального состояния другого человека, </a:t>
            </a:r>
          </a:p>
          <a:p>
            <a:pPr eaLnBrk="1" hangingPunct="1">
              <a:lnSpc>
                <a:spcPct val="90000"/>
              </a:lnSpc>
            </a:pPr>
            <a:r>
              <a:rPr lang="ru-RU" sz="1800" smtClean="0"/>
              <a:t>постоянные страхи и тревоги (боязнь темноты, одиночества, смерти и т.д.), </a:t>
            </a:r>
          </a:p>
          <a:p>
            <a:pPr eaLnBrk="1" hangingPunct="1">
              <a:lnSpc>
                <a:spcPct val="90000"/>
              </a:lnSpc>
            </a:pPr>
            <a:r>
              <a:rPr lang="ru-RU" sz="1800" smtClean="0"/>
              <a:t>гнев, </a:t>
            </a:r>
          </a:p>
          <a:p>
            <a:pPr eaLnBrk="1" hangingPunct="1">
              <a:lnSpc>
                <a:spcPct val="90000"/>
              </a:lnSpc>
            </a:pPr>
            <a:r>
              <a:rPr lang="ru-RU" sz="1800" smtClean="0"/>
              <a:t>агрессия, </a:t>
            </a:r>
          </a:p>
          <a:p>
            <a:pPr eaLnBrk="1" hangingPunct="1">
              <a:lnSpc>
                <a:spcPct val="90000"/>
              </a:lnSpc>
            </a:pPr>
            <a:r>
              <a:rPr lang="ru-RU" sz="1800" smtClean="0"/>
              <a:t>капризность, </a:t>
            </a:r>
          </a:p>
          <a:p>
            <a:pPr eaLnBrk="1" hangingPunct="1">
              <a:lnSpc>
                <a:spcPct val="90000"/>
              </a:lnSpc>
            </a:pPr>
            <a:r>
              <a:rPr lang="ru-RU" sz="1800" smtClean="0"/>
              <a:t>чрезмерная ранимость, </a:t>
            </a:r>
          </a:p>
          <a:p>
            <a:pPr eaLnBrk="1" hangingPunct="1">
              <a:lnSpc>
                <a:spcPct val="90000"/>
              </a:lnSpc>
            </a:pPr>
            <a:r>
              <a:rPr lang="ru-RU" sz="1800" smtClean="0"/>
              <a:t>обидчивость, которые часто ведут к скромности и замкнутости. </a:t>
            </a:r>
          </a:p>
        </p:txBody>
      </p:sp>
      <p:pic>
        <p:nvPicPr>
          <p:cNvPr id="19459" name="Picture 5" descr="69020223-schlechtes-benehmen-der-junge-will-das-mädchen-spielzeug-zu-nehmen-junge-brach-eine-vase-bully-mit-e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143375" y="1428750"/>
            <a:ext cx="4654550" cy="51435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AutoShape 8" descr="Множество вежливых детей в разных ситуациях. дети с хорошими манерами.  маленькие мальчики и девочки помогают взрослым | Премиум векторы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20482" name="AutoShape 10" descr="Множество вежливых детей в разных ситуациях. дети с хорошими манерами.  маленькие мальчики и девочки помогают взрослым | Премиум векторы"/>
          <p:cNvSpPr>
            <a:spLocks noChangeAspect="1" noChangeArrowheads="1"/>
          </p:cNvSpPr>
          <p:nvPr/>
        </p:nvSpPr>
        <p:spPr bwMode="auto">
          <a:xfrm>
            <a:off x="7150100" y="38735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20483" name="AutoShape 12" descr="Множество вежливых детей в разных ситуациях. дети с хорошими манерами.  маленькие мальчики и девочки помогают взрослым | Премиум векторы"/>
          <p:cNvSpPr>
            <a:spLocks noChangeAspect="1" noChangeArrowheads="1"/>
          </p:cNvSpPr>
          <p:nvPr/>
        </p:nvSpPr>
        <p:spPr bwMode="auto">
          <a:xfrm>
            <a:off x="7048500" y="38862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pic>
        <p:nvPicPr>
          <p:cNvPr id="20484" name="Picture 13" descr="good-manners-children-help-people_53562-1275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1357313" y="571500"/>
            <a:ext cx="6237287" cy="4500563"/>
          </a:xfrm>
          <a:solidFill>
            <a:srgbClr val="00B0F0">
              <a:alpha val="0"/>
            </a:srgbClr>
          </a:solidFill>
        </p:spPr>
      </p:pic>
      <p:pic>
        <p:nvPicPr>
          <p:cNvPr id="20485" name="Picture 15" descr="Головоломка. Когда установка на позитив вредна?, Психология – Гештальт Клуб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2428875"/>
            <a:ext cx="1398587" cy="137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3571875" y="285750"/>
            <a:ext cx="2286000" cy="646113"/>
          </a:xfrm>
          <a:prstGeom prst="rect">
            <a:avLst/>
          </a:prstGeom>
          <a:solidFill>
            <a:srgbClr val="0070C0"/>
          </a:solidFill>
          <a:ln w="76200">
            <a:solidFill>
              <a:schemeClr val="bg1"/>
            </a:solidFill>
          </a:ln>
        </p:spPr>
        <p:txBody>
          <a:bodyPr>
            <a:spAutoFit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ru-RU" sz="1800" kern="0" dirty="0">
                <a:solidFill>
                  <a:prstClr val="black"/>
                </a:solidFill>
                <a:latin typeface="Arial"/>
                <a:cs typeface="+mn-cs"/>
              </a:rPr>
              <a:t>перенесённые стрессы;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85750" y="214313"/>
            <a:ext cx="2714625" cy="923925"/>
          </a:xfrm>
          <a:prstGeom prst="rect">
            <a:avLst/>
          </a:prstGeom>
          <a:solidFill>
            <a:srgbClr val="92D050"/>
          </a:solidFill>
          <a:ln w="76200">
            <a:solidFill>
              <a:schemeClr val="bg1"/>
            </a:solidFill>
          </a:ln>
        </p:spPr>
        <p:txBody>
          <a:bodyPr>
            <a:spAutoFit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ru-RU" sz="1800" kern="0" dirty="0">
                <a:solidFill>
                  <a:prstClr val="black"/>
                </a:solidFill>
                <a:latin typeface="Arial"/>
                <a:cs typeface="+mn-cs"/>
              </a:rPr>
              <a:t>отставание в интеллектуальном развитии</a:t>
            </a:r>
          </a:p>
        </p:txBody>
      </p:sp>
      <p:sp>
        <p:nvSpPr>
          <p:cNvPr id="20488" name="Прямоугольник 13"/>
          <p:cNvSpPr>
            <a:spLocks noChangeArrowheads="1"/>
          </p:cNvSpPr>
          <p:nvPr/>
        </p:nvSpPr>
        <p:spPr bwMode="auto">
          <a:xfrm>
            <a:off x="6715125" y="214313"/>
            <a:ext cx="2000250" cy="1390650"/>
          </a:xfrm>
          <a:prstGeom prst="rect">
            <a:avLst/>
          </a:prstGeom>
          <a:solidFill>
            <a:srgbClr val="FFC000"/>
          </a:solidFill>
          <a:ln w="76200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solidFill>
                  <a:srgbClr val="000000"/>
                </a:solidFill>
              </a:rPr>
              <a:t>недостаточность эмоциональных контактов с близкими взрослыми</a:t>
            </a:r>
            <a:endParaRPr lang="ru-RU" sz="1600"/>
          </a:p>
        </p:txBody>
      </p:sp>
      <p:sp>
        <p:nvSpPr>
          <p:cNvPr id="15" name="Прямоугольник 14"/>
          <p:cNvSpPr/>
          <p:nvPr/>
        </p:nvSpPr>
        <p:spPr>
          <a:xfrm>
            <a:off x="285750" y="4643438"/>
            <a:ext cx="2286000" cy="1477962"/>
          </a:xfrm>
          <a:prstGeom prst="rect">
            <a:avLst/>
          </a:prstGeom>
          <a:solidFill>
            <a:srgbClr val="00B0F0"/>
          </a:solidFill>
          <a:ln w="76200">
            <a:solidFill>
              <a:schemeClr val="bg1"/>
            </a:solidFill>
          </a:ln>
        </p:spPr>
        <p:txBody>
          <a:bodyPr>
            <a:spAutoFit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ru-RU" sz="1800" kern="0" dirty="0">
                <a:solidFill>
                  <a:prstClr val="black"/>
                </a:solidFill>
                <a:latin typeface="Arial"/>
                <a:cs typeface="+mn-cs"/>
              </a:rPr>
              <a:t>социально-бытовые причины (асоциальные семьи);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143250" y="4714875"/>
            <a:ext cx="2498725" cy="13906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76200">
            <a:solidFill>
              <a:schemeClr val="bg1"/>
            </a:solidFill>
          </a:ln>
        </p:spPr>
        <p:txBody>
          <a:bodyPr>
            <a:spAutoFit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ru-RU" sz="1600">
                <a:solidFill>
                  <a:srgbClr val="000000"/>
                </a:solidFill>
              </a:rPr>
              <a:t>фильмы и компьютерные игры, не предназначенные для его возраста;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143625" y="4429125"/>
            <a:ext cx="2643188" cy="2032000"/>
          </a:xfrm>
          <a:prstGeom prst="rect">
            <a:avLst/>
          </a:prstGeom>
          <a:solidFill>
            <a:srgbClr val="92D050"/>
          </a:solidFill>
          <a:ln w="76200">
            <a:solidFill>
              <a:schemeClr val="bg1"/>
            </a:solidFill>
          </a:ln>
        </p:spPr>
        <p:txBody>
          <a:bodyPr>
            <a:spAutoFit/>
          </a:bodyPr>
          <a:lstStyle/>
          <a:p>
            <a:pPr marL="342900" indent="-342900" algn="ctr">
              <a:spcBef>
                <a:spcPct val="20000"/>
              </a:spcBef>
              <a:defRPr/>
            </a:pPr>
            <a:r>
              <a:rPr lang="ru-RU" sz="1800" kern="0" dirty="0">
                <a:solidFill>
                  <a:prstClr val="black"/>
                </a:solidFill>
                <a:latin typeface="Arial"/>
                <a:cs typeface="+mn-cs"/>
              </a:rPr>
              <a:t>ряд других причин, вызывающих у ребёнка внутренний дискомфорт и чувство неполноценности</a:t>
            </a:r>
          </a:p>
        </p:txBody>
      </p:sp>
      <p:sp>
        <p:nvSpPr>
          <p:cNvPr id="20492" name="Багетная рамка 18"/>
          <p:cNvSpPr>
            <a:spLocks noChangeArrowheads="1"/>
          </p:cNvSpPr>
          <p:nvPr/>
        </p:nvSpPr>
        <p:spPr bwMode="auto">
          <a:xfrm>
            <a:off x="2857500" y="1857375"/>
            <a:ext cx="3500438" cy="1971675"/>
          </a:xfrm>
          <a:prstGeom prst="bevel">
            <a:avLst>
              <a:gd name="adj" fmla="val 12500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/>
          </a:p>
        </p:txBody>
      </p:sp>
      <p:sp>
        <p:nvSpPr>
          <p:cNvPr id="20493" name="Багетная рамка 19"/>
          <p:cNvSpPr>
            <a:spLocks noChangeArrowheads="1"/>
          </p:cNvSpPr>
          <p:nvPr/>
        </p:nvSpPr>
        <p:spPr bwMode="auto">
          <a:xfrm>
            <a:off x="4214813" y="2786063"/>
            <a:ext cx="1042987" cy="1042987"/>
          </a:xfrm>
          <a:prstGeom prst="bevel">
            <a:avLst>
              <a:gd name="adj" fmla="val 12500"/>
            </a:avLst>
          </a:prstGeom>
          <a:noFill/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/>
          </a:p>
        </p:txBody>
      </p:sp>
      <p:sp>
        <p:nvSpPr>
          <p:cNvPr id="20494" name="Прямоугольник 10"/>
          <p:cNvSpPr>
            <a:spLocks noChangeArrowheads="1"/>
          </p:cNvSpPr>
          <p:nvPr/>
        </p:nvSpPr>
        <p:spPr bwMode="auto">
          <a:xfrm>
            <a:off x="1357313" y="2714625"/>
            <a:ext cx="6786562" cy="400050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>
                <a:solidFill>
                  <a:srgbClr val="FEF930"/>
                </a:solidFill>
              </a:rPr>
              <a:t>ПРИЧИНЫ МОГУТ БЫТЬ РАЗНООБРАЗНЫМИ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8" descr="boy-and-girl-talking-in-class-talking_7710-168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3571875" y="285750"/>
            <a:ext cx="2411413" cy="1714500"/>
          </a:xfrm>
        </p:spPr>
      </p:pic>
      <p:pic>
        <p:nvPicPr>
          <p:cNvPr id="21506" name="Picture 10" descr="boy-and-girl-sit-on-the-chair_1308-2783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13" y="214313"/>
            <a:ext cx="2055812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11" descr="set-of-parents-reading-to-children_1308-18542"/>
          <p:cNvPicPr>
            <a:picLocks noChangeAspect="1" noChangeArrowheads="1"/>
          </p:cNvPicPr>
          <p:nvPr/>
        </p:nvPicPr>
        <p:blipFill>
          <a:blip r:embed="rId4">
            <a:lum bright="-16000" contrast="28000"/>
          </a:blip>
          <a:srcRect/>
          <a:stretch>
            <a:fillRect/>
          </a:stretch>
        </p:blipFill>
        <p:spPr bwMode="auto">
          <a:xfrm>
            <a:off x="4214813" y="2643188"/>
            <a:ext cx="4638675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571500" y="6000750"/>
            <a:ext cx="7473950" cy="523875"/>
          </a:xfrm>
          <a:prstGeom prst="rect">
            <a:avLst/>
          </a:prstGeom>
          <a:solidFill>
            <a:srgbClr val="FF33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kern="0" dirty="0">
                <a:solidFill>
                  <a:srgbClr val="FFFF00"/>
                </a:solidFill>
                <a:latin typeface="Arial"/>
                <a:cs typeface="+mn-cs"/>
              </a:rPr>
              <a:t>которые контролируются ребенком.</a:t>
            </a:r>
            <a:endParaRPr lang="ru-RU" dirty="0">
              <a:solidFill>
                <a:srgbClr val="FFFF00"/>
              </a:solidFill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429000" y="2071688"/>
            <a:ext cx="1647825" cy="523875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kern="0" dirty="0">
                <a:solidFill>
                  <a:schemeClr val="tx1"/>
                </a:solidFill>
                <a:latin typeface="Arial"/>
                <a:ea typeface="+mj-ea"/>
                <a:cs typeface="+mj-cs"/>
              </a:rPr>
              <a:t> </a:t>
            </a:r>
            <a:r>
              <a:rPr lang="ru-RU" sz="2800" kern="0" dirty="0">
                <a:solidFill>
                  <a:schemeClr val="tx1"/>
                </a:solidFill>
                <a:latin typeface="Arial"/>
                <a:ea typeface="+mj-ea"/>
                <a:cs typeface="+mj-cs"/>
              </a:rPr>
              <a:t>мимика</a:t>
            </a:r>
            <a:r>
              <a:rPr lang="ru-RU" kern="0" dirty="0">
                <a:solidFill>
                  <a:schemeClr val="tx1"/>
                </a:solidFill>
                <a:latin typeface="Arial"/>
                <a:ea typeface="+mj-ea"/>
                <a:cs typeface="+mj-cs"/>
              </a:rPr>
              <a:t>, </a:t>
            </a:r>
            <a:endParaRPr lang="ru-RU" dirty="0">
              <a:solidFill>
                <a:schemeClr val="tx1"/>
              </a:solidFill>
              <a:cs typeface="+mn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427788" y="2071688"/>
            <a:ext cx="2716212" cy="523875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kern="0" dirty="0">
                <a:solidFill>
                  <a:prstClr val="black"/>
                </a:solidFill>
                <a:latin typeface="Arial"/>
                <a:cs typeface="+mn-cs"/>
              </a:rPr>
              <a:t>пантомимика,</a:t>
            </a:r>
            <a:endParaRPr lang="ru-RU" dirty="0">
              <a:cs typeface="+mn-c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143500" y="2071688"/>
            <a:ext cx="1370013" cy="523875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800" kern="0" dirty="0">
                <a:solidFill>
                  <a:prstClr val="black"/>
                </a:solidFill>
                <a:latin typeface="Arial"/>
                <a:cs typeface="+mn-cs"/>
              </a:rPr>
              <a:t>жесты</a:t>
            </a:r>
            <a:r>
              <a:rPr lang="ru-RU" kern="0" dirty="0">
                <a:solidFill>
                  <a:prstClr val="black"/>
                </a:solidFill>
                <a:latin typeface="Arial"/>
                <a:cs typeface="+mn-cs"/>
              </a:rPr>
              <a:t>, </a:t>
            </a:r>
            <a:endParaRPr lang="ru-RU" sz="1600" dirty="0"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85750" y="3929063"/>
            <a:ext cx="3857625" cy="523875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kern="0" dirty="0">
                <a:solidFill>
                  <a:prstClr val="black"/>
                </a:solidFill>
                <a:latin typeface="Arial"/>
                <a:cs typeface="+mn-cs"/>
              </a:rPr>
              <a:t>выразительная речь, </a:t>
            </a:r>
            <a:endParaRPr lang="ru-RU" dirty="0">
              <a:cs typeface="+mn-cs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28625" y="4857750"/>
            <a:ext cx="3714750" cy="95408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kern="0" dirty="0">
                <a:solidFill>
                  <a:prstClr val="black"/>
                </a:solidFill>
                <a:latin typeface="Arial"/>
                <a:cs typeface="+mn-cs"/>
              </a:rPr>
              <a:t>эмоционально окрашенная лексика, </a:t>
            </a:r>
            <a:endParaRPr lang="ru-RU" dirty="0">
              <a:cs typeface="+mn-cs"/>
            </a:endParaRPr>
          </a:p>
        </p:txBody>
      </p:sp>
      <p:sp>
        <p:nvSpPr>
          <p:cNvPr id="21514" name="Багетная рамка 17"/>
          <p:cNvSpPr>
            <a:spLocks noChangeArrowheads="1"/>
          </p:cNvSpPr>
          <p:nvPr/>
        </p:nvSpPr>
        <p:spPr bwMode="auto">
          <a:xfrm>
            <a:off x="214313" y="285750"/>
            <a:ext cx="3143250" cy="3214688"/>
          </a:xfrm>
          <a:prstGeom prst="bevel">
            <a:avLst>
              <a:gd name="adj" fmla="val 12500"/>
            </a:avLst>
          </a:prstGeom>
          <a:solidFill>
            <a:srgbClr val="FF3300"/>
          </a:solidFill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571500" y="928688"/>
            <a:ext cx="2428875" cy="19383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kern="0" dirty="0">
                <a:solidFill>
                  <a:srgbClr val="EEFB4B"/>
                </a:solidFill>
                <a:latin typeface="Arial"/>
                <a:ea typeface="+mj-ea"/>
                <a:cs typeface="+mj-cs"/>
              </a:rPr>
              <a:t>ВНЕШНИМИ ПРОЯВЛЕНИЯМИ ЭМОЦИОНАЛЬНО-ВОЛЕВОЙ СФЕРЫ ЯВЛЯЮТСЯ: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Стрелка вниз 17"/>
          <p:cNvSpPr>
            <a:spLocks noChangeArrowheads="1"/>
          </p:cNvSpPr>
          <p:nvPr/>
        </p:nvSpPr>
        <p:spPr bwMode="auto">
          <a:xfrm>
            <a:off x="7072313" y="1857375"/>
            <a:ext cx="428625" cy="2143125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/>
          </a:p>
        </p:txBody>
      </p:sp>
      <p:sp>
        <p:nvSpPr>
          <p:cNvPr id="22530" name="Стрелка вниз 19"/>
          <p:cNvSpPr>
            <a:spLocks noChangeArrowheads="1"/>
          </p:cNvSpPr>
          <p:nvPr/>
        </p:nvSpPr>
        <p:spPr bwMode="auto">
          <a:xfrm>
            <a:off x="1571625" y="1928813"/>
            <a:ext cx="428625" cy="2214562"/>
          </a:xfrm>
          <a:prstGeom prst="downArrow">
            <a:avLst>
              <a:gd name="adj1" fmla="val 50000"/>
              <a:gd name="adj2" fmla="val 49992"/>
            </a:avLst>
          </a:prstGeom>
          <a:solidFill>
            <a:srgbClr val="0070C0"/>
          </a:solidFill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/>
          </a:p>
        </p:txBody>
      </p:sp>
      <p:sp>
        <p:nvSpPr>
          <p:cNvPr id="22531" name="Прямоугольник 7"/>
          <p:cNvSpPr>
            <a:spLocks noChangeArrowheads="1"/>
          </p:cNvSpPr>
          <p:nvPr/>
        </p:nvSpPr>
        <p:spPr bwMode="auto">
          <a:xfrm>
            <a:off x="428625" y="285750"/>
            <a:ext cx="8358188" cy="1631950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42FCFC"/>
                </a:solidFill>
              </a:rPr>
              <a:t>СИСТЕМНЫЙ ПОДХОД В РАБОТЕ С ДОШКОЛЬНИКАМИ – ЭТО</a:t>
            </a:r>
            <a:br>
              <a:rPr lang="ru-RU" b="1">
                <a:solidFill>
                  <a:srgbClr val="42FCFC"/>
                </a:solidFill>
              </a:rPr>
            </a:br>
            <a:r>
              <a:rPr lang="ru-RU" b="1">
                <a:solidFill>
                  <a:srgbClr val="E8ED2F"/>
                </a:solidFill>
              </a:rPr>
              <a:t> МНОГОСТОРОННЯЯ НАПРАВЛЕННАЯ ФОРМИРУЮЩАЯ, РАЗВИВАЮЩАЯ ИЛИ КОРРЕКЦИОННАЯ ПСИХОЛОГО-ПЕДАГОГИЧЕСКАЯ ДЕЯТЕЛЬНОСТЬ, </a:t>
            </a:r>
          </a:p>
          <a:p>
            <a:pPr algn="ctr"/>
            <a:r>
              <a:rPr lang="ru-RU" b="1"/>
              <a:t>ВКЛЮЧАЮЩАЯ СЛЕДУЮЩИЕ КОМПОНЕНТЫ:</a:t>
            </a:r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28625" y="2071688"/>
            <a:ext cx="3357563" cy="1422400"/>
          </a:xfrm>
          <a:prstGeom prst="rect">
            <a:avLst/>
          </a:prstGeom>
          <a:solidFill>
            <a:srgbClr val="92D050"/>
          </a:solidFill>
          <a:ln w="76200">
            <a:solidFill>
              <a:schemeClr val="bg1"/>
            </a:solidFill>
          </a:ln>
        </p:spPr>
        <p:txBody>
          <a:bodyPr>
            <a:spAutoFit/>
          </a:bodyPr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  <a:defRPr/>
            </a:pPr>
            <a:r>
              <a:rPr lang="ru-RU" sz="1800" kern="0" dirty="0">
                <a:solidFill>
                  <a:prstClr val="black"/>
                </a:solidFill>
                <a:latin typeface="Arial"/>
                <a:cs typeface="+mn-cs"/>
              </a:rPr>
              <a:t>нарушения развития определенных компонентов (эмоций, чувств, настроения, воли), нуждающихся в коррекционной работе;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643438" y="2143125"/>
            <a:ext cx="4071937" cy="12001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76200">
            <a:solidFill>
              <a:schemeClr val="bg1"/>
            </a:solidFill>
          </a:ln>
        </p:spPr>
        <p:txBody>
          <a:bodyPr>
            <a:spAutoFit/>
          </a:bodyPr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  <a:defRPr/>
            </a:pPr>
            <a:r>
              <a:rPr lang="ru-RU" sz="1800" kern="0" dirty="0">
                <a:solidFill>
                  <a:prstClr val="black"/>
                </a:solidFill>
                <a:latin typeface="Arial"/>
                <a:cs typeface="+mn-cs"/>
              </a:rPr>
              <a:t>идеальное состояние эмоционально-волевой сферы дошкольника, к которому мы стремимся в ходе коррекционно-развивающего процесса;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214688" y="3857625"/>
            <a:ext cx="2857500" cy="2586038"/>
          </a:xfrm>
          <a:prstGeom prst="rect">
            <a:avLst/>
          </a:prstGeom>
          <a:solidFill>
            <a:srgbClr val="00B0F0"/>
          </a:solidFill>
          <a:ln w="76200">
            <a:solidFill>
              <a:schemeClr val="bg1"/>
            </a:solidFill>
          </a:ln>
        </p:spPr>
        <p:txBody>
          <a:bodyPr>
            <a:spAutoFit/>
          </a:bodyPr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  <a:defRPr/>
            </a:pPr>
            <a:r>
              <a:rPr lang="ru-RU" sz="1800" kern="0" dirty="0">
                <a:solidFill>
                  <a:prstClr val="black"/>
                </a:solidFill>
                <a:latin typeface="Arial"/>
                <a:cs typeface="+mn-cs"/>
              </a:rPr>
              <a:t>субъекты,</a:t>
            </a:r>
          </a:p>
          <a:p>
            <a:pPr marL="342900" indent="-342900" algn="ctr">
              <a:lnSpc>
                <a:spcPct val="80000"/>
              </a:lnSpc>
              <a:spcBef>
                <a:spcPct val="20000"/>
              </a:spcBef>
              <a:defRPr/>
            </a:pPr>
            <a:r>
              <a:rPr lang="ru-RU" sz="1800" kern="0" dirty="0">
                <a:solidFill>
                  <a:prstClr val="black"/>
                </a:solidFill>
                <a:latin typeface="Arial"/>
                <a:cs typeface="+mn-cs"/>
              </a:rPr>
              <a:t> оказывающие внешнее воздействие на формирование и развитие аспектов эмоционально-волевой сферы ребенка (воспитатели ДОУ, педагоги-психологи, родители);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6429375" y="4071938"/>
            <a:ext cx="2286000" cy="2308225"/>
          </a:xfrm>
          <a:prstGeom prst="rect">
            <a:avLst/>
          </a:prstGeom>
          <a:solidFill>
            <a:srgbClr val="92D050"/>
          </a:solidFill>
          <a:ln w="76200">
            <a:solidFill>
              <a:schemeClr val="bg1"/>
            </a:solidFill>
          </a:ln>
        </p:spPr>
        <p:txBody>
          <a:bodyPr>
            <a:spAutoFit/>
          </a:bodyPr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  <a:defRPr/>
            </a:pPr>
            <a:r>
              <a:rPr lang="ru-RU" sz="1800" kern="0" dirty="0">
                <a:solidFill>
                  <a:prstClr val="black"/>
                </a:solidFill>
                <a:latin typeface="Arial"/>
                <a:cs typeface="+mn-cs"/>
              </a:rPr>
              <a:t>методическое наполнение коррекционно-развивающего процесса (игры, упражнения, медицинские процедуры, развивающие техники);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00063" y="4357688"/>
            <a:ext cx="2428875" cy="2085975"/>
          </a:xfrm>
          <a:prstGeom prst="rect">
            <a:avLst/>
          </a:prstGeom>
          <a:solidFill>
            <a:srgbClr val="FFC000"/>
          </a:solidFill>
          <a:ln w="76200">
            <a:solidFill>
              <a:schemeClr val="bg1"/>
            </a:solidFill>
          </a:ln>
        </p:spPr>
        <p:txBody>
          <a:bodyPr>
            <a:spAutoFit/>
          </a:bodyPr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  <a:defRPr/>
            </a:pPr>
            <a:r>
              <a:rPr lang="ru-RU" sz="1800" kern="0" dirty="0">
                <a:solidFill>
                  <a:prstClr val="black"/>
                </a:solidFill>
                <a:latin typeface="Arial"/>
                <a:cs typeface="+mn-cs"/>
              </a:rPr>
              <a:t>системы оценки (методические программы), позволяющие определить эффективность коррекционно-развивающего процесса. </a:t>
            </a:r>
          </a:p>
        </p:txBody>
      </p:sp>
      <p:sp>
        <p:nvSpPr>
          <p:cNvPr id="22537" name="Стрелка вниз 16"/>
          <p:cNvSpPr>
            <a:spLocks noChangeArrowheads="1"/>
          </p:cNvSpPr>
          <p:nvPr/>
        </p:nvSpPr>
        <p:spPr bwMode="auto">
          <a:xfrm>
            <a:off x="4143375" y="1857375"/>
            <a:ext cx="428625" cy="1928813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/>
          </a:p>
        </p:txBody>
      </p:sp>
      <p:sp>
        <p:nvSpPr>
          <p:cNvPr id="22538" name="Стрелка вниз 18"/>
          <p:cNvSpPr>
            <a:spLocks noChangeArrowheads="1"/>
          </p:cNvSpPr>
          <p:nvPr/>
        </p:nvSpPr>
        <p:spPr bwMode="auto">
          <a:xfrm>
            <a:off x="8286750" y="1643063"/>
            <a:ext cx="428625" cy="714375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/>
          </a:p>
        </p:txBody>
      </p:sp>
      <p:sp>
        <p:nvSpPr>
          <p:cNvPr id="22539" name="Стрелка вниз 20"/>
          <p:cNvSpPr>
            <a:spLocks noChangeArrowheads="1"/>
          </p:cNvSpPr>
          <p:nvPr/>
        </p:nvSpPr>
        <p:spPr bwMode="auto">
          <a:xfrm>
            <a:off x="500063" y="1643063"/>
            <a:ext cx="428625" cy="785812"/>
          </a:xfrm>
          <a:prstGeom prst="downArrow">
            <a:avLst>
              <a:gd name="adj1" fmla="val 50000"/>
              <a:gd name="adj2" fmla="val 50001"/>
            </a:avLst>
          </a:prstGeom>
          <a:solidFill>
            <a:srgbClr val="0070C0"/>
          </a:solidFill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9" descr="IMG_20211019_1333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791266">
            <a:off x="6363494" y="3466307"/>
            <a:ext cx="2092325" cy="279558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3554" name="Picture 7" descr="IMG_20211019_133046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 rot="19651710">
            <a:off x="828675" y="3287713"/>
            <a:ext cx="2192338" cy="2928937"/>
          </a:xfrm>
          <a:ln>
            <a:solidFill>
              <a:schemeClr val="bg1"/>
            </a:solidFill>
          </a:ln>
        </p:spPr>
      </p:pic>
      <p:pic>
        <p:nvPicPr>
          <p:cNvPr id="23555" name="Picture 8" descr="IMG_20211019_13314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764195">
            <a:off x="5507038" y="1706563"/>
            <a:ext cx="2189162" cy="29273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3556" name="Picture 10" descr="IMG_20211019_13270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1619944">
            <a:off x="1689100" y="1695450"/>
            <a:ext cx="2190750" cy="29289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3557" name="Picture 11" descr="IMG_20211111_12060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57563" y="1071563"/>
            <a:ext cx="2243137" cy="30003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357188" y="214313"/>
            <a:ext cx="8501062" cy="708025"/>
          </a:xfrm>
          <a:prstGeom prst="rect">
            <a:avLst/>
          </a:prstGeom>
          <a:solidFill>
            <a:srgbClr val="0070C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kern="0" dirty="0">
                <a:solidFill>
                  <a:srgbClr val="E4FB57"/>
                </a:solidFill>
                <a:latin typeface="Arial"/>
                <a:ea typeface="+mj-ea"/>
                <a:cs typeface="+mj-cs"/>
              </a:rPr>
              <a:t>В СВОЕЙ РАБОТЕ Я ИСПОЛЬЗУЮ РАЗЛИЧНЫЕ ДИДАКТИЧЕСКИЕ ПОСОБИЯ С ИЗОБРАЖЕНИЕМ ЭМОЦИЙ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571750" y="4411663"/>
            <a:ext cx="4157663" cy="244633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2400" kern="0" dirty="0">
                <a:solidFill>
                  <a:prstClr val="black"/>
                </a:solidFill>
                <a:latin typeface="Arial"/>
                <a:cs typeface="+mn-cs"/>
              </a:rPr>
              <a:t> </a:t>
            </a:r>
            <a:r>
              <a:rPr lang="ru-RU" sz="1800" kern="0" dirty="0">
                <a:solidFill>
                  <a:prstClr val="black"/>
                </a:solidFill>
                <a:latin typeface="Arial"/>
                <a:cs typeface="+mn-cs"/>
              </a:rPr>
              <a:t>Они ориентированы на развитие осознания своих эмоциональных состояний и принятия их, умения назвать их, обозначить свои чувства, а так же различать их по степени интенсивности переживания и адекватного применения их в различных ситуациях</a:t>
            </a:r>
            <a:r>
              <a:rPr lang="ru-RU" kern="0" dirty="0">
                <a:solidFill>
                  <a:prstClr val="black"/>
                </a:solidFill>
                <a:latin typeface="Arial"/>
                <a:cs typeface="+mn-cs"/>
              </a:rPr>
              <a:t>.</a:t>
            </a:r>
            <a:endParaRPr lang="ru-RU" sz="2400" kern="0" dirty="0">
              <a:solidFill>
                <a:prstClr val="black"/>
              </a:solidFill>
              <a:latin typeface="Arial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4" descr="IMG_20211007_1042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3405188"/>
            <a:ext cx="2428875" cy="3248025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4578" name="Picture 5" descr="IMG_20211007_10445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94025" y="4643438"/>
            <a:ext cx="5826125" cy="1928812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4579" name="Picture 10" descr="IMG_20211013_15403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25" y="214313"/>
            <a:ext cx="2563813" cy="3429000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4580" name="Picture 11" descr="IMG_20211021_15350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63" y="214313"/>
            <a:ext cx="2357437" cy="3152775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4581" name="Picture 12" descr="IMG_20211111_10530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86125" y="214313"/>
            <a:ext cx="2511425" cy="3357562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9" descr="IMG_20211111_1058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357188"/>
            <a:ext cx="2089150" cy="2792412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2428875" y="142875"/>
            <a:ext cx="6715125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000" b="1" kern="0" dirty="0">
                <a:solidFill>
                  <a:srgbClr val="424456"/>
                </a:solidFill>
                <a:latin typeface="Arial"/>
                <a:ea typeface="+mj-ea"/>
                <a:cs typeface="+mj-cs"/>
              </a:rPr>
              <a:t>ТЕАТР ТАНТАМАРЕСКИ</a:t>
            </a:r>
            <a:r>
              <a:rPr lang="ru-RU" sz="4000" kern="0" dirty="0">
                <a:solidFill>
                  <a:srgbClr val="424456"/>
                </a:solidFill>
                <a:latin typeface="Arial"/>
                <a:ea typeface="+mj-ea"/>
                <a:cs typeface="+mj-cs"/>
              </a:rPr>
              <a:t> </a:t>
            </a:r>
          </a:p>
        </p:txBody>
      </p:sp>
      <p:sp>
        <p:nvSpPr>
          <p:cNvPr id="25605" name="Прямоугольник 12"/>
          <p:cNvSpPr>
            <a:spLocks noChangeArrowheads="1"/>
          </p:cNvSpPr>
          <p:nvPr/>
        </p:nvSpPr>
        <p:spPr bwMode="auto">
          <a:xfrm>
            <a:off x="2571750" y="857250"/>
            <a:ext cx="6215063" cy="15700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</a:pPr>
            <a:r>
              <a:rPr lang="ru-RU" b="1">
                <a:solidFill>
                  <a:schemeClr val="tx1"/>
                </a:solidFill>
              </a:rPr>
              <a:t>позволяет комплексно решать проблемы эмоционально-волевого развития, где вся деятельность построена на игровых приемах, что побуждает детей к эмоциональному действию с тантамаресками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857500" y="2428875"/>
            <a:ext cx="3276600" cy="523875"/>
          </a:xfrm>
          <a:prstGeom prst="rect">
            <a:avLst/>
          </a:prstGeom>
          <a:solidFill>
            <a:srgbClr val="FF0000"/>
          </a:solidFill>
          <a:ln w="76200"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800" b="1" kern="0" dirty="0">
                <a:solidFill>
                  <a:srgbClr val="EFF343"/>
                </a:solidFill>
                <a:latin typeface="Arial"/>
                <a:cs typeface="+mn-cs"/>
              </a:rPr>
              <a:t>ТАНТАМАРЕСКИ</a:t>
            </a:r>
            <a:r>
              <a:rPr lang="ru-RU" sz="2800" kern="0" dirty="0">
                <a:solidFill>
                  <a:srgbClr val="EFF343"/>
                </a:solidFill>
                <a:latin typeface="Arial"/>
                <a:cs typeface="+mn-cs"/>
              </a:rPr>
              <a:t>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572000" y="3071813"/>
            <a:ext cx="4143375" cy="1077912"/>
          </a:xfrm>
          <a:prstGeom prst="rect">
            <a:avLst/>
          </a:prstGeom>
          <a:solidFill>
            <a:srgbClr val="0070C0"/>
          </a:solidFill>
          <a:ln w="76200">
            <a:solidFill>
              <a:schemeClr val="bg1"/>
            </a:solidFill>
          </a:ln>
        </p:spPr>
        <p:txBody>
          <a:bodyPr>
            <a:spAutoFit/>
          </a:bodyPr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  <a:defRPr/>
            </a:pPr>
            <a:r>
              <a:rPr lang="ru-RU" kern="0" dirty="0">
                <a:solidFill>
                  <a:srgbClr val="FFFFFF"/>
                </a:solidFill>
                <a:latin typeface="Arial"/>
                <a:cs typeface="+mn-cs"/>
              </a:rPr>
              <a:t>помогают разрушить психологический барьер, за счет переноса эмоций на персонажа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14313" y="3143250"/>
            <a:ext cx="4000500" cy="830263"/>
          </a:xfrm>
          <a:prstGeom prst="rect">
            <a:avLst/>
          </a:prstGeom>
          <a:solidFill>
            <a:srgbClr val="0070C0"/>
          </a:solidFill>
          <a:ln w="76200">
            <a:solidFill>
              <a:schemeClr val="bg1"/>
            </a:solidFill>
          </a:ln>
        </p:spPr>
        <p:txBody>
          <a:bodyPr>
            <a:spAutoFit/>
          </a:bodyPr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  <a:defRPr/>
            </a:pPr>
            <a:r>
              <a:rPr lang="ru-RU" kern="0" dirty="0">
                <a:solidFill>
                  <a:srgbClr val="FFFFFF"/>
                </a:solidFill>
                <a:latin typeface="Arial"/>
                <a:cs typeface="+mn-cs"/>
              </a:rPr>
              <a:t>поднимают эмоциональный настрой через обыгрывание персонажей</a:t>
            </a:r>
          </a:p>
        </p:txBody>
      </p:sp>
      <p:sp>
        <p:nvSpPr>
          <p:cNvPr id="25609" name="Стрелка вниз 17"/>
          <p:cNvSpPr>
            <a:spLocks noChangeArrowheads="1"/>
          </p:cNvSpPr>
          <p:nvPr/>
        </p:nvSpPr>
        <p:spPr bwMode="auto">
          <a:xfrm>
            <a:off x="2571750" y="2428875"/>
            <a:ext cx="428625" cy="785813"/>
          </a:xfrm>
          <a:prstGeom prst="downArrow">
            <a:avLst>
              <a:gd name="adj1" fmla="val 50000"/>
              <a:gd name="adj2" fmla="val 50001"/>
            </a:avLst>
          </a:prstGeom>
          <a:solidFill>
            <a:srgbClr val="0070C0"/>
          </a:solidFill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/>
          </a:p>
        </p:txBody>
      </p:sp>
      <p:sp>
        <p:nvSpPr>
          <p:cNvPr id="25610" name="Стрелка вниз 18"/>
          <p:cNvSpPr>
            <a:spLocks noChangeArrowheads="1"/>
          </p:cNvSpPr>
          <p:nvPr/>
        </p:nvSpPr>
        <p:spPr bwMode="auto">
          <a:xfrm>
            <a:off x="6072188" y="2500313"/>
            <a:ext cx="428625" cy="642937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/>
          </a:p>
        </p:txBody>
      </p:sp>
      <p:pic>
        <p:nvPicPr>
          <p:cNvPr id="25612" name="Picture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4508500"/>
            <a:ext cx="2808288" cy="1852613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25613" name="Picture 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56325" y="4494213"/>
            <a:ext cx="2733675" cy="1887537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25614" name="Picture 1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48038" y="4508500"/>
            <a:ext cx="2519362" cy="1884363"/>
          </a:xfrm>
          <a:prstGeom prst="rect">
            <a:avLst/>
          </a:prstGeom>
          <a:noFill/>
          <a:ln w="76200">
            <a:solidFill>
              <a:schemeClr val="bg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600200"/>
            <a:ext cx="4038600" cy="4525963"/>
          </a:xfrm>
        </p:spPr>
        <p:txBody>
          <a:bodyPr/>
          <a:lstStyle/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sz="2800" smtClean="0"/>
              <a:t>     </a:t>
            </a:r>
          </a:p>
        </p:txBody>
      </p:sp>
      <p:pic>
        <p:nvPicPr>
          <p:cNvPr id="26626" name="Picture 7" descr="Цирк. Для детей (Зинаида Торопчина) / Стихи.ру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1257300"/>
            <a:ext cx="6265862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14313" y="214313"/>
            <a:ext cx="3714750" cy="523875"/>
          </a:xfrm>
          <a:prstGeom prst="rect">
            <a:avLst/>
          </a:prstGeom>
          <a:solidFill>
            <a:srgbClr val="FF33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kern="0" dirty="0">
                <a:solidFill>
                  <a:srgbClr val="FFFF66"/>
                </a:solidFill>
                <a:latin typeface="Arial"/>
                <a:ea typeface="+mj-ea"/>
                <a:cs typeface="+mj-cs"/>
              </a:rPr>
              <a:t>Упражнение «Цирк» </a:t>
            </a:r>
            <a:endParaRPr lang="ru-RU" sz="2800" b="1" dirty="0">
              <a:solidFill>
                <a:srgbClr val="FFFF66"/>
              </a:solidFill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57625" y="214313"/>
            <a:ext cx="5035550" cy="10064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Цель: способствовать снижению у детей сверхконтроля за проявлением гнева.</a:t>
            </a:r>
            <a:endParaRPr lang="ru-RU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AutoShape 7" descr="Сердитая иллюстрация вектора мальчика или девочки плоская. Жестокие дети  враждуют агрессивные дети, утверждая, что мультфильмов. Иллюстрация вектора  - иллюстрации насчитывающей поведение, спорящ: 185755049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27650" name="AutoShape 9" descr="Сердитая иллюстрация вектора мальчика или девочки плоская. Жестокие дети  враждуют агрессивные дети, утверждая, что мультфильмов. Иллюстрация вектора  - иллюстрации насчитывающей поведение, спорящ: 185755049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27651" name="AutoShape 11" descr="Сердитая иллюстрация вектора мальчика или девочки плоская. Жестокие дети  враждуют агрессивные дети, утверждая, что мультфильмов. Иллюстрация вектора  - иллюстрации насчитывающей поведение, спорящ: 185755049"/>
          <p:cNvSpPr>
            <a:spLocks noChangeAspect="1" noChangeArrowheads="1"/>
          </p:cNvSpPr>
          <p:nvPr/>
        </p:nvSpPr>
        <p:spPr bwMode="auto">
          <a:xfrm>
            <a:off x="5829300" y="18415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27652" name="AutoShape 13" descr="Дети хулиганов: стоковые векторные изображения, иллюстрации | Depositphotos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27653" name="AutoShape 15" descr="Дети хулиганов: стоковые векторные изображения, иллюстрации | Depositphotos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pic>
        <p:nvPicPr>
          <p:cNvPr id="27654" name="Picture 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0" y="2714625"/>
            <a:ext cx="3773488" cy="3571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27655" name="Picture 2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2714625"/>
            <a:ext cx="4786313" cy="3562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714375" y="214313"/>
            <a:ext cx="8001000" cy="523875"/>
          </a:xfrm>
          <a:prstGeom prst="rect">
            <a:avLst/>
          </a:prstGeom>
          <a:solidFill>
            <a:srgbClr val="FF33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kern="0" dirty="0">
                <a:solidFill>
                  <a:srgbClr val="FFFF66"/>
                </a:solidFill>
                <a:latin typeface="Arial"/>
                <a:ea typeface="+mj-ea"/>
                <a:cs typeface="+mj-cs"/>
              </a:rPr>
              <a:t>Упражнение «Про Ванечку и Танечку»</a:t>
            </a:r>
            <a:endParaRPr lang="ru-RU" sz="2800" dirty="0">
              <a:solidFill>
                <a:srgbClr val="FFFF66"/>
              </a:solidFill>
              <a:cs typeface="+mn-cs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357438" y="857250"/>
            <a:ext cx="4786312" cy="14335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>
                <a:solidFill>
                  <a:srgbClr val="000000"/>
                </a:solidFill>
              </a:rPr>
              <a:t> </a:t>
            </a:r>
            <a:r>
              <a:rPr lang="ru-RU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Цель: развить чувственное восприятие, научить способам снятия негативного состояния у товарища.</a:t>
            </a:r>
            <a:endParaRPr lang="ru-RU" sz="16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3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ru-RU" sz="2800" smtClean="0"/>
              <a:t>   </a:t>
            </a:r>
          </a:p>
        </p:txBody>
      </p:sp>
      <p:pic>
        <p:nvPicPr>
          <p:cNvPr id="28674" name="Picture 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1785938"/>
            <a:ext cx="4097338" cy="40719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28675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857375"/>
            <a:ext cx="4178300" cy="40005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28676" name="Прямоугольник 8"/>
          <p:cNvSpPr>
            <a:spLocks noChangeArrowheads="1"/>
          </p:cNvSpPr>
          <p:nvPr/>
        </p:nvSpPr>
        <p:spPr bwMode="auto">
          <a:xfrm>
            <a:off x="179388" y="188913"/>
            <a:ext cx="2990850" cy="1373187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>
                <a:solidFill>
                  <a:srgbClr val="FFFF66"/>
                </a:solidFill>
              </a:rPr>
              <a:t>Упражнение «Примирение»</a:t>
            </a:r>
            <a:br>
              <a:rPr lang="ru-RU" sz="2800" b="1">
                <a:solidFill>
                  <a:srgbClr val="FFFF66"/>
                </a:solidFill>
              </a:rPr>
            </a:br>
            <a:endParaRPr lang="ru-RU" sz="2800">
              <a:solidFill>
                <a:srgbClr val="FFFF66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76600" y="214313"/>
            <a:ext cx="5653088" cy="10064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>
                <a:solidFill>
                  <a:srgbClr val="42445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Цель: учить детей ненасильственному способу разрешения конфликтной ситуации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Овал 8"/>
          <p:cNvSpPr>
            <a:spLocks noChangeArrowheads="1"/>
          </p:cNvSpPr>
          <p:nvPr/>
        </p:nvSpPr>
        <p:spPr bwMode="auto">
          <a:xfrm>
            <a:off x="1500188" y="785813"/>
            <a:ext cx="2000250" cy="1571625"/>
          </a:xfrm>
          <a:prstGeom prst="ellipse">
            <a:avLst/>
          </a:prstGeom>
          <a:solidFill>
            <a:srgbClr val="00B0F0"/>
          </a:solidFill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/>
          </a:p>
        </p:txBody>
      </p:sp>
      <p:sp>
        <p:nvSpPr>
          <p:cNvPr id="29698" name="Овал 9"/>
          <p:cNvSpPr>
            <a:spLocks noChangeArrowheads="1"/>
          </p:cNvSpPr>
          <p:nvPr/>
        </p:nvSpPr>
        <p:spPr bwMode="auto">
          <a:xfrm>
            <a:off x="5572125" y="714375"/>
            <a:ext cx="1985963" cy="1571625"/>
          </a:xfrm>
          <a:prstGeom prst="ellipse">
            <a:avLst/>
          </a:prstGeom>
          <a:solidFill>
            <a:srgbClr val="00B0F0"/>
          </a:solidFill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/>
          </a:p>
        </p:txBody>
      </p:sp>
      <p:sp>
        <p:nvSpPr>
          <p:cNvPr id="29699" name="Овал 7"/>
          <p:cNvSpPr>
            <a:spLocks noChangeArrowheads="1"/>
          </p:cNvSpPr>
          <p:nvPr/>
        </p:nvSpPr>
        <p:spPr bwMode="auto">
          <a:xfrm>
            <a:off x="357188" y="1714500"/>
            <a:ext cx="8501062" cy="4643438"/>
          </a:xfrm>
          <a:prstGeom prst="ellipse">
            <a:avLst/>
          </a:prstGeom>
          <a:solidFill>
            <a:srgbClr val="00B050"/>
          </a:solidFill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000100" y="3500438"/>
            <a:ext cx="7072362" cy="1857388"/>
          </a:xfrm>
          <a:prstGeom prst="rect">
            <a:avLst/>
          </a:prstGeom>
          <a:noFill/>
        </p:spPr>
        <p:txBody>
          <a:bodyPr wrap="none">
            <a:prstTxWarp prst="textInflate">
              <a:avLst/>
            </a:prstTxWarp>
            <a:spAutoFit/>
          </a:bodyPr>
          <a:lstStyle/>
          <a:p>
            <a:pPr algn="ctr">
              <a:defRPr/>
            </a:pPr>
            <a:r>
              <a:rPr lang="ru-RU" sz="3600" dirty="0">
                <a:solidFill>
                  <a:srgbClr val="FFFFFF"/>
                </a:solidFill>
                <a:cs typeface="+mn-cs"/>
              </a:rPr>
              <a:t>СПАСИБО  ЗА  ВНИМАНИЕ</a:t>
            </a:r>
            <a:endParaRPr lang="ru-RU" sz="3600" dirty="0">
              <a:solidFill>
                <a:srgbClr val="A22B06"/>
              </a:solidFill>
              <a:cs typeface="+mn-cs"/>
            </a:endParaRPr>
          </a:p>
        </p:txBody>
      </p:sp>
      <p:sp>
        <p:nvSpPr>
          <p:cNvPr id="29701" name="Овал 6"/>
          <p:cNvSpPr>
            <a:spLocks noChangeArrowheads="1"/>
          </p:cNvSpPr>
          <p:nvPr/>
        </p:nvSpPr>
        <p:spPr bwMode="auto">
          <a:xfrm>
            <a:off x="-1500188" y="1428750"/>
            <a:ext cx="914400" cy="914400"/>
          </a:xfrm>
          <a:prstGeom prst="ellipse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/>
          </a:p>
        </p:txBody>
      </p:sp>
      <p:sp>
        <p:nvSpPr>
          <p:cNvPr id="11" name="Кольцо 10"/>
          <p:cNvSpPr/>
          <p:nvPr/>
        </p:nvSpPr>
        <p:spPr bwMode="auto">
          <a:xfrm>
            <a:off x="1928813" y="1000125"/>
            <a:ext cx="1000125" cy="1000125"/>
          </a:xfrm>
          <a:prstGeom prst="donut">
            <a:avLst>
              <a:gd name="adj" fmla="val 13350"/>
            </a:avLst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ru-RU">
              <a:cs typeface="+mn-cs"/>
            </a:endParaRPr>
          </a:p>
        </p:txBody>
      </p:sp>
      <p:sp>
        <p:nvSpPr>
          <p:cNvPr id="12" name="Кольцо 11"/>
          <p:cNvSpPr/>
          <p:nvPr/>
        </p:nvSpPr>
        <p:spPr bwMode="auto">
          <a:xfrm>
            <a:off x="6072188" y="928688"/>
            <a:ext cx="1000125" cy="1000125"/>
          </a:xfrm>
          <a:prstGeom prst="donut">
            <a:avLst>
              <a:gd name="adj" fmla="val 13390"/>
            </a:avLst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ru-RU">
              <a:cs typeface="+mn-cs"/>
            </a:endParaRPr>
          </a:p>
        </p:txBody>
      </p:sp>
      <p:sp>
        <p:nvSpPr>
          <p:cNvPr id="13" name="Кольцо 12"/>
          <p:cNvSpPr/>
          <p:nvPr/>
        </p:nvSpPr>
        <p:spPr bwMode="auto">
          <a:xfrm>
            <a:off x="0" y="2500313"/>
            <a:ext cx="9144000" cy="3786187"/>
          </a:xfrm>
          <a:prstGeom prst="donut">
            <a:avLst>
              <a:gd name="adj" fmla="val 16566"/>
            </a:avLst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ru-RU">
              <a:cs typeface="+mn-cs"/>
            </a:endParaRPr>
          </a:p>
        </p:txBody>
      </p:sp>
      <p:sp>
        <p:nvSpPr>
          <p:cNvPr id="29705" name="Овал 14"/>
          <p:cNvSpPr>
            <a:spLocks noChangeArrowheads="1"/>
          </p:cNvSpPr>
          <p:nvPr/>
        </p:nvSpPr>
        <p:spPr bwMode="auto">
          <a:xfrm>
            <a:off x="2071688" y="1143000"/>
            <a:ext cx="714375" cy="700088"/>
          </a:xfrm>
          <a:prstGeom prst="ellipse">
            <a:avLst/>
          </a:prstGeom>
          <a:solidFill>
            <a:srgbClr val="00B050"/>
          </a:solidFill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/>
          </a:p>
        </p:txBody>
      </p:sp>
      <p:sp>
        <p:nvSpPr>
          <p:cNvPr id="29706" name="Овал 15"/>
          <p:cNvSpPr>
            <a:spLocks noChangeArrowheads="1"/>
          </p:cNvSpPr>
          <p:nvPr/>
        </p:nvSpPr>
        <p:spPr bwMode="auto">
          <a:xfrm>
            <a:off x="6215063" y="1071563"/>
            <a:ext cx="785812" cy="700087"/>
          </a:xfrm>
          <a:prstGeom prst="ellipse">
            <a:avLst/>
          </a:prstGeom>
          <a:solidFill>
            <a:srgbClr val="00B050"/>
          </a:solidFill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/>
          </a:p>
        </p:txBody>
      </p:sp>
      <p:sp>
        <p:nvSpPr>
          <p:cNvPr id="29707" name="Овал 16"/>
          <p:cNvSpPr>
            <a:spLocks noChangeArrowheads="1"/>
          </p:cNvSpPr>
          <p:nvPr/>
        </p:nvSpPr>
        <p:spPr bwMode="auto">
          <a:xfrm>
            <a:off x="2214563" y="1285875"/>
            <a:ext cx="357187" cy="414338"/>
          </a:xfrm>
          <a:prstGeom prst="ellipse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/>
          </a:p>
        </p:txBody>
      </p:sp>
      <p:sp>
        <p:nvSpPr>
          <p:cNvPr id="29708" name="Овал 17"/>
          <p:cNvSpPr>
            <a:spLocks noChangeArrowheads="1"/>
          </p:cNvSpPr>
          <p:nvPr/>
        </p:nvSpPr>
        <p:spPr bwMode="auto">
          <a:xfrm>
            <a:off x="6429375" y="1214438"/>
            <a:ext cx="357188" cy="414337"/>
          </a:xfrm>
          <a:prstGeom prst="ellipse">
            <a:avLst/>
          </a:prstGeom>
          <a:solidFill>
            <a:schemeClr val="tx1"/>
          </a:solidFill>
          <a:ln w="9525" algn="ctr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0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0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465</Words>
  <Application>Microsoft Office PowerPoint</Application>
  <PresentationFormat>Экран (4:3)</PresentationFormat>
  <Paragraphs>63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Arial</vt:lpstr>
      <vt:lpstr>Calibri</vt:lpstr>
      <vt:lpstr>Оформление по умолчанию</vt:lpstr>
      <vt:lpstr>Слайд 1</vt:lpstr>
      <vt:lpstr>Слайд 2</vt:lpstr>
      <vt:lpstr>КОМПОНЕНТАМИ ЭМОЦИОНАЛЬНО-ВОЛЕВОЙ СФЕРЫ ДОШКОЛЬНИКОВ ЯВЛЯЮТСЯ ЭМОЦИИ, ЧУВСТВА, НАСТРОЕНИЕ И ВОЛЯ,  ТЕСНО СВЯЗАННЫЕ И ВЗАИМОДЕЙСТВУЮЩИЕ МЕЖДУ СОБОЙ В ПРОЦЕССЕ РОСТА И РАЗВИТИЯ РЕБЕНКА.  </vt:lpstr>
      <vt:lpstr>НАИБОЛЕЕ РАСПРОСТРАНЕННЫМИ ПРИЗНАКАМИ НАРУШЕНИЙ РАЗВИТИЯ ЭМОЦИОНАЛЬНО-ВОЛЕВОЙ СФЕРЫ ЯВЛЯЮТСЯ: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House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Использование театра «Тантамарески» в развитии   эмоционально-волевой сферы  детей дошкольного возраста с ОВЗ</dc:title>
  <dc:creator>User</dc:creator>
  <cp:lastModifiedBy>Андрей</cp:lastModifiedBy>
  <cp:revision>25</cp:revision>
  <dcterms:created xsi:type="dcterms:W3CDTF">2021-11-07T14:15:12Z</dcterms:created>
  <dcterms:modified xsi:type="dcterms:W3CDTF">2021-11-22T16:03:09Z</dcterms:modified>
</cp:coreProperties>
</file>