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69" r:id="rId2"/>
    <p:sldId id="259" r:id="rId3"/>
    <p:sldId id="270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2" r:id="rId13"/>
    <p:sldId id="271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672" y="-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29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335B2A3-F3CD-4E9C-B8A0-A20AC25E5FCD}" type="datetimeFigureOut">
              <a:rPr lang="ru-RU" smtClean="0"/>
              <a:t>19.03.2022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253D07C-6D48-474F-A22A-A672C00DBC05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azvivashka.online/sfery-razvitiya/kak-poyavilis-dengi?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litmir.me/br/?b=160369&amp;p=1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8gcaNoAJa0" TargetMode="External"/><Relationship Id="rId7" Type="http://schemas.openxmlformats.org/officeDocument/2006/relationships/hyperlink" Target="https://www.youtube.com/watch?v=7DBq6FW66eI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vaGnAN_DJXU" TargetMode="External"/><Relationship Id="rId5" Type="http://schemas.openxmlformats.org/officeDocument/2006/relationships/hyperlink" Target="https://www.youtube.com/watch?v=M-voUp2hUSQ" TargetMode="External"/><Relationship Id="rId4" Type="http://schemas.openxmlformats.org/officeDocument/2006/relationships/hyperlink" Target="https://www.youtube.com/watch?v=i_KchAI5234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hyperlink" Target="https://www.jigsawplanet.com/?rc=play&amp;pid=2433a40a6059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jigsawplanet.com/?rc=play&amp;pid=1609793ccd5f" TargetMode="External"/><Relationship Id="rId5" Type="http://schemas.openxmlformats.org/officeDocument/2006/relationships/hyperlink" Target="https://www.jigsawplanet.com/?rc=search&amp;q=%D0%B4%D0%B5%D0%BD%D1%8C%D0%B3%D0%B8" TargetMode="External"/><Relationship Id="rId4" Type="http://schemas.openxmlformats.org/officeDocument/2006/relationships/hyperlink" Target="https://igroutka.ru/igry-svinka-pepa/24265-svinka-peppa-lovit-dengi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KwlUpZpj6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svoimirukamy.com/kopilka-iz-plastikovoj-butylki.html?utm_referrer=mirtesen.ru" TargetMode="External"/><Relationship Id="rId4" Type="http://schemas.openxmlformats.org/officeDocument/2006/relationships/hyperlink" Target="https://www.youtube.com/watch?v=WJRMkbGbtv4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JRMkbGbtv4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voimirukamy.com/kopilka-iz-plastikovoj-butylki.html?utm_referrer=mirtesen.ru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643" y="0"/>
            <a:ext cx="12036357" cy="2898843"/>
          </a:xfrm>
        </p:spPr>
        <p:txBody>
          <a:bodyPr>
            <a:normAutofit/>
          </a:bodyPr>
          <a:lstStyle/>
          <a:p>
            <a:pPr algn="l"/>
            <a:r>
              <a:rPr lang="ru-RU" sz="4800" b="1" dirty="0" smtClean="0">
                <a:solidFill>
                  <a:srgbClr val="C00000"/>
                </a:solidFill>
              </a:rPr>
              <a:t>Деньги наши                          помощники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505855" y="5807412"/>
            <a:ext cx="6686144" cy="1050587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Разработчик электронно- образовательного маршрута: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Карташова Е.Н.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537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5004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04F03B19-DD60-4FC4-95BA-B1732FCED5D3}"/>
              </a:ext>
            </a:extLst>
          </p:cNvPr>
          <p:cNvSpPr/>
          <p:nvPr/>
        </p:nvSpPr>
        <p:spPr>
          <a:xfrm>
            <a:off x="24320" y="-8703"/>
            <a:ext cx="898349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В современном мире ребенок поневоле встречается с экономикой, даже если его не учат этому. Он узнаёт, что такое «моё», «твоё», «наше», «обмен», «деньги», «цена» и пр. Дети - это зеркало мамы и папы, поэтому в плане экономии и планирования финансов они стараются подражать родителям. Если родители сами не умеют правильно планировать финансы, то и ребенок вырастет финансово неграмотным человеком.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Если </a:t>
            </a:r>
            <a:r>
              <a:rPr lang="ru-RU" dirty="0">
                <a:solidFill>
                  <a:schemeClr val="bg1"/>
                </a:solidFill>
              </a:rPr>
              <a:t>у ребенка не сформировать правильное представление о деньгах, то у него появится собственное, зачастую неверное мнение. Дети должны осознавать, что денежные средства зарабатываются собственным трудом.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Ребёнку </a:t>
            </a:r>
            <a:r>
              <a:rPr lang="ru-RU" dirty="0">
                <a:solidFill>
                  <a:schemeClr val="bg1"/>
                </a:solidFill>
              </a:rPr>
              <a:t>нужно помочь в освоении финансовой грамотности, но не делать все за него.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Обучение </a:t>
            </a:r>
            <a:r>
              <a:rPr lang="ru-RU" dirty="0">
                <a:solidFill>
                  <a:schemeClr val="bg1"/>
                </a:solidFill>
              </a:rPr>
              <a:t>экономической культуре не сводится к тому, чтобы учить зарабатывать </a:t>
            </a:r>
            <a:r>
              <a:rPr lang="ru-RU" dirty="0" smtClean="0">
                <a:solidFill>
                  <a:schemeClr val="bg1"/>
                </a:solidFill>
              </a:rPr>
              <a:t>деньги. На </a:t>
            </a:r>
            <a:r>
              <a:rPr lang="ru-RU" dirty="0">
                <a:solidFill>
                  <a:schemeClr val="bg1"/>
                </a:solidFill>
              </a:rPr>
              <a:t>первый план ставится формирование нравственных понятий: честность, обязательность, умение подчинять свои желания возможностям, законопослушность, взаимопомощь и пр. А также ориентация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дошкольников </a:t>
            </a:r>
            <a:r>
              <a:rPr lang="ru-RU" dirty="0">
                <a:solidFill>
                  <a:schemeClr val="bg1"/>
                </a:solidFill>
              </a:rPr>
              <a:t>в экономическом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пространстве </a:t>
            </a:r>
            <a:r>
              <a:rPr lang="ru-RU" dirty="0">
                <a:solidFill>
                  <a:schemeClr val="bg1"/>
                </a:solidFill>
              </a:rPr>
              <a:t>современного мира на материале в соответствии с возрастными </a:t>
            </a:r>
            <a:r>
              <a:rPr lang="ru-RU" dirty="0" smtClean="0">
                <a:solidFill>
                  <a:schemeClr val="bg1"/>
                </a:solidFill>
              </a:rPr>
              <a:t>возможностями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4313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3855" y="77821"/>
            <a:ext cx="10648545" cy="3132307"/>
          </a:xfrm>
        </p:spPr>
        <p:txBody>
          <a:bodyPr/>
          <a:lstStyle/>
          <a:p>
            <a:pPr algn="ctr"/>
            <a:r>
              <a:rPr lang="ru-RU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Уважаемые родители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!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/>
            </a:r>
            <a:br>
              <a:rPr lang="ru-RU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</a:br>
            <a:r>
              <a:rPr lang="ru-RU" sz="2400" dirty="0" smtClean="0">
                <a:solidFill>
                  <a:schemeClr val="bg1"/>
                </a:solidFill>
                <a:latin typeface="+mn-lt"/>
              </a:rPr>
              <a:t>Целью электронно- образовательного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маршрута </a:t>
            </a:r>
            <a:r>
              <a:rPr lang="ru-RU" sz="2400" dirty="0" smtClean="0">
                <a:solidFill>
                  <a:schemeClr val="bg1"/>
                </a:solidFill>
                <a:latin typeface="+mn-lt"/>
              </a:rPr>
              <a:t>является: расширение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представления детей о деньгах и видах расхода семейного бюджета; укрепление семейных связей.</a:t>
            </a:r>
            <a:r>
              <a:rPr lang="ru-RU" sz="24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sz="2400" dirty="0" smtClean="0">
                <a:solidFill>
                  <a:schemeClr val="bg1"/>
                </a:solidFill>
                <a:latin typeface="+mn-lt"/>
              </a:rPr>
            </a:br>
            <a:r>
              <a:rPr lang="ru-RU" sz="2400" dirty="0" smtClean="0">
                <a:latin typeface="+mn-lt"/>
              </a:rPr>
              <a:t>. </a:t>
            </a:r>
            <a:endParaRPr lang="ru-RU" sz="2400" dirty="0"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 flipV="1">
            <a:off x="2133600" y="4017498"/>
            <a:ext cx="9448800" cy="1751004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Пожалуйста, зарегистрируйтесь на МААМ. Копировать можно только зарегистрированным пользователям МААМ. Адрес публикации: https://www.maam.ru/detskijsad/proekt-finansovaja-gramotnost-vo-vtoroi-mladshei-grupe.htmlПожалуйста, зарегистрируйтесь на МААМ. Копировать можно только зарегистрированным пользователям МААМ. Адрес публикации: https://www.maam.ru/detskijsad/proekt-finansovaja-gramotnost-vo-vtoroi-mladshei-grupe.html</a:t>
            </a:r>
          </a:p>
        </p:txBody>
      </p:sp>
    </p:spTree>
    <p:extLst>
      <p:ext uri="{BB962C8B-B14F-4D97-AF65-F5344CB8AC3E}">
        <p14:creationId xmlns:p14="http://schemas.microsoft.com/office/powerpoint/2010/main" val="3707807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66579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5DD2B73-660B-449D-8B5E-40323E10DFEC}"/>
              </a:ext>
            </a:extLst>
          </p:cNvPr>
          <p:cNvSpPr/>
          <p:nvPr/>
        </p:nvSpPr>
        <p:spPr>
          <a:xfrm>
            <a:off x="771895" y="593766"/>
            <a:ext cx="1075904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ШАГ 1. «Почитайте</a:t>
            </a:r>
            <a:r>
              <a:rPr lang="ru-RU" sz="3200" b="1" dirty="0" smtClean="0">
                <a:solidFill>
                  <a:srgbClr val="FF0000"/>
                </a:solidFill>
              </a:rPr>
              <a:t>!»</a:t>
            </a:r>
          </a:p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Почитайте с ребенком художественную литературу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она поможет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малышу познакомиться с устройством взрослого мира и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наглядно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показывает 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роль денег в обществе.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3356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Таблица 2">
            <a:extLst>
              <a:ext uri="{FF2B5EF4-FFF2-40B4-BE49-F238E27FC236}">
                <a16:creationId xmlns="" xmlns:a16="http://schemas.microsoft.com/office/drawing/2014/main" id="{D67671EC-9D07-45CA-A4F7-2AD7BAE215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074004"/>
              </p:ext>
            </p:extLst>
          </p:nvPr>
        </p:nvGraphicFramePr>
        <p:xfrm>
          <a:off x="496362" y="165371"/>
          <a:ext cx="9345882" cy="68593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38466">
                  <a:extLst>
                    <a:ext uri="{9D8B030D-6E8A-4147-A177-3AD203B41FA5}">
                      <a16:colId xmlns="" xmlns:a16="http://schemas.microsoft.com/office/drawing/2014/main" val="2433085607"/>
                    </a:ext>
                  </a:extLst>
                </a:gridCol>
                <a:gridCol w="3203708">
                  <a:extLst>
                    <a:ext uri="{9D8B030D-6E8A-4147-A177-3AD203B41FA5}">
                      <a16:colId xmlns="" xmlns:a16="http://schemas.microsoft.com/office/drawing/2014/main" val="557272094"/>
                    </a:ext>
                  </a:extLst>
                </a:gridCol>
                <a:gridCol w="3203708">
                  <a:extLst>
                    <a:ext uri="{9D8B030D-6E8A-4147-A177-3AD203B41FA5}">
                      <a16:colId xmlns="" xmlns:a16="http://schemas.microsoft.com/office/drawing/2014/main" val="1597753488"/>
                    </a:ext>
                  </a:extLst>
                </a:gridCol>
              </a:tblGrid>
              <a:tr h="612842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C00000"/>
                          </a:solidFill>
                        </a:rPr>
                        <a:t>ЧТО ЧИТАТЬ?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C00000"/>
                          </a:solidFill>
                        </a:rPr>
                        <a:t>ГДЕ ИСКАТЬ?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C00000"/>
                          </a:solidFill>
                        </a:rPr>
                        <a:t>ЧТО СПРОСИТЬ И УТОЧНИТЬ?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24500743"/>
                  </a:ext>
                </a:extLst>
              </a:tr>
              <a:tr h="956353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Как</a:t>
                      </a:r>
                      <a:r>
                        <a:rPr lang="ru-RU" sz="2400" b="1" i="0" baseline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появились деньги</a:t>
                      </a:r>
                      <a:endParaRPr lang="ru-RU" sz="2400" b="1" i="0" dirty="0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hlinkClick r:id="rId3"/>
                        </a:rPr>
                        <a:t>https://razvivashka.online/sfery-razvitiya/kak-poyavilis-dengi?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Спросите</a:t>
                      </a:r>
                      <a:r>
                        <a:rPr lang="ru-RU" b="1" baseline="0" dirty="0" smtClean="0">
                          <a:solidFill>
                            <a:srgbClr val="C00000"/>
                          </a:solidFill>
                        </a:rPr>
                        <a:t> как появились деньги?</a:t>
                      </a:r>
                    </a:p>
                    <a:p>
                      <a:r>
                        <a:rPr lang="ru-RU" b="1" baseline="0" dirty="0" smtClean="0">
                          <a:solidFill>
                            <a:srgbClr val="C00000"/>
                          </a:solidFill>
                        </a:rPr>
                        <a:t>Как выглядят наличные деньги?</a:t>
                      </a:r>
                    </a:p>
                    <a:p>
                      <a:r>
                        <a:rPr lang="ru-RU" b="1" dirty="0" smtClean="0">
                          <a:solidFill>
                            <a:srgbClr val="C00000"/>
                          </a:solidFill>
                        </a:rPr>
                        <a:t>Какой ценности они бывают, чем отличаются?</a:t>
                      </a:r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14026571"/>
                  </a:ext>
                </a:extLst>
              </a:tr>
              <a:tr h="1185926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Сказки по финансовой грамотности</a:t>
                      </a:r>
                      <a:endParaRPr lang="ru-RU" sz="24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hlinkClick r:id="rId3"/>
                        </a:rPr>
                        <a:t>https://www.maam.ru/detskijsad/skazki-po-finansovoi-gramotnosti.html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27270242"/>
                  </a:ext>
                </a:extLst>
              </a:tr>
              <a:tr h="819717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Стихи о деньгах</a:t>
                      </a:r>
                      <a:endParaRPr lang="ru-RU" sz="24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hlinkClick r:id="rId3"/>
                        </a:rPr>
                        <a:t>https://www.hobobo.ru/stihi/stihi-o-dengah/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84221620"/>
                  </a:ext>
                </a:extLst>
              </a:tr>
              <a:tr h="1431463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«Конни и карманные деньги»</a:t>
                      </a:r>
                      <a:endParaRPr lang="ru-RU" sz="24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hlinkClick r:id="rId3"/>
                        </a:rPr>
                        <a:t>https://iknigi.net/avtor-liana-shnayder/186580-konni-i-karmannye-dengi-liana-shnayder/read/page-1.html</a:t>
                      </a:r>
                      <a:endParaRPr lang="ru-RU" sz="1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b="1" dirty="0"/>
                    </a:p>
                  </a:txBody>
                  <a:tcPr/>
                </a:tc>
              </a:tr>
              <a:tr h="1730494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«Приключения Нодди в игрушечном городе»</a:t>
                      </a:r>
                      <a:endParaRPr lang="ru-RU" sz="24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b="1" dirty="0" smtClean="0">
                        <a:solidFill>
                          <a:srgbClr val="C00000"/>
                        </a:solidFill>
                        <a:hlinkClick r:id="rId4"/>
                      </a:endParaRPr>
                    </a:p>
                    <a:p>
                      <a:r>
                        <a:rPr lang="en-US" sz="2000" b="1" dirty="0" smtClean="0">
                          <a:solidFill>
                            <a:srgbClr val="C00000"/>
                          </a:solidFill>
                          <a:hlinkClick r:id="rId4"/>
                        </a:rPr>
                        <a:t>https://www.litmir.me/br/?b=160369&amp;p=1</a:t>
                      </a:r>
                      <a:endParaRPr lang="ru-RU" sz="20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9675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02E923FD-6C93-4444-9BEA-38294343112E}"/>
              </a:ext>
            </a:extLst>
          </p:cNvPr>
          <p:cNvSpPr/>
          <p:nvPr/>
        </p:nvSpPr>
        <p:spPr>
          <a:xfrm>
            <a:off x="1033153" y="665019"/>
            <a:ext cx="1055716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ШАГ 2. «Посмотрите!»</a:t>
            </a:r>
          </a:p>
          <a:p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9E3F7DA3-A75E-4681-885C-72A0E9F6BB8F}"/>
              </a:ext>
            </a:extLst>
          </p:cNvPr>
          <p:cNvSpPr/>
          <p:nvPr/>
        </p:nvSpPr>
        <p:spPr>
          <a:xfrm>
            <a:off x="601683" y="1199408"/>
            <a:ext cx="1079862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Посмотрите вместе с ребенком мультфильмы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посвященные финансовой грамотности. Обсудите, какие чувства и эмоции они вызвал у ребенка. </a:t>
            </a:r>
          </a:p>
          <a:p>
            <a:endParaRPr lang="ru-RU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забывайте, что длительность пребывания ребенка у компьютера составляет 15 мин., поэтому продолжительность каждого ролика не более 5 мин.! … </a:t>
            </a:r>
          </a:p>
          <a:p>
            <a:endParaRPr lang="ru-RU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увеличение у ребенка уровня знаний о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деньгах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активизировать и расширить словарный запас по теме.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6156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Таблица 2">
            <a:extLst>
              <a:ext uri="{FF2B5EF4-FFF2-40B4-BE49-F238E27FC236}">
                <a16:creationId xmlns="" xmlns:a16="http://schemas.microsoft.com/office/drawing/2014/main" id="{A003DF32-589B-42EC-9E80-547D9E1336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460558"/>
              </p:ext>
            </p:extLst>
          </p:nvPr>
        </p:nvGraphicFramePr>
        <p:xfrm>
          <a:off x="271293" y="320832"/>
          <a:ext cx="8127999" cy="624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="" xmlns:a16="http://schemas.microsoft.com/office/drawing/2014/main" val="4006185052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2239907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36828325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C00000"/>
                          </a:solidFill>
                        </a:rPr>
                        <a:t>ЧТО СМОТРЕТЬ?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C00000"/>
                          </a:solidFill>
                        </a:rPr>
                        <a:t>ГДЕ ИСКАТЬ?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i="1" dirty="0">
                          <a:solidFill>
                            <a:srgbClr val="C00000"/>
                          </a:solidFill>
                        </a:rPr>
                        <a:t>ЧТО СПРОСИТЬ И УТОЧНИТЬ?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98084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С. Михалков «Как старик корову продавал»</a:t>
                      </a:r>
                      <a:endParaRPr lang="ru-RU" sz="22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hlinkClick r:id="rId3"/>
                        </a:rPr>
                        <a:t>https://www.youtube.com/watch?v=08gcaNoAJa0</a:t>
                      </a:r>
                      <a:endParaRPr lang="ru-RU" sz="20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rgbClr val="C00000"/>
                          </a:solidFill>
                        </a:rPr>
                        <a:t>Спросите у ребенка, что нового они узнали</a:t>
                      </a:r>
                      <a:r>
                        <a:rPr lang="ru-RU" sz="2000" b="1" dirty="0" smtClean="0">
                          <a:solidFill>
                            <a:srgbClr val="C00000"/>
                          </a:solidFill>
                        </a:rPr>
                        <a:t>?</a:t>
                      </a:r>
                    </a:p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</a:rPr>
                        <a:t>Что такое клад?</a:t>
                      </a:r>
                    </a:p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</a:rPr>
                        <a:t>За что люди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</a:rPr>
                        <a:t> получают деньги?</a:t>
                      </a:r>
                      <a:endParaRPr lang="ru-RU" sz="2000" b="1" dirty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</a:rPr>
                        <a:t>Поговорите </a:t>
                      </a:r>
                      <a:r>
                        <a:rPr lang="ru-RU" sz="2000" b="1" dirty="0">
                          <a:solidFill>
                            <a:srgbClr val="C00000"/>
                          </a:solidFill>
                        </a:rPr>
                        <a:t>с ребенком об просмотренном видео.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3607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«Простоквашино. Клад»</a:t>
                      </a:r>
                      <a:endParaRPr lang="ru-RU" sz="22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hlinkClick r:id="rId4"/>
                        </a:rPr>
                        <a:t>https://www.youtube.com/watch?v=i_KchAI5234</a:t>
                      </a:r>
                      <a:endParaRPr lang="ru-RU" sz="20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22509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Фиксики - Деньги</a:t>
                      </a:r>
                      <a:endParaRPr lang="ru-RU" sz="22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hlinkClick r:id="rId5"/>
                        </a:rPr>
                        <a:t>https://www.youtube.com/watch?v=M-voUp2hUSQ</a:t>
                      </a:r>
                      <a:endParaRPr lang="ru-RU" sz="20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291084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Фиксики - История вещей - Деньги</a:t>
                      </a:r>
                      <a:endParaRPr lang="ru-RU" sz="22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hlinkClick r:id="rId6"/>
                        </a:rPr>
                        <a:t>https://www.youtube.com/watch?v=vaGnAN_DJXU</a:t>
                      </a:r>
                      <a:endParaRPr lang="ru-RU" sz="20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112466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Чёрный день - Смешарики 2D. Азбука финансовой грамотности </a:t>
                      </a:r>
                      <a:endParaRPr lang="ru-RU" sz="22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hlinkClick r:id="rId7"/>
                        </a:rPr>
                        <a:t>https://www.youtube.com/watch?v=7DBq6FW66eI</a:t>
                      </a:r>
                      <a:endParaRPr lang="ru-RU" sz="20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6719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8897740B-0CC5-4DEE-82E9-D3F23AC56E9E}"/>
              </a:ext>
            </a:extLst>
          </p:cNvPr>
          <p:cNvSpPr/>
          <p:nvPr/>
        </p:nvSpPr>
        <p:spPr>
          <a:xfrm>
            <a:off x="605643" y="665018"/>
            <a:ext cx="110203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ШАГ 3. «Поиграйте»</a:t>
            </a: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Поиграйте с ребенком в интересные и занимательные игры, которые помогут не только развить у Вашего малыша мышление, память, воображение, речь, но и доставит ребенку массу удовольствия от общения с Вами.</a:t>
            </a:r>
          </a:p>
          <a:p>
            <a:endParaRPr lang="ru-RU" sz="2400" dirty="0"/>
          </a:p>
          <a:p>
            <a:endParaRPr lang="ru-RU" sz="2400" dirty="0">
              <a:effectLst>
                <a:outerShdw blurRad="444500" dist="939800" dir="5400000" algn="ctr" rotWithShape="0">
                  <a:srgbClr val="000000">
                    <a:alpha val="51000"/>
                  </a:srgbClr>
                </a:outerShdw>
              </a:effectLst>
            </a:endParaRPr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Цель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: развивать логику, воображение, память и внимание. Мелкую моторику, координацию движений, сенсорику. </a:t>
            </a:r>
          </a:p>
        </p:txBody>
      </p:sp>
    </p:spTree>
    <p:extLst>
      <p:ext uri="{BB962C8B-B14F-4D97-AF65-F5344CB8AC3E}">
        <p14:creationId xmlns:p14="http://schemas.microsoft.com/office/powerpoint/2010/main" val="829065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Таблица 2">
            <a:extLst>
              <a:ext uri="{FF2B5EF4-FFF2-40B4-BE49-F238E27FC236}">
                <a16:creationId xmlns="" xmlns:a16="http://schemas.microsoft.com/office/drawing/2014/main" id="{EBEACBC5-8926-4072-95EE-B5687ED2BC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026798"/>
              </p:ext>
            </p:extLst>
          </p:nvPr>
        </p:nvGraphicFramePr>
        <p:xfrm>
          <a:off x="388025" y="350015"/>
          <a:ext cx="8127999" cy="518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>
                  <a:extLst>
                    <a:ext uri="{9D8B030D-6E8A-4147-A177-3AD203B41FA5}">
                      <a16:colId xmlns="" xmlns:a16="http://schemas.microsoft.com/office/drawing/2014/main" val="2367994645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1289119513"/>
                    </a:ext>
                  </a:extLst>
                </a:gridCol>
                <a:gridCol w="2709333">
                  <a:extLst>
                    <a:ext uri="{9D8B030D-6E8A-4147-A177-3AD203B41FA5}">
                      <a16:colId xmlns="" xmlns:a16="http://schemas.microsoft.com/office/drawing/2014/main" val="12135729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ВО ЧТО ИГРАТЬ?</a:t>
                      </a:r>
                      <a:endParaRPr lang="ru-RU" sz="2000" i="1" kern="50" dirty="0">
                        <a:solidFill>
                          <a:srgbClr val="C00000"/>
                        </a:solidFill>
                        <a:effectLst/>
                        <a:latin typeface="+mn-lt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ГДЕ ИСКАТЬ?</a:t>
                      </a:r>
                      <a:endParaRPr lang="ru-RU" sz="2000" i="1" kern="50" dirty="0">
                        <a:solidFill>
                          <a:srgbClr val="C00000"/>
                        </a:solidFill>
                        <a:effectLst/>
                        <a:latin typeface="+mn-lt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ЧТО СПРОСИТЬ И УТОЧНИТЬ?</a:t>
                      </a:r>
                      <a:endParaRPr lang="ru-RU" sz="2000" i="1" kern="50" dirty="0">
                        <a:solidFill>
                          <a:srgbClr val="C00000"/>
                        </a:solidFill>
                        <a:effectLst/>
                        <a:latin typeface="+mn-lt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699882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Онлайн </a:t>
                      </a:r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игра</a:t>
                      </a:r>
                      <a:endParaRPr lang="ru-RU" sz="24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latin typeface="+mn-lt"/>
                          <a:hlinkClick r:id="rId4"/>
                        </a:rPr>
                        <a:t>https://igroutka.ru/igry-svinka-pepa/24265-svinka-peppa-lovit-dengi.html</a:t>
                      </a:r>
                      <a:endParaRPr lang="ru-RU" sz="1800" b="1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C00000"/>
                          </a:solidFill>
                          <a:latin typeface="+mn-lt"/>
                        </a:rPr>
                        <a:t>Какие  купюры и</a:t>
                      </a:r>
                      <a:r>
                        <a:rPr lang="ru-RU" sz="2000" b="1" baseline="0" dirty="0" smtClean="0">
                          <a:solidFill>
                            <a:srgbClr val="C00000"/>
                          </a:solidFill>
                          <a:latin typeface="+mn-lt"/>
                        </a:rPr>
                        <a:t> монеты знает ребенок</a:t>
                      </a:r>
                      <a:endParaRPr lang="ru-RU" sz="20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  <a:p>
                      <a:endParaRPr lang="ru-RU" sz="2000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67777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Онлайн пазлы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latin typeface="+mn-lt"/>
                          <a:hlinkClick r:id="rId5"/>
                        </a:rPr>
                        <a:t>https://www.jigsawplanet.com/?rc=search&amp;q=%D0%B4%D0%B5%D0%BD%D1%8C%D0%B3%D0%B8</a:t>
                      </a:r>
                      <a:endParaRPr lang="ru-RU" sz="18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latin typeface="+mn-lt"/>
                          <a:hlinkClick r:id="rId6"/>
                        </a:rPr>
                        <a:t>https://www.jigsawplanet.com/?rc=play&amp;pid=1609793ccd5f</a:t>
                      </a:r>
                      <a:endParaRPr lang="ru-RU" sz="18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latin typeface="+mn-lt"/>
                          <a:hlinkClick r:id="rId7"/>
                        </a:rPr>
                        <a:t>https://www.jigsawplanet.com/?rc=play&amp;pid=2433a40a6059</a:t>
                      </a:r>
                      <a:endParaRPr lang="en-US" sz="1800" b="1" dirty="0" smtClean="0">
                        <a:solidFill>
                          <a:srgbClr val="C00000"/>
                        </a:solidFill>
                        <a:latin typeface="+mn-lt"/>
                      </a:endParaRPr>
                    </a:p>
                    <a:p>
                      <a:endParaRPr lang="ru-RU" sz="1800" b="1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30804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6426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3" y="0"/>
            <a:ext cx="12162817" cy="706228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E207F13A-E2EF-459C-BB39-69AD21EF6730}"/>
              </a:ext>
            </a:extLst>
          </p:cNvPr>
          <p:cNvSpPr/>
          <p:nvPr/>
        </p:nvSpPr>
        <p:spPr>
          <a:xfrm>
            <a:off x="843148" y="665018"/>
            <a:ext cx="1077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ШАГ 4. «Сделайте вместе!» </a:t>
            </a: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Дети лучше воспринимают информацию, когда есть возможность «потрогать» своими руками. Вашему ребёнку будет интереснее, если вы с ним сделаете что-то необычное, интересное.</a:t>
            </a:r>
          </a:p>
          <a:p>
            <a:endParaRPr lang="ru-RU" sz="2400" dirty="0"/>
          </a:p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Цель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: ребенок проявит творческую инициативу, пытливость,</a:t>
            </a:r>
          </a:p>
          <a:p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самостоятельность и любознательность, творческое воображение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966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Таблица 2">
            <a:extLst>
              <a:ext uri="{FF2B5EF4-FFF2-40B4-BE49-F238E27FC236}">
                <a16:creationId xmlns="" xmlns:a16="http://schemas.microsoft.com/office/drawing/2014/main" id="{9572DAA0-7D6D-4332-8C16-20E014303C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965017"/>
              </p:ext>
            </p:extLst>
          </p:nvPr>
        </p:nvGraphicFramePr>
        <p:xfrm>
          <a:off x="136188" y="0"/>
          <a:ext cx="9576340" cy="43474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8170">
                  <a:extLst>
                    <a:ext uri="{9D8B030D-6E8A-4147-A177-3AD203B41FA5}">
                      <a16:colId xmlns="" xmlns:a16="http://schemas.microsoft.com/office/drawing/2014/main" val="3743400856"/>
                    </a:ext>
                  </a:extLst>
                </a:gridCol>
                <a:gridCol w="4788170">
                  <a:extLst>
                    <a:ext uri="{9D8B030D-6E8A-4147-A177-3AD203B41FA5}">
                      <a16:colId xmlns="" xmlns:a16="http://schemas.microsoft.com/office/drawing/2014/main" val="3913179387"/>
                    </a:ext>
                  </a:extLst>
                </a:gridCol>
              </a:tblGrid>
              <a:tr h="5069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ЧТО СДЕЛАТЬ?</a:t>
                      </a:r>
                      <a:endParaRPr lang="ru-RU" sz="2000" kern="5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ГДЕ ИСКАТЬ?</a:t>
                      </a:r>
                      <a:endParaRPr lang="ru-RU" sz="2000" kern="5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2231243585"/>
                  </a:ext>
                </a:extLst>
              </a:tr>
              <a:tr h="1759754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1" dirty="0" smtClean="0">
                          <a:solidFill>
                            <a:srgbClr val="C00000"/>
                          </a:solidFill>
                        </a:rPr>
                        <a:t>Рисование</a:t>
                      </a:r>
                      <a:endParaRPr lang="ru-RU" sz="24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C00000"/>
                          </a:solidFill>
                          <a:hlinkClick r:id="rId3"/>
                        </a:rPr>
                        <a:t>https://www.youtube.com/watch?v=wKwlUpZpj6g</a:t>
                      </a:r>
                      <a:endParaRPr lang="ru-RU" sz="2400" b="1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ru-RU" sz="2400" b="1" dirty="0" smtClean="0">
                        <a:solidFill>
                          <a:srgbClr val="C00000"/>
                        </a:solidFill>
                        <a:hlinkClick r:id="rId4"/>
                      </a:endParaRPr>
                    </a:p>
                    <a:p>
                      <a:r>
                        <a:rPr lang="en-US" sz="2400" b="1" dirty="0" smtClean="0">
                          <a:solidFill>
                            <a:srgbClr val="C00000"/>
                          </a:solidFill>
                          <a:hlinkClick r:id="rId4"/>
                        </a:rPr>
                        <a:t>https://www.youtube.com/watch?v=WJRMkbGbtv4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4117634"/>
                  </a:ext>
                </a:extLst>
              </a:tr>
              <a:tr h="1218291">
                <a:tc>
                  <a:txBody>
                    <a:bodyPr/>
                    <a:lstStyle/>
                    <a:p>
                      <a:pPr algn="ctr"/>
                      <a:endParaRPr lang="ru-RU" sz="2400" b="1" i="1" dirty="0" smtClean="0">
                        <a:solidFill>
                          <a:srgbClr val="C00000"/>
                        </a:solidFill>
                      </a:endParaRPr>
                    </a:p>
                    <a:p>
                      <a:pPr algn="ctr"/>
                      <a:r>
                        <a:rPr lang="ru-RU" sz="2400" b="1" i="1" dirty="0" smtClean="0">
                          <a:solidFill>
                            <a:srgbClr val="C00000"/>
                          </a:solidFill>
                        </a:rPr>
                        <a:t>Копилки из пластиковых бутылок</a:t>
                      </a:r>
                      <a:endParaRPr lang="ru-RU" sz="24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b="1" dirty="0" smtClean="0">
                        <a:solidFill>
                          <a:srgbClr val="C00000"/>
                        </a:solidFill>
                        <a:hlinkClick r:id="rId5"/>
                      </a:endParaRPr>
                    </a:p>
                    <a:p>
                      <a:r>
                        <a:rPr lang="en-US" sz="2400" b="1" dirty="0" smtClean="0">
                          <a:solidFill>
                            <a:srgbClr val="C00000"/>
                          </a:solidFill>
                          <a:hlinkClick r:id="rId5"/>
                        </a:rPr>
                        <a:t>https://svoimirukamy.com/kopilka-iz-plastikovoj-butylki.html?utm_referrer=mirtesen.ru</a:t>
                      </a:r>
                      <a:endParaRPr lang="ru-RU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10944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3338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3" y="0"/>
            <a:ext cx="12162817" cy="70622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3463" y="272374"/>
            <a:ext cx="118482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ШАГ </a:t>
            </a:r>
            <a:r>
              <a:rPr lang="ru-RU" sz="3200" b="1" dirty="0">
                <a:solidFill>
                  <a:srgbClr val="C00000"/>
                </a:solidFill>
              </a:rPr>
              <a:t>5. «Исследуйте!»</a:t>
            </a:r>
          </a:p>
          <a:p>
            <a:endParaRPr lang="ru-RU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сейчас мы будем проводить опыты и эксперименты! интерес к окружающей действительности, любознательность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сосредоточенность. </a:t>
            </a:r>
            <a:endParaRPr lang="ru-RU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Цель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</a:rPr>
              <a:t>: Развитие фантазии, наблюдательности, смекалки, желания сделать что-то необычное своими руками.</a:t>
            </a:r>
          </a:p>
          <a:p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832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2" name="Таблица 2">
            <a:extLst>
              <a:ext uri="{FF2B5EF4-FFF2-40B4-BE49-F238E27FC236}">
                <a16:creationId xmlns="" xmlns:a16="http://schemas.microsoft.com/office/drawing/2014/main" id="{9572DAA0-7D6D-4332-8C16-20E014303C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822016"/>
              </p:ext>
            </p:extLst>
          </p:nvPr>
        </p:nvGraphicFramePr>
        <p:xfrm>
          <a:off x="107004" y="214008"/>
          <a:ext cx="9605523" cy="60876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1841">
                  <a:extLst>
                    <a:ext uri="{9D8B030D-6E8A-4147-A177-3AD203B41FA5}">
                      <a16:colId xmlns="" xmlns:a16="http://schemas.microsoft.com/office/drawing/2014/main" val="3743400856"/>
                    </a:ext>
                  </a:extLst>
                </a:gridCol>
                <a:gridCol w="3201841">
                  <a:extLst>
                    <a:ext uri="{9D8B030D-6E8A-4147-A177-3AD203B41FA5}">
                      <a16:colId xmlns="" xmlns:a16="http://schemas.microsoft.com/office/drawing/2014/main" val="3913179387"/>
                    </a:ext>
                  </a:extLst>
                </a:gridCol>
                <a:gridCol w="3201841"/>
              </a:tblGrid>
              <a:tr h="12356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ЧТО СДЕЛАТЬ?</a:t>
                      </a:r>
                      <a:endParaRPr lang="ru-RU" sz="2000" kern="5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ГДЕ ИСКАТЬ?</a:t>
                      </a:r>
                      <a:endParaRPr lang="ru-RU" sz="2000" kern="5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000" b="1" i="1" kern="50" dirty="0" smtClean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kern="5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ЧТО СПРОСИТЬ И УТОЧНИТЬ?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400" b="1" i="1" kern="5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2231243585"/>
                  </a:ext>
                </a:extLst>
              </a:tr>
              <a:tr h="1698506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Как достать монетку из воды.</a:t>
                      </a:r>
                      <a:endParaRPr lang="ru-RU" sz="2400" b="1" i="0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solidFill>
                            <a:srgbClr val="C00000"/>
                          </a:solidFill>
                          <a:hlinkClick r:id="rId3"/>
                        </a:rPr>
                        <a:t>https://www.youtube.com/watch?v=RB-vMBJJr-E</a:t>
                      </a:r>
                      <a:endParaRPr lang="ru-RU" sz="2400" b="1" dirty="0" smtClean="0">
                        <a:solidFill>
                          <a:srgbClr val="C00000"/>
                        </a:solidFill>
                        <a:hlinkClick r:id="rId3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u="none" dirty="0" smtClean="0">
                          <a:solidFill>
                            <a:srgbClr val="C00000"/>
                          </a:solidFill>
                          <a:hlinkClick r:id="rId3"/>
                        </a:rPr>
                        <a:t>Какой опыт понравился</a:t>
                      </a:r>
                      <a:r>
                        <a:rPr lang="ru-RU" sz="2000" b="1" u="none" baseline="0" dirty="0" smtClean="0">
                          <a:solidFill>
                            <a:srgbClr val="C00000"/>
                          </a:solidFill>
                          <a:hlinkClick r:id="rId3"/>
                        </a:rPr>
                        <a:t> ребенку </a:t>
                      </a:r>
                      <a:r>
                        <a:rPr lang="ru-RU" sz="2000" b="1" u="none" dirty="0" smtClean="0">
                          <a:solidFill>
                            <a:srgbClr val="C00000"/>
                          </a:solidFill>
                          <a:hlinkClick r:id="rId3"/>
                        </a:rPr>
                        <a:t>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4117634"/>
                  </a:ext>
                </a:extLst>
              </a:tr>
              <a:tr h="3000754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Опыты с монетами для детей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solidFill>
                            <a:srgbClr val="C00000"/>
                          </a:solidFill>
                          <a:hlinkClick r:id="rId4"/>
                        </a:rPr>
                        <a:t>https://yandex.ru/video/preview/?filmId=13918137764519531988&amp;text=%D0%BE%D0%BF%D1%8B%D1%82%D1%8B+%D0%B4%D0%BB%D1%8F+%D0%B4%D0%B5%D1%82%D0%B5%D0%B9+%D1%81+%D0%B4%D0%B5%D0%BD%D1%8C%D0%B3%D0%B0%D0%BC%D0%B8</a:t>
                      </a:r>
                      <a:endParaRPr lang="ru-RU" sz="1800" b="1" dirty="0" smtClean="0">
                        <a:solidFill>
                          <a:srgbClr val="C00000"/>
                        </a:solidFill>
                        <a:hlinkClick r:id="rId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b="1" dirty="0" smtClean="0">
                        <a:solidFill>
                          <a:srgbClr val="C00000"/>
                        </a:solidFill>
                        <a:hlinkClick r:id="rId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10944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6159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2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C1096AC-1838-4D03-A4C8-11723E810E69}"/>
              </a:ext>
            </a:extLst>
          </p:cNvPr>
          <p:cNvSpPr/>
          <p:nvPr/>
        </p:nvSpPr>
        <p:spPr>
          <a:xfrm>
            <a:off x="629392" y="665018"/>
            <a:ext cx="10972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 </a:t>
            </a:r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маршрут подошел к концу, надеемся, </a:t>
            </a:r>
          </a:p>
          <a:p>
            <a:pPr algn="ctr"/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он был для вас познавательным и интересным!</a:t>
            </a:r>
          </a:p>
          <a:p>
            <a:pPr algn="ctr"/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Желаем дальнейших успехов и открытий!!!</a:t>
            </a:r>
          </a:p>
          <a:p>
            <a:pPr algn="ctr"/>
            <a:endParaRPr lang="ru-RU" sz="3200" b="1" dirty="0" smtClean="0">
              <a:solidFill>
                <a:srgbClr val="FF0000"/>
              </a:solidFill>
            </a:endParaRPr>
          </a:p>
          <a:p>
            <a:pPr algn="ctr"/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616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351</TotalTime>
  <Words>764</Words>
  <Application>Microsoft Office PowerPoint</Application>
  <PresentationFormat>Произвольный</PresentationFormat>
  <Paragraphs>105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Деньги наши                          помощники</vt:lpstr>
      <vt:lpstr>Презентация PowerPoint</vt:lpstr>
      <vt:lpstr>Уважаемые родители! Целью электронно- образовательного маршрута является: расширение представления детей о деньгах и видах расхода семейного бюджета; укрепление семейных связей. 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 ЭЛЕКТРОННОГО ОБРАЗОВАТЕЛЬНОГО МАРШРУТА:                                                                           Разработчик электронного образовательного маршрута:                                                                                                                                                          Карташова Е.Н. </dc:title>
  <dc:creator>User</dc:creator>
  <cp:lastModifiedBy>елена карташова</cp:lastModifiedBy>
  <cp:revision>27</cp:revision>
  <dcterms:created xsi:type="dcterms:W3CDTF">2021-10-31T02:05:54Z</dcterms:created>
  <dcterms:modified xsi:type="dcterms:W3CDTF">2022-03-19T16:30:31Z</dcterms:modified>
</cp:coreProperties>
</file>