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1" r:id="rId4"/>
    <p:sldId id="263" r:id="rId5"/>
    <p:sldId id="265" r:id="rId6"/>
    <p:sldId id="258" r:id="rId7"/>
    <p:sldId id="260" r:id="rId8"/>
    <p:sldId id="268" r:id="rId9"/>
    <p:sldId id="267" r:id="rId10"/>
    <p:sldId id="261" r:id="rId11"/>
    <p:sldId id="269" r:id="rId12"/>
    <p:sldId id="273" r:id="rId13"/>
    <p:sldId id="274" r:id="rId14"/>
    <p:sldId id="275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CC00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75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437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820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66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6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685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16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78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941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82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56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F7841-4F91-4AD7-B996-A7C348991EB2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1403E-45B2-4C3C-AB9C-E1C0714BF4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211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ritchi.ru/id_865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tihi.ru/2013/11/01/9211" TargetMode="External"/><Relationship Id="rId4" Type="http://schemas.openxmlformats.org/officeDocument/2006/relationships/hyperlink" Target="https://qna.center/question/83795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928802"/>
            <a:ext cx="8715436" cy="471490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14</a:t>
            </a:r>
          </a:p>
          <a:p>
            <a:pPr>
              <a:lnSpc>
                <a:spcPct val="90000"/>
              </a:lnSpc>
            </a:pPr>
            <a:r>
              <a:rPr lang="ru-RU" alt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урока</a:t>
            </a:r>
            <a:r>
              <a:rPr lang="ru-RU" alt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Дружба</a:t>
            </a:r>
          </a:p>
          <a:p>
            <a:pPr>
              <a:lnSpc>
                <a:spcPct val="90000"/>
              </a:lnSpc>
            </a:pPr>
            <a:r>
              <a:rPr lang="ru-RU" alt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Модуль «Основы светской этики»</a:t>
            </a:r>
          </a:p>
          <a:p>
            <a:pPr>
              <a:lnSpc>
                <a:spcPct val="90000"/>
              </a:lnSpc>
            </a:pPr>
            <a:endParaRPr lang="ru-RU" altLang="ru-RU" sz="4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Лузина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Гульнара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Мавлютхановна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учитель начальных классов         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первая категория</a:t>
            </a:r>
          </a:p>
          <a:p>
            <a:pPr>
              <a:lnSpc>
                <a:spcPct val="90000"/>
              </a:lnSpc>
            </a:pPr>
            <a:endParaRPr lang="ru-RU" altLang="ru-RU" sz="4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Челябинск 2021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14290"/>
            <a:ext cx="9143999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«Образовательный Центр №1»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454 136 г. Челябинск, ул. Молодогвардейцев, 56 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Тел/факс 8(351) 742-29-83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maouoc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1@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ru</a:t>
            </a:r>
            <a:endParaRPr lang="ru-RU" sz="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76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Настоящий друг везде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Верен, в счастье и беде;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Грусть твоя его тревожит,</a:t>
            </a:r>
          </a:p>
          <a:p>
            <a:pPr marL="0" indent="0" algn="ctr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не спишь — он спать не может,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 всем, без дальних слов,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помочь тебе готов.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по действиям несходны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Верный друг и льстец негодный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r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Уильям Шекспир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275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Радость делит он со мной,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За меня всегда горой.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Коль беда случится вдруг,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Мне поможет верный...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275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такое дружба?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357298"/>
            <a:ext cx="4857784" cy="52149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«Дружба– это размышление о стремлении людей к счастью, к братству. </a:t>
            </a:r>
          </a:p>
          <a:p>
            <a:pPr marL="0" indent="0" algn="just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необходима нам, как солнце, как воздух, как радость.</a:t>
            </a:r>
          </a:p>
          <a:p>
            <a:pPr marL="0" indent="0" algn="just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Дружба делает нас чище, светлее, добрее.» </a:t>
            </a:r>
          </a:p>
          <a:p>
            <a:pPr marL="0" indent="0" algn="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древнегреческий философ Платон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500173"/>
            <a:ext cx="3857652" cy="4857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2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Сергей Иванович Ожегов</a:t>
            </a:r>
            <a:b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«Дружба – это отношения, основанные на взаимной привязанности и личных интересах».</a:t>
            </a:r>
          </a:p>
          <a:p>
            <a:pPr>
              <a:spcBef>
                <a:spcPts val="0"/>
              </a:spcBef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«Друг - это человек, который</a:t>
            </a:r>
          </a:p>
          <a:p>
            <a:pPr>
              <a:spcBef>
                <a:spcPts val="0"/>
              </a:spcBef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связан с кем-нибудь дружбой». </a:t>
            </a:r>
          </a:p>
          <a:p>
            <a:pPr marL="0" indent="0" algn="just">
              <a:spcAft>
                <a:spcPts val="0"/>
              </a:spcAft>
              <a:buNone/>
            </a:pPr>
            <a:endParaRPr lang="ru-RU" sz="2800" dirty="0" smtClean="0">
              <a:solidFill>
                <a:srgbClr val="000099"/>
              </a:solidFill>
              <a:effectLst/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2786058"/>
            <a:ext cx="2425781" cy="320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833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582726"/>
          </a:xfrm>
        </p:spPr>
        <p:txBody>
          <a:bodyPr>
            <a:noAutofit/>
          </a:bodyPr>
          <a:lstStyle/>
          <a:p>
            <a:pPr lvl="3" algn="ctr" rtl="0">
              <a:spcBef>
                <a:spcPct val="0"/>
              </a:spcBef>
            </a:pPr>
            <a:r>
              <a:rPr lang="ru-RU" sz="4800" b="1" dirty="0" smtClean="0">
                <a:solidFill>
                  <a:schemeClr val="tx1"/>
                </a:solidFill>
                <a:latin typeface="Times New Roman"/>
              </a:rPr>
              <a:t>Отличительные черты дружбы</a:t>
            </a:r>
            <a:r>
              <a:rPr lang="ru-RU" sz="4800" b="1" dirty="0" smtClean="0">
                <a:solidFill>
                  <a:srgbClr val="CC00CC"/>
                </a:solidFill>
                <a:latin typeface="Times New Roman"/>
              </a:rPr>
              <a:t/>
            </a:r>
            <a:br>
              <a:rPr lang="ru-RU" sz="4800" b="1" dirty="0" smtClean="0">
                <a:solidFill>
                  <a:srgbClr val="CC00CC"/>
                </a:solidFill>
                <a:latin typeface="Times New Roman"/>
              </a:rPr>
            </a:b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prstClr val="white">
                  <a:shade val="95000"/>
                </a:prstClr>
              </a:buClr>
              <a:buSzPct val="65000"/>
              <a:buNone/>
            </a:pPr>
            <a:endParaRPr lang="ru-RU" sz="2800" dirty="0">
              <a:solidFill>
                <a:srgbClr val="000099"/>
              </a:solidFill>
              <a:latin typeface="Times New Roman"/>
            </a:endParaRPr>
          </a:p>
          <a:p>
            <a:pPr marL="0" indent="0">
              <a:buClr>
                <a:prstClr val="white">
                  <a:shade val="95000"/>
                </a:prstClr>
              </a:buClr>
              <a:buSzPct val="65000"/>
            </a:pPr>
            <a:r>
              <a:rPr lang="ru-RU" sz="4800" b="1" dirty="0">
                <a:latin typeface="Times New Roman"/>
              </a:rPr>
              <a:t>Избирательность</a:t>
            </a:r>
          </a:p>
          <a:p>
            <a:pPr marL="0" indent="0">
              <a:buClr>
                <a:prstClr val="white">
                  <a:shade val="95000"/>
                </a:prstClr>
              </a:buClr>
              <a:buSzPct val="65000"/>
            </a:pPr>
            <a:r>
              <a:rPr lang="ru-RU" sz="4800" b="1" dirty="0">
                <a:latin typeface="Times New Roman"/>
              </a:rPr>
              <a:t>Бескорыстность</a:t>
            </a:r>
          </a:p>
          <a:p>
            <a:pPr marL="0" indent="0">
              <a:buClr>
                <a:prstClr val="white">
                  <a:shade val="95000"/>
                </a:prstClr>
              </a:buClr>
              <a:buSzPct val="65000"/>
            </a:pPr>
            <a:r>
              <a:rPr lang="ru-RU" sz="4800" b="1" dirty="0">
                <a:latin typeface="Times New Roman"/>
              </a:rPr>
              <a:t>Общность интересов </a:t>
            </a:r>
            <a:endParaRPr lang="ru-RU" sz="4800" b="1" dirty="0" smtClean="0">
              <a:latin typeface="Times New Roman"/>
            </a:endParaRPr>
          </a:p>
          <a:p>
            <a:pPr marL="0" indent="0">
              <a:buClr>
                <a:prstClr val="white">
                  <a:shade val="95000"/>
                </a:prstClr>
              </a:buClr>
              <a:buSzPct val="65000"/>
            </a:pPr>
            <a:r>
              <a:rPr lang="ru-RU" sz="4800" b="1" dirty="0" smtClean="0">
                <a:latin typeface="Times New Roman"/>
              </a:rPr>
              <a:t> </a:t>
            </a:r>
            <a:r>
              <a:rPr lang="ru-RU" sz="4800" b="1" dirty="0">
                <a:latin typeface="Times New Roman"/>
              </a:rPr>
              <a:t>Взаимная симпатия</a:t>
            </a:r>
          </a:p>
          <a:p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325397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Может ли человек быть счастлив без друзей?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А легко ли найти друга?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Я предлагаю вам послушать </a:t>
            </a:r>
            <a:r>
              <a:rPr lang="ru-RU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притчу</a:t>
            </a: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который называется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Притча о дружбе</a:t>
            </a: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».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О чём пойдёт речь?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Что может произойти?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94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390736" cy="1214422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Притча о дружбе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«Давным-давно жил в горах один человек. Имел он огромную отару овец и столько же друзей. Однажды к нему в дом пришла беда. В его овчарню в одну из ночей проникли воры и угнали всех овец. Когда на утро хозяин пришёл в овчарню, чтобы выгнать своё стадо на выпас, ни одной овцы там не оказалось. Хозяин овчарни тяжело вздохнул и заплакал. Весь его многолетний труд был напрасен, а семья в одну ночь стала нищей.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  Вскоре вся округа узнала о том, какая беда приключилась с хозяином овчарни. Прошёл ещё один день и на заре хозяин увидел облачко пыли на дороге. Оно всё увеличивалось и увеличивалось. Вскоре он мог разглядеть и людей в облаке пыли. Это были его друзья. Каждый из его друзей шёл не с пустыми руками, а вёл за собой маленькое стадо овец. Когда они все вошли к нему во двор, он понял, что друзья пришли ему помочь. С тех пор его стадо стало в несколько раз больше прежнего. Каждый раз, по утрам, когда он шёл выгонять своё стадо, он вспоминал глаза своих друзей, которые спасли жизнь его семьи».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4905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prstTxWarp prst="textChevron">
              <a:avLst/>
            </a:prstTxWarp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Пословицы о дружбе</a:t>
            </a:r>
            <a:endParaRPr lang="ru-RU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2564904"/>
            <a:ext cx="3643338" cy="4158312"/>
          </a:xfrm>
          <a:prstGeom prst="rect">
            <a:avLst/>
          </a:prstGeom>
          <a:ln w="88900" cap="sq" cmpd="thickThin">
            <a:solidFill>
              <a:srgbClr val="FFCCC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56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260648"/>
            <a:ext cx="8858312" cy="6383062"/>
          </a:xfrm>
        </p:spPr>
        <p:txBody>
          <a:bodyPr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Друг познается в беде.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Легко друзей найти, да трудно сохранить.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Надо пуд соли вместе съесть, чтобы друга узнать.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Нет друга ищи, а нашёл береги.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Где дружба прочна, там хорошо идут дела.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Крепкую дружбу и топором не разрубишь.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Был бы друг, найдётся и досуг.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Старый друг лучше новых двух.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Друзей много, а друга нет.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Дружба заботой и подмогой крепка.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имей сто рублей, а имей сто друзей.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Вещь хороша, когда новая, а друг, когда старый.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Доброе братство милее богатства.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хорошим другом горы свернёшь, с плохим – горя хлебнёшь.</a:t>
            </a:r>
          </a:p>
          <a:p>
            <a:pPr algn="just">
              <a:buFont typeface="+mj-lt"/>
              <a:buAutoNum type="arabicPeriod"/>
            </a:pPr>
            <a:r>
              <a:rPr lang="ru-RU" sz="23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 погибай, а товарища выручай.</a:t>
            </a:r>
          </a:p>
          <a:p>
            <a:pPr marL="0" indent="0">
              <a:buNone/>
            </a:pP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75710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Мультфильм «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Трям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! Здравствуйте!»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https://www.youtube.com/watch?v=V4pG9UISMu8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79150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humaherGold\Desktop\1306100763_motivator-178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50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Законы дружбы</a:t>
            </a:r>
            <a:endParaRPr lang="ru-RU" sz="60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972072"/>
          </a:xfrm>
        </p:spPr>
        <p:txBody>
          <a:bodyPr>
            <a:normAutofit/>
          </a:bodyPr>
          <a:lstStyle/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3600" b="1" i="1" dirty="0" smtClean="0">
                <a:solidFill>
                  <a:prstClr val="black"/>
                </a:solidFill>
                <a:latin typeface="Times New Roman"/>
              </a:rPr>
              <a:t>Не бросай друга в трудную минуту.</a:t>
            </a: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79150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Законы дружбы</a:t>
            </a:r>
            <a:endParaRPr lang="ru-RU" sz="60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5929330"/>
          </a:xfrm>
        </p:spPr>
        <p:txBody>
          <a:bodyPr>
            <a:normAutofit fontScale="92500" lnSpcReduction="10000"/>
          </a:bodyPr>
          <a:lstStyle/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Не бросай друга в трудную минуту.</a:t>
            </a: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Помогай другу в беде.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Умей с другом разделить радость.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Не смейся над недостатками друга.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Останови друга, если он делает что-то плохое.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Умей принять помощь, совет.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Не обманывай друга.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Не предавай друга.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Относись к другу как к себе.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Умей признавать свои ошибки.</a:t>
            </a:r>
            <a:endParaRPr lang="ru-RU" b="1" dirty="0" smtClean="0">
              <a:solidFill>
                <a:prstClr val="black"/>
              </a:solidFill>
              <a:latin typeface="Times New Roman"/>
            </a:endParaRPr>
          </a:p>
          <a:p>
            <a:pPr marL="548640" indent="-411480"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b="1" i="1" dirty="0" smtClean="0">
                <a:solidFill>
                  <a:prstClr val="black"/>
                </a:solidFill>
                <a:latin typeface="Times New Roman"/>
              </a:rPr>
              <a:t>Всегда выполняй свои обещания.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9150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Stop">
              <a:avLst/>
            </a:prstTxWarp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 урока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240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дружба?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Чему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научил вас этот урок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дружбу можно считать настоящей?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играет дружба в жизни человека?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13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50085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Используемая литература: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А.Я. Данилюк. Основы религиозных культур и светской этики. Основы светской этики. 4 - 5 классы: учеб. для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общеобразоват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учреждений. - М.: Просвещение, 2012 г. – 63 с.: ил.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В.И. Даль. Толковый словарь живого великорусского языка. В 2 томах. Том 1. А-О. – М.: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Роосса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, 2006 г. – 720 с.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С.Ю. Ожегов. Толковый словарь русского языка: 80 000 слов и фразеологических выражений/ РАН. Институт русского языка им. В.В.Виноградова. - М.: ООО «ИТИ Технологии», 2008. – 944 с.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В. А. Осеева. Волшебное слово. М.: Дрофа, 2006г. – 64 с.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В.Н. Терещенко. Пословицы и поговорки. 1- 4 классы: слов./ В.Н. Терещенко. – Ростов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/Д: Феникс, 2015 – 96с.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Интернет ресурсы: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Притча о дружбе.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http://pritchi.ru/id_8656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Притча «Какая бывает дружба».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https://qna.center/question/837953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3.Стихотворение «Дружба – это тёплый ветер».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http://www.stihi.ru/2013/11/01/9211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13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704</Words>
  <Application>Microsoft Office PowerPoint</Application>
  <PresentationFormat>Экран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Batang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Что же такое дружба?</vt:lpstr>
      <vt:lpstr>Сергей Иванович Ожегов </vt:lpstr>
      <vt:lpstr>Отличительные черты дружбы </vt:lpstr>
      <vt:lpstr>Презентация PowerPoint</vt:lpstr>
      <vt:lpstr>«Притча о дружбе»</vt:lpstr>
      <vt:lpstr>Пословицы о дружбе</vt:lpstr>
      <vt:lpstr>Презентация PowerPoint</vt:lpstr>
      <vt:lpstr>Мультфильм ««Трям! Здравствуйте!» »</vt:lpstr>
      <vt:lpstr>Презентация PowerPoint</vt:lpstr>
      <vt:lpstr>Законы дружбы</vt:lpstr>
      <vt:lpstr>Законы дружбы</vt:lpstr>
      <vt:lpstr>Итог урока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ФСП</dc:creator>
  <cp:lastModifiedBy>Admin</cp:lastModifiedBy>
  <cp:revision>18</cp:revision>
  <dcterms:created xsi:type="dcterms:W3CDTF">2017-12-10T14:25:14Z</dcterms:created>
  <dcterms:modified xsi:type="dcterms:W3CDTF">2021-04-02T07:39:32Z</dcterms:modified>
</cp:coreProperties>
</file>