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4630400" cy="8229600"/>
  <p:notesSz cx="8229600" cy="146304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1" d="100"/>
          <a:sy n="61" d="100"/>
        </p:scale>
        <p:origin x="-546" y="-96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565525" cy="731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660900" y="0"/>
            <a:ext cx="3567113" cy="731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02EC4E-8754-48FE-B34C-381E6D1281C2}" type="datetimeFigureOut">
              <a:rPr lang="ru-RU" smtClean="0"/>
              <a:t>28.05.2025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13896975"/>
            <a:ext cx="3565525" cy="7302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0860EC-3E92-445D-97BC-7A83F8CDAC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0542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5F9F2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5F9F2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5F9F2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5F9F2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5F9F2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5F9F2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33529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1647" y="621983"/>
            <a:ext cx="7560707" cy="14137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Спортивная зарядка дома: весело и полезно!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91647" y="2374940"/>
            <a:ext cx="7560707" cy="9048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</a:t>
            </a:r>
            <a:r>
              <a:rPr lang="en-US" sz="2200" b="1" dirty="0">
                <a:solidFill>
                  <a:srgbClr val="006747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Физическая активность с малых лет — залог здоровья и развития.</a:t>
            </a:r>
            <a:r>
              <a:rPr lang="en-US" sz="22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791647" y="3534251"/>
            <a:ext cx="7560707" cy="9048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</a:t>
            </a:r>
            <a:r>
              <a:rPr lang="en-US" sz="2200" b="1" dirty="0">
                <a:solidFill>
                  <a:srgbClr val="006747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Советы и упражнения для увлекательных домашних занятий с малышами.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791647" y="4693563"/>
            <a:ext cx="7560707" cy="4524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3550"/>
              </a:lnSpc>
              <a:buNone/>
            </a:pP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791647" y="5400437"/>
            <a:ext cx="7560707" cy="3619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800"/>
              </a:lnSpc>
              <a:buNone/>
            </a:pPr>
            <a:endParaRPr lang="en-US" sz="1750" dirty="0"/>
          </a:p>
        </p:txBody>
      </p:sp>
      <p:sp>
        <p:nvSpPr>
          <p:cNvPr id="8" name="Text 5"/>
          <p:cNvSpPr/>
          <p:nvPr/>
        </p:nvSpPr>
        <p:spPr>
          <a:xfrm>
            <a:off x="791647" y="6016823"/>
            <a:ext cx="7560707" cy="3619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b="1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автор работы:  Уткина Ольга Михайловна, воспитатель </a:t>
            </a:r>
            <a:endParaRPr lang="en-US" sz="1750" dirty="0"/>
          </a:p>
        </p:txBody>
      </p:sp>
      <p:sp>
        <p:nvSpPr>
          <p:cNvPr id="9" name="Text 6"/>
          <p:cNvSpPr/>
          <p:nvPr/>
        </p:nvSpPr>
        <p:spPr>
          <a:xfrm>
            <a:off x="791647" y="6633210"/>
            <a:ext cx="7560707" cy="3619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b="1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место работы: МБДОУ "Детский сад №4 "Солнышко" п.Кадуй</a:t>
            </a:r>
            <a:endParaRPr lang="en-US" sz="1750" dirty="0"/>
          </a:p>
        </p:txBody>
      </p:sp>
      <p:sp>
        <p:nvSpPr>
          <p:cNvPr id="10" name="Text 7"/>
          <p:cNvSpPr/>
          <p:nvPr/>
        </p:nvSpPr>
        <p:spPr>
          <a:xfrm>
            <a:off x="791647" y="7249597"/>
            <a:ext cx="7560707" cy="3619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endParaRPr lang="en-US" sz="175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309247" y="7149882"/>
            <a:ext cx="73152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(Иллюстративный </a:t>
            </a:r>
            <a:r>
              <a:rPr lang="ru-RU" dirty="0"/>
              <a:t>материал заимствован из общедоступных ресурсов интернета, не содержащих указаний на авторов этих материалов и каких-либо ограничений для их </a:t>
            </a:r>
            <a:r>
              <a:rPr lang="ru-RU" dirty="0" smtClean="0"/>
              <a:t>заимствования)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774263"/>
            <a:ext cx="7556421" cy="10632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150"/>
              </a:lnSpc>
              <a:buNone/>
            </a:pPr>
            <a:r>
              <a:rPr lang="en-US" sz="330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Почему важна зарядка для малышей?</a:t>
            </a:r>
            <a:endParaRPr lang="en-US" sz="3300" dirty="0"/>
          </a:p>
        </p:txBody>
      </p:sp>
      <p:sp>
        <p:nvSpPr>
          <p:cNvPr id="4" name="Shape 1"/>
          <p:cNvSpPr/>
          <p:nvPr/>
        </p:nvSpPr>
        <p:spPr>
          <a:xfrm>
            <a:off x="793790" y="2092643"/>
            <a:ext cx="7556421" cy="995243"/>
          </a:xfrm>
          <a:prstGeom prst="roundRect">
            <a:avLst>
              <a:gd name="adj" fmla="val 15384"/>
            </a:avLst>
          </a:prstGeom>
          <a:solidFill>
            <a:srgbClr val="204C8E"/>
          </a:solidFill>
          <a:ln w="7620">
            <a:solidFill>
              <a:srgbClr val="3965A7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971431" y="2270284"/>
            <a:ext cx="2352080" cy="2657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b="1" dirty="0">
                <a:solidFill>
                  <a:srgbClr val="E5F9F2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Здоровые привычки</a:t>
            </a:r>
            <a:endParaRPr lang="en-US" sz="1650" dirty="0"/>
          </a:p>
        </p:txBody>
      </p:sp>
      <p:sp>
        <p:nvSpPr>
          <p:cNvPr id="6" name="Text 3"/>
          <p:cNvSpPr/>
          <p:nvPr/>
        </p:nvSpPr>
        <p:spPr>
          <a:xfrm>
            <a:off x="971431" y="2638068"/>
            <a:ext cx="7201138" cy="272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300" dirty="0">
                <a:solidFill>
                  <a:srgbClr val="FFFFFF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Формируем с детства основу крепкого здоровья и активности.</a:t>
            </a:r>
            <a:endParaRPr lang="en-US" sz="1300" dirty="0"/>
          </a:p>
        </p:txBody>
      </p:sp>
      <p:sp>
        <p:nvSpPr>
          <p:cNvPr id="7" name="Shape 4"/>
          <p:cNvSpPr/>
          <p:nvPr/>
        </p:nvSpPr>
        <p:spPr>
          <a:xfrm>
            <a:off x="793790" y="3257907"/>
            <a:ext cx="7556421" cy="995243"/>
          </a:xfrm>
          <a:prstGeom prst="roundRect">
            <a:avLst>
              <a:gd name="adj" fmla="val 15384"/>
            </a:avLst>
          </a:prstGeom>
          <a:solidFill>
            <a:srgbClr val="910D0D"/>
          </a:solidFill>
          <a:ln w="7620">
            <a:solidFill>
              <a:srgbClr val="AA2626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971431" y="3435548"/>
            <a:ext cx="2467451" cy="2657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b="1" dirty="0">
                <a:solidFill>
                  <a:srgbClr val="FFFFFF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Физическое развитие</a:t>
            </a:r>
            <a:endParaRPr lang="en-US" sz="1650" dirty="0"/>
          </a:p>
        </p:txBody>
      </p:sp>
      <p:sp>
        <p:nvSpPr>
          <p:cNvPr id="9" name="Text 6"/>
          <p:cNvSpPr/>
          <p:nvPr/>
        </p:nvSpPr>
        <p:spPr>
          <a:xfrm>
            <a:off x="971431" y="3803333"/>
            <a:ext cx="7201138" cy="272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300" dirty="0">
                <a:solidFill>
                  <a:srgbClr val="FFFFFF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Укрепляем иммунитет, координацию и ловкость малыша.</a:t>
            </a:r>
            <a:endParaRPr lang="en-US" sz="1300" dirty="0"/>
          </a:p>
        </p:txBody>
      </p:sp>
      <p:sp>
        <p:nvSpPr>
          <p:cNvPr id="10" name="Shape 7"/>
          <p:cNvSpPr/>
          <p:nvPr/>
        </p:nvSpPr>
        <p:spPr>
          <a:xfrm>
            <a:off x="793790" y="4423172"/>
            <a:ext cx="7556421" cy="995243"/>
          </a:xfrm>
          <a:prstGeom prst="roundRect">
            <a:avLst>
              <a:gd name="adj" fmla="val 15384"/>
            </a:avLst>
          </a:prstGeom>
          <a:solidFill>
            <a:srgbClr val="204C8E"/>
          </a:solidFill>
          <a:ln w="7620">
            <a:solidFill>
              <a:srgbClr val="3965A7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971431" y="4600813"/>
            <a:ext cx="2126456" cy="2657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b="1" dirty="0">
                <a:solidFill>
                  <a:srgbClr val="FFFFFF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Улучшение сна</a:t>
            </a:r>
            <a:endParaRPr lang="en-US" sz="1650" dirty="0"/>
          </a:p>
        </p:txBody>
      </p:sp>
      <p:sp>
        <p:nvSpPr>
          <p:cNvPr id="12" name="Text 9"/>
          <p:cNvSpPr/>
          <p:nvPr/>
        </p:nvSpPr>
        <p:spPr>
          <a:xfrm>
            <a:off x="971431" y="4968597"/>
            <a:ext cx="7201138" cy="272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300" dirty="0">
                <a:solidFill>
                  <a:srgbClr val="FFFFFF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Спорт помогает малышам спать крепче и есть лучше.</a:t>
            </a:r>
            <a:endParaRPr lang="en-US" sz="1300" dirty="0"/>
          </a:p>
        </p:txBody>
      </p:sp>
      <p:sp>
        <p:nvSpPr>
          <p:cNvPr id="13" name="Shape 10"/>
          <p:cNvSpPr/>
          <p:nvPr/>
        </p:nvSpPr>
        <p:spPr>
          <a:xfrm>
            <a:off x="793790" y="5588437"/>
            <a:ext cx="7556421" cy="995243"/>
          </a:xfrm>
          <a:prstGeom prst="roundRect">
            <a:avLst>
              <a:gd name="adj" fmla="val 15384"/>
            </a:avLst>
          </a:prstGeom>
          <a:solidFill>
            <a:srgbClr val="910D0D"/>
          </a:solidFill>
          <a:ln w="7620">
            <a:solidFill>
              <a:srgbClr val="AA2626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971431" y="5766078"/>
            <a:ext cx="2375654" cy="2657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b="1" dirty="0">
                <a:solidFill>
                  <a:srgbClr val="FFFFFF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Развитие мышления</a:t>
            </a:r>
            <a:endParaRPr lang="en-US" sz="1650" dirty="0"/>
          </a:p>
        </p:txBody>
      </p:sp>
      <p:sp>
        <p:nvSpPr>
          <p:cNvPr id="15" name="Text 12"/>
          <p:cNvSpPr/>
          <p:nvPr/>
        </p:nvSpPr>
        <p:spPr>
          <a:xfrm>
            <a:off x="971431" y="6133862"/>
            <a:ext cx="7201138" cy="272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300" dirty="0">
                <a:solidFill>
                  <a:srgbClr val="FFFFFF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Физическая активность стимулирует познавательные способности.</a:t>
            </a:r>
            <a:endParaRPr lang="en-US" sz="1300" dirty="0"/>
          </a:p>
        </p:txBody>
      </p:sp>
      <p:sp>
        <p:nvSpPr>
          <p:cNvPr id="16" name="Text 13"/>
          <p:cNvSpPr/>
          <p:nvPr/>
        </p:nvSpPr>
        <p:spPr>
          <a:xfrm>
            <a:off x="793790" y="6775013"/>
            <a:ext cx="7556421" cy="6803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1650" b="1" dirty="0">
                <a:solidFill>
                  <a:srgbClr val="1F7135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Исследования показывают: дети, занимающиеся спортом, на 40% реже болеют ОРВИ.</a:t>
            </a:r>
            <a:endParaRPr lang="en-US" sz="1650" dirty="0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3375" y="945397"/>
            <a:ext cx="4372212" cy="582961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782598"/>
            <a:ext cx="10125551" cy="5316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150"/>
              </a:lnSpc>
              <a:buNone/>
            </a:pPr>
            <a:r>
              <a:rPr lang="en-US" sz="330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Простые упражнения для самых маленьких</a:t>
            </a:r>
            <a:endParaRPr lang="en-US" sz="3300" dirty="0"/>
          </a:p>
        </p:txBody>
      </p:sp>
      <p:sp>
        <p:nvSpPr>
          <p:cNvPr id="3" name="Text 1"/>
          <p:cNvSpPr/>
          <p:nvPr/>
        </p:nvSpPr>
        <p:spPr>
          <a:xfrm>
            <a:off x="793790" y="1739384"/>
            <a:ext cx="4071699" cy="5314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Разминка: ёжик проснулся и идёт на лужайку</a:t>
            </a:r>
            <a:endParaRPr lang="en-US" sz="1650" dirty="0"/>
          </a:p>
        </p:txBody>
      </p:sp>
      <p:sp>
        <p:nvSpPr>
          <p:cNvPr id="4" name="Text 2"/>
          <p:cNvSpPr/>
          <p:nvPr/>
        </p:nvSpPr>
        <p:spPr>
          <a:xfrm>
            <a:off x="793790" y="2440900"/>
            <a:ext cx="4071699" cy="272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Font typeface="+mj-lt"/>
              <a:buAutoNum type="arabicPeriod"/>
            </a:pPr>
            <a:r>
              <a:rPr lang="en-US" sz="1300" b="1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Походите по кругу 20 секунд.</a:t>
            </a:r>
            <a:endParaRPr lang="en-US" sz="1300" dirty="0"/>
          </a:p>
        </p:txBody>
      </p:sp>
      <p:sp>
        <p:nvSpPr>
          <p:cNvPr id="5" name="Text 3"/>
          <p:cNvSpPr/>
          <p:nvPr/>
        </p:nvSpPr>
        <p:spPr>
          <a:xfrm>
            <a:off x="793790" y="2883098"/>
            <a:ext cx="2891909" cy="2657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Ёжик едет на велосипеде</a:t>
            </a:r>
            <a:endParaRPr lang="en-US" sz="1650" dirty="0"/>
          </a:p>
        </p:txBody>
      </p:sp>
      <p:sp>
        <p:nvSpPr>
          <p:cNvPr id="6" name="Text 4"/>
          <p:cNvSpPr/>
          <p:nvPr/>
        </p:nvSpPr>
        <p:spPr>
          <a:xfrm>
            <a:off x="793790" y="3318867"/>
            <a:ext cx="4071699" cy="272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Font typeface="+mj-lt"/>
              <a:buAutoNum type="arabicPeriod"/>
            </a:pPr>
            <a:r>
              <a:rPr lang="en-US" sz="1300" b="1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Ложимся на спину.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793790" y="3650575"/>
            <a:ext cx="4071699" cy="272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Font typeface="+mj-lt"/>
              <a:buAutoNum type="arabicPeriod" startAt="2"/>
            </a:pPr>
            <a:r>
              <a:rPr lang="en-US" sz="1300" b="1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Ножки поднимаем и сгибаем в коленках.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793790" y="3982283"/>
            <a:ext cx="4071699" cy="5443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Font typeface="+mj-lt"/>
              <a:buAutoNum type="arabicPeriod" startAt="3"/>
            </a:pPr>
            <a:r>
              <a:rPr lang="en-US" sz="1300" b="1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Начинаем «крутить» ногами, будто едем на велосипеде.</a:t>
            </a:r>
            <a:endParaRPr lang="en-US" sz="1300" dirty="0"/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0790" y="4717971"/>
            <a:ext cx="2537698" cy="2537698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5288161" y="1739384"/>
            <a:ext cx="2126456" cy="2657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Ёжик прячется</a:t>
            </a:r>
            <a:endParaRPr lang="en-US" sz="1650" dirty="0"/>
          </a:p>
        </p:txBody>
      </p:sp>
      <p:sp>
        <p:nvSpPr>
          <p:cNvPr id="11" name="Text 8"/>
          <p:cNvSpPr/>
          <p:nvPr/>
        </p:nvSpPr>
        <p:spPr>
          <a:xfrm>
            <a:off x="5288161" y="2175153"/>
            <a:ext cx="4070390" cy="272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Font typeface="+mj-lt"/>
              <a:buAutoNum type="arabicPeriod"/>
            </a:pPr>
            <a:r>
              <a:rPr lang="en-US" sz="1300" b="1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Стоим, опустив руки вниз.</a:t>
            </a:r>
            <a:endParaRPr lang="en-US" sz="1300" dirty="0"/>
          </a:p>
        </p:txBody>
      </p:sp>
      <p:sp>
        <p:nvSpPr>
          <p:cNvPr id="12" name="Text 9"/>
          <p:cNvSpPr/>
          <p:nvPr/>
        </p:nvSpPr>
        <p:spPr>
          <a:xfrm>
            <a:off x="5288161" y="2506861"/>
            <a:ext cx="4070390" cy="5443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Font typeface="+mj-lt"/>
              <a:buAutoNum type="arabicPeriod" startAt="2"/>
            </a:pPr>
            <a:r>
              <a:rPr lang="en-US" sz="1300" b="1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Садимся на корточки и закрываем лицо ладошками.</a:t>
            </a:r>
            <a:endParaRPr lang="en-US" sz="1300" dirty="0"/>
          </a:p>
        </p:txBody>
      </p:sp>
      <p:sp>
        <p:nvSpPr>
          <p:cNvPr id="13" name="Text 10"/>
          <p:cNvSpPr/>
          <p:nvPr/>
        </p:nvSpPr>
        <p:spPr>
          <a:xfrm>
            <a:off x="5288161" y="3110746"/>
            <a:ext cx="4070390" cy="272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Font typeface="+mj-lt"/>
              <a:buAutoNum type="arabicPeriod" startAt="3"/>
            </a:pPr>
            <a:r>
              <a:rPr lang="en-US" sz="1300" b="1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Делаем в умеренном темпе.</a:t>
            </a:r>
            <a:endParaRPr lang="en-US" sz="1300" dirty="0"/>
          </a:p>
        </p:txBody>
      </p:sp>
      <p:sp>
        <p:nvSpPr>
          <p:cNvPr id="14" name="Text 11"/>
          <p:cNvSpPr/>
          <p:nvPr/>
        </p:nvSpPr>
        <p:spPr>
          <a:xfrm>
            <a:off x="5288161" y="3442454"/>
            <a:ext cx="4070390" cy="272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Font typeface="+mj-lt"/>
              <a:buAutoNum type="arabicPeriod" startAt="4"/>
            </a:pPr>
            <a:r>
              <a:rPr lang="en-US" sz="1300" b="1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Повторяем четыре раза.</a:t>
            </a:r>
            <a:endParaRPr lang="en-US" sz="1300" dirty="0"/>
          </a:p>
        </p:txBody>
      </p:sp>
      <p:sp>
        <p:nvSpPr>
          <p:cNvPr id="15" name="Text 12"/>
          <p:cNvSpPr/>
          <p:nvPr/>
        </p:nvSpPr>
        <p:spPr>
          <a:xfrm>
            <a:off x="5288161" y="3884652"/>
            <a:ext cx="3028831" cy="2657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Ёжик тянется за яблочком</a:t>
            </a:r>
            <a:endParaRPr lang="en-US" sz="1650" dirty="0"/>
          </a:p>
        </p:txBody>
      </p:sp>
      <p:sp>
        <p:nvSpPr>
          <p:cNvPr id="16" name="Text 13"/>
          <p:cNvSpPr/>
          <p:nvPr/>
        </p:nvSpPr>
        <p:spPr>
          <a:xfrm>
            <a:off x="5288161" y="4320421"/>
            <a:ext cx="4070390" cy="272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Font typeface="+mj-lt"/>
              <a:buAutoNum type="arabicPeriod"/>
            </a:pPr>
            <a:r>
              <a:rPr lang="en-US" sz="1300" b="1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Садимся на пол.</a:t>
            </a:r>
            <a:endParaRPr lang="en-US" sz="1300" dirty="0"/>
          </a:p>
        </p:txBody>
      </p:sp>
      <p:sp>
        <p:nvSpPr>
          <p:cNvPr id="17" name="Text 14"/>
          <p:cNvSpPr/>
          <p:nvPr/>
        </p:nvSpPr>
        <p:spPr>
          <a:xfrm>
            <a:off x="5288161" y="4652129"/>
            <a:ext cx="4070390" cy="272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Font typeface="+mj-lt"/>
              <a:buAutoNum type="arabicPeriod" startAt="2"/>
            </a:pPr>
            <a:r>
              <a:rPr lang="en-US" sz="1300" b="1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Сгибаем ноги в коленях.</a:t>
            </a:r>
            <a:endParaRPr lang="en-US" sz="1300" dirty="0"/>
          </a:p>
        </p:txBody>
      </p:sp>
      <p:sp>
        <p:nvSpPr>
          <p:cNvPr id="18" name="Text 15"/>
          <p:cNvSpPr/>
          <p:nvPr/>
        </p:nvSpPr>
        <p:spPr>
          <a:xfrm>
            <a:off x="5288161" y="4983837"/>
            <a:ext cx="4070390" cy="272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Font typeface="+mj-lt"/>
              <a:buAutoNum type="arabicPeriod" startAt="3"/>
            </a:pPr>
            <a:r>
              <a:rPr lang="en-US" sz="1300" b="1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Убираем ручки за спину.</a:t>
            </a:r>
            <a:endParaRPr lang="en-US" sz="1300" dirty="0"/>
          </a:p>
        </p:txBody>
      </p:sp>
      <p:sp>
        <p:nvSpPr>
          <p:cNvPr id="19" name="Text 16"/>
          <p:cNvSpPr/>
          <p:nvPr/>
        </p:nvSpPr>
        <p:spPr>
          <a:xfrm>
            <a:off x="5288161" y="5315545"/>
            <a:ext cx="4070390" cy="5443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Font typeface="+mj-lt"/>
              <a:buAutoNum type="arabicPeriod" startAt="4"/>
            </a:pPr>
            <a:r>
              <a:rPr lang="en-US" sz="1300" b="1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Плавно тянемся вперёд и кладём голову на коленки.</a:t>
            </a:r>
            <a:endParaRPr lang="en-US" sz="1300" dirty="0"/>
          </a:p>
        </p:txBody>
      </p:sp>
      <p:sp>
        <p:nvSpPr>
          <p:cNvPr id="20" name="Text 17"/>
          <p:cNvSpPr/>
          <p:nvPr/>
        </p:nvSpPr>
        <p:spPr>
          <a:xfrm>
            <a:off x="5288161" y="5919430"/>
            <a:ext cx="4070390" cy="272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Font typeface="+mj-lt"/>
              <a:buAutoNum type="arabicPeriod" startAt="5"/>
            </a:pPr>
            <a:r>
              <a:rPr lang="en-US" sz="1300" b="1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Повторяем три раза.</a:t>
            </a:r>
            <a:endParaRPr lang="en-US" sz="1300" dirty="0"/>
          </a:p>
        </p:txBody>
      </p:sp>
      <p:sp>
        <p:nvSpPr>
          <p:cNvPr id="21" name="Text 18"/>
          <p:cNvSpPr/>
          <p:nvPr/>
        </p:nvSpPr>
        <p:spPr>
          <a:xfrm>
            <a:off x="9781223" y="1739384"/>
            <a:ext cx="2189559" cy="2657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Ёжик на солнышке</a:t>
            </a:r>
            <a:endParaRPr lang="en-US" sz="1650" dirty="0"/>
          </a:p>
        </p:txBody>
      </p:sp>
      <p:sp>
        <p:nvSpPr>
          <p:cNvPr id="22" name="Text 19"/>
          <p:cNvSpPr/>
          <p:nvPr/>
        </p:nvSpPr>
        <p:spPr>
          <a:xfrm>
            <a:off x="9781223" y="2175153"/>
            <a:ext cx="4070390" cy="272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Font typeface="+mj-lt"/>
              <a:buAutoNum type="arabicPeriod"/>
            </a:pPr>
            <a:r>
              <a:rPr lang="en-US" sz="1300" b="1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Стоим на ножках, слегка расставив их.</a:t>
            </a:r>
            <a:endParaRPr lang="en-US" sz="1300" dirty="0"/>
          </a:p>
        </p:txBody>
      </p:sp>
      <p:sp>
        <p:nvSpPr>
          <p:cNvPr id="23" name="Text 20"/>
          <p:cNvSpPr/>
          <p:nvPr/>
        </p:nvSpPr>
        <p:spPr>
          <a:xfrm>
            <a:off x="9781223" y="2506861"/>
            <a:ext cx="4070390" cy="272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Font typeface="+mj-lt"/>
              <a:buAutoNum type="arabicPeriod" startAt="2"/>
            </a:pPr>
            <a:r>
              <a:rPr lang="en-US" sz="1300" b="1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Руки опущены.</a:t>
            </a:r>
            <a:endParaRPr lang="en-US" sz="1300" dirty="0"/>
          </a:p>
        </p:txBody>
      </p:sp>
      <p:sp>
        <p:nvSpPr>
          <p:cNvPr id="24" name="Text 21"/>
          <p:cNvSpPr/>
          <p:nvPr/>
        </p:nvSpPr>
        <p:spPr>
          <a:xfrm>
            <a:off x="9781223" y="2838569"/>
            <a:ext cx="4070390" cy="272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Font typeface="+mj-lt"/>
              <a:buAutoNum type="arabicPeriod" startAt="3"/>
            </a:pPr>
            <a:r>
              <a:rPr lang="en-US" sz="1300" b="1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Делаем то же самое в другую сторону.</a:t>
            </a:r>
            <a:endParaRPr lang="en-US" sz="1300" dirty="0"/>
          </a:p>
        </p:txBody>
      </p:sp>
      <p:sp>
        <p:nvSpPr>
          <p:cNvPr id="25" name="Text 22"/>
          <p:cNvSpPr/>
          <p:nvPr/>
        </p:nvSpPr>
        <p:spPr>
          <a:xfrm>
            <a:off x="9781223" y="3170277"/>
            <a:ext cx="4070390" cy="272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Font typeface="+mj-lt"/>
              <a:buAutoNum type="arabicPeriod" startAt="4"/>
            </a:pPr>
            <a:r>
              <a:rPr lang="en-US" sz="1300" b="1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Достаточно трёх повторов.</a:t>
            </a:r>
            <a:endParaRPr lang="en-US" sz="1300" dirty="0"/>
          </a:p>
        </p:txBody>
      </p:sp>
      <p:sp>
        <p:nvSpPr>
          <p:cNvPr id="26" name="Text 23"/>
          <p:cNvSpPr/>
          <p:nvPr/>
        </p:nvSpPr>
        <p:spPr>
          <a:xfrm>
            <a:off x="9781223" y="3612475"/>
            <a:ext cx="2126456" cy="2657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050"/>
              </a:lnSpc>
              <a:buNone/>
            </a:pPr>
            <a:r>
              <a:rPr lang="en-US" sz="165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Ёжик радуется</a:t>
            </a:r>
            <a:endParaRPr lang="en-US" sz="1650" dirty="0"/>
          </a:p>
        </p:txBody>
      </p:sp>
      <p:sp>
        <p:nvSpPr>
          <p:cNvPr id="27" name="Text 24"/>
          <p:cNvSpPr/>
          <p:nvPr/>
        </p:nvSpPr>
        <p:spPr>
          <a:xfrm>
            <a:off x="9781223" y="4048244"/>
            <a:ext cx="4070390" cy="272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Font typeface="+mj-lt"/>
              <a:buAutoNum type="arabicPeriod"/>
            </a:pPr>
            <a:r>
              <a:rPr lang="en-US" sz="1300" b="1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Стоим ровно, опустив руки.</a:t>
            </a:r>
            <a:endParaRPr lang="en-US" sz="1300" dirty="0"/>
          </a:p>
        </p:txBody>
      </p:sp>
      <p:sp>
        <p:nvSpPr>
          <p:cNvPr id="28" name="Text 25"/>
          <p:cNvSpPr/>
          <p:nvPr/>
        </p:nvSpPr>
        <p:spPr>
          <a:xfrm>
            <a:off x="9781223" y="4379952"/>
            <a:ext cx="4070390" cy="5443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Font typeface="+mj-lt"/>
              <a:buAutoNum type="arabicPeriod" startAt="2"/>
            </a:pPr>
            <a:r>
              <a:rPr lang="en-US" sz="1300" b="1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Без резких движений наклоняем голову к правому плечу.</a:t>
            </a:r>
            <a:endParaRPr lang="en-US" sz="1300" dirty="0"/>
          </a:p>
        </p:txBody>
      </p:sp>
      <p:sp>
        <p:nvSpPr>
          <p:cNvPr id="29" name="Text 26"/>
          <p:cNvSpPr/>
          <p:nvPr/>
        </p:nvSpPr>
        <p:spPr>
          <a:xfrm>
            <a:off x="9781223" y="4983837"/>
            <a:ext cx="4070390" cy="272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Font typeface="+mj-lt"/>
              <a:buAutoNum type="arabicPeriod" startAt="3"/>
            </a:pPr>
            <a:r>
              <a:rPr lang="en-US" sz="1300" b="1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Подпрыгиваем на месте 10 секунд.</a:t>
            </a:r>
            <a:endParaRPr lang="en-US" sz="1300" dirty="0"/>
          </a:p>
        </p:txBody>
      </p:sp>
      <p:sp>
        <p:nvSpPr>
          <p:cNvPr id="30" name="Text 27"/>
          <p:cNvSpPr/>
          <p:nvPr/>
        </p:nvSpPr>
        <p:spPr>
          <a:xfrm>
            <a:off x="9781223" y="5315545"/>
            <a:ext cx="4070390" cy="27217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Font typeface="+mj-lt"/>
              <a:buAutoNum type="arabicPeriod" startAt="4"/>
            </a:pPr>
            <a:r>
              <a:rPr lang="en-US" sz="1300" b="1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Повторяем два раза.</a:t>
            </a:r>
            <a:endParaRPr lang="en-US" sz="1300" dirty="0"/>
          </a:p>
        </p:txBody>
      </p:sp>
      <p:sp>
        <p:nvSpPr>
          <p:cNvPr id="31" name="Text 28"/>
          <p:cNvSpPr/>
          <p:nvPr/>
        </p:nvSpPr>
        <p:spPr>
          <a:xfrm>
            <a:off x="9781223" y="5647253"/>
            <a:ext cx="4070390" cy="5443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Font typeface="+mj-lt"/>
              <a:buAutoNum type="arabicPeriod" startAt="5"/>
            </a:pPr>
            <a:r>
              <a:rPr lang="en-US" sz="1300" b="1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Ежик заторопился — 20 секунд аккуратно побегайте.</a:t>
            </a:r>
            <a:endParaRPr lang="en-US" sz="1300" dirty="0"/>
          </a:p>
        </p:txBody>
      </p:sp>
      <p:sp>
        <p:nvSpPr>
          <p:cNvPr id="32" name="Text 29"/>
          <p:cNvSpPr/>
          <p:nvPr/>
        </p:nvSpPr>
        <p:spPr>
          <a:xfrm>
            <a:off x="9781223" y="6251138"/>
            <a:ext cx="4070390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2100"/>
              </a:lnSpc>
              <a:buSzPct val="100000"/>
              <a:buFont typeface="+mj-lt"/>
              <a:buAutoNum type="arabicPeriod" startAt="6"/>
            </a:pPr>
            <a:r>
              <a:rPr lang="en-US" sz="1300" b="1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Зарядка окончена. Можно сделать заминку, спокойно походив по комнате в течение минуты — проводить ёжика на работу.</a:t>
            </a:r>
            <a:endParaRPr lang="en-US" sz="13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865227"/>
            <a:ext cx="7215545" cy="602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4700"/>
              </a:lnSpc>
              <a:buNone/>
            </a:pPr>
            <a:r>
              <a:rPr lang="en-US" sz="375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Превращаем зарядку в игру</a:t>
            </a:r>
            <a:endParaRPr lang="en-US" sz="3750" dirty="0"/>
          </a:p>
        </p:txBody>
      </p:sp>
      <p:sp>
        <p:nvSpPr>
          <p:cNvPr id="4" name="Shape 1"/>
          <p:cNvSpPr/>
          <p:nvPr/>
        </p:nvSpPr>
        <p:spPr>
          <a:xfrm>
            <a:off x="793790" y="1756886"/>
            <a:ext cx="7556421" cy="1125974"/>
          </a:xfrm>
          <a:prstGeom prst="roundRect">
            <a:avLst>
              <a:gd name="adj" fmla="val 15411"/>
            </a:avLst>
          </a:prstGeom>
          <a:solidFill>
            <a:srgbClr val="910D0D"/>
          </a:solidFill>
          <a:ln w="7620">
            <a:solidFill>
              <a:srgbClr val="AA2626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994172" y="1957268"/>
            <a:ext cx="4149923" cy="3012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b="1" dirty="0">
                <a:solidFill>
                  <a:srgbClr val="FFFFFF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Используйте игрушки и музыку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994172" y="2374106"/>
            <a:ext cx="7155656" cy="3083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Внесите яркость и веселье в занятия.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793790" y="3075623"/>
            <a:ext cx="7556421" cy="1125974"/>
          </a:xfrm>
          <a:prstGeom prst="roundRect">
            <a:avLst>
              <a:gd name="adj" fmla="val 15411"/>
            </a:avLst>
          </a:prstGeom>
          <a:solidFill>
            <a:srgbClr val="204C8E"/>
          </a:solidFill>
          <a:ln w="7620">
            <a:solidFill>
              <a:srgbClr val="3965A7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994172" y="3276005"/>
            <a:ext cx="3165277" cy="3012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b="1" dirty="0">
                <a:solidFill>
                  <a:srgbClr val="FFFFFF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Придумывайте истории</a:t>
            </a:r>
            <a:endParaRPr lang="en-US" sz="1850" dirty="0"/>
          </a:p>
        </p:txBody>
      </p:sp>
      <p:sp>
        <p:nvSpPr>
          <p:cNvPr id="9" name="Text 6"/>
          <p:cNvSpPr/>
          <p:nvPr/>
        </p:nvSpPr>
        <p:spPr>
          <a:xfrm>
            <a:off x="994172" y="3692843"/>
            <a:ext cx="7155656" cy="3083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Воображение мотивирует ребенка двигаться с радостью.</a:t>
            </a:r>
            <a:endParaRPr lang="en-US" sz="1500" dirty="0"/>
          </a:p>
        </p:txBody>
      </p:sp>
      <p:sp>
        <p:nvSpPr>
          <p:cNvPr id="10" name="Shape 7"/>
          <p:cNvSpPr/>
          <p:nvPr/>
        </p:nvSpPr>
        <p:spPr>
          <a:xfrm>
            <a:off x="793790" y="4394359"/>
            <a:ext cx="7556421" cy="1125974"/>
          </a:xfrm>
          <a:prstGeom prst="roundRect">
            <a:avLst>
              <a:gd name="adj" fmla="val 15411"/>
            </a:avLst>
          </a:prstGeom>
          <a:solidFill>
            <a:srgbClr val="910D0D"/>
          </a:solidFill>
          <a:ln w="7620">
            <a:solidFill>
              <a:srgbClr val="AA2626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994172" y="4594741"/>
            <a:ext cx="2844879" cy="3012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b="1" dirty="0">
                <a:solidFill>
                  <a:srgbClr val="FFFFFF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Меняйте упражнения</a:t>
            </a:r>
            <a:endParaRPr lang="en-US" sz="1850" dirty="0"/>
          </a:p>
        </p:txBody>
      </p:sp>
      <p:sp>
        <p:nvSpPr>
          <p:cNvPr id="12" name="Text 9"/>
          <p:cNvSpPr/>
          <p:nvPr/>
        </p:nvSpPr>
        <p:spPr>
          <a:xfrm>
            <a:off x="994172" y="5011579"/>
            <a:ext cx="7155656" cy="3083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Держите интерес малыша живым и крепким.</a:t>
            </a:r>
            <a:endParaRPr lang="en-US" sz="1500" dirty="0"/>
          </a:p>
        </p:txBody>
      </p:sp>
      <p:sp>
        <p:nvSpPr>
          <p:cNvPr id="13" name="Shape 10"/>
          <p:cNvSpPr/>
          <p:nvPr/>
        </p:nvSpPr>
        <p:spPr>
          <a:xfrm>
            <a:off x="793790" y="5713095"/>
            <a:ext cx="7556421" cy="1125974"/>
          </a:xfrm>
          <a:prstGeom prst="roundRect">
            <a:avLst>
              <a:gd name="adj" fmla="val 15411"/>
            </a:avLst>
          </a:prstGeom>
          <a:solidFill>
            <a:srgbClr val="204C8E"/>
          </a:solidFill>
          <a:ln w="7620">
            <a:solidFill>
              <a:srgbClr val="3965A7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994172" y="5913477"/>
            <a:ext cx="2409944" cy="3012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b="1" dirty="0">
                <a:solidFill>
                  <a:srgbClr val="FFFFFF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Хвалите ребенка</a:t>
            </a:r>
            <a:endParaRPr lang="en-US" sz="1850" dirty="0"/>
          </a:p>
        </p:txBody>
      </p:sp>
      <p:sp>
        <p:nvSpPr>
          <p:cNvPr id="15" name="Text 12"/>
          <p:cNvSpPr/>
          <p:nvPr/>
        </p:nvSpPr>
        <p:spPr>
          <a:xfrm>
            <a:off x="994172" y="6330315"/>
            <a:ext cx="7155656" cy="3083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r>
              <a:rPr lang="en-US" sz="1500" dirty="0">
                <a:solidFill>
                  <a:srgbClr val="FFFFFF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Поощрение усиливает желание заниматься.</a:t>
            </a:r>
            <a:endParaRPr lang="en-US" sz="1500" dirty="0"/>
          </a:p>
        </p:txBody>
      </p:sp>
      <p:sp>
        <p:nvSpPr>
          <p:cNvPr id="16" name="Text 13"/>
          <p:cNvSpPr/>
          <p:nvPr/>
        </p:nvSpPr>
        <p:spPr>
          <a:xfrm>
            <a:off x="793790" y="7055882"/>
            <a:ext cx="7556421" cy="30837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00"/>
              </a:lnSpc>
              <a:buNone/>
            </a:pPr>
            <a:endParaRPr lang="en-US" sz="15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894993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Безопасность прежде всего!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280190" y="2652713"/>
            <a:ext cx="510302" cy="510302"/>
          </a:xfrm>
          <a:prstGeom prst="roundRect">
            <a:avLst>
              <a:gd name="adj" fmla="val 40005"/>
            </a:avLst>
          </a:prstGeom>
          <a:solidFill>
            <a:srgbClr val="910D0D"/>
          </a:solidFill>
          <a:ln w="7620">
            <a:solidFill>
              <a:srgbClr val="AA2626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365260" y="2695218"/>
            <a:ext cx="340162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FFFFF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1</a:t>
            </a:r>
            <a:endParaRPr lang="en-US" sz="2650" dirty="0"/>
          </a:p>
        </p:txBody>
      </p:sp>
      <p:sp>
        <p:nvSpPr>
          <p:cNvPr id="6" name="Text 3"/>
          <p:cNvSpPr/>
          <p:nvPr/>
        </p:nvSpPr>
        <p:spPr>
          <a:xfrm>
            <a:off x="7017306" y="273057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1F7135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Пространство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7017306" y="3220998"/>
            <a:ext cx="681930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Выбирайте безопасное и свободное место для зарядки</a:t>
            </a:r>
            <a:r>
              <a:rPr lang="en-US" sz="17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.</a:t>
            </a:r>
            <a:endParaRPr lang="en-US" sz="1750" dirty="0"/>
          </a:p>
        </p:txBody>
      </p:sp>
      <p:sp>
        <p:nvSpPr>
          <p:cNvPr id="8" name="Shape 5"/>
          <p:cNvSpPr/>
          <p:nvPr/>
        </p:nvSpPr>
        <p:spPr>
          <a:xfrm>
            <a:off x="6280190" y="4037528"/>
            <a:ext cx="510302" cy="510302"/>
          </a:xfrm>
          <a:prstGeom prst="roundRect">
            <a:avLst>
              <a:gd name="adj" fmla="val 40005"/>
            </a:avLst>
          </a:prstGeom>
          <a:solidFill>
            <a:srgbClr val="204C8E"/>
          </a:solidFill>
          <a:ln w="7620">
            <a:solidFill>
              <a:srgbClr val="3965A7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6365260" y="4080034"/>
            <a:ext cx="340162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FFFFF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2</a:t>
            </a:r>
            <a:endParaRPr lang="en-US" sz="2650" dirty="0"/>
          </a:p>
        </p:txBody>
      </p:sp>
      <p:sp>
        <p:nvSpPr>
          <p:cNvPr id="10" name="Text 7"/>
          <p:cNvSpPr/>
          <p:nvPr/>
        </p:nvSpPr>
        <p:spPr>
          <a:xfrm>
            <a:off x="7017306" y="411539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1F7135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Одежда</a:t>
            </a:r>
            <a:endParaRPr lang="en-US" sz="2200" dirty="0"/>
          </a:p>
        </p:txBody>
      </p:sp>
      <p:sp>
        <p:nvSpPr>
          <p:cNvPr id="11" name="Text 8"/>
          <p:cNvSpPr/>
          <p:nvPr/>
        </p:nvSpPr>
        <p:spPr>
          <a:xfrm>
            <a:off x="7017306" y="4605814"/>
            <a:ext cx="681930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Наденьте удобные вещи и обувь без скольжения.</a:t>
            </a:r>
            <a:endParaRPr lang="en-US" sz="1750" dirty="0"/>
          </a:p>
        </p:txBody>
      </p:sp>
      <p:sp>
        <p:nvSpPr>
          <p:cNvPr id="12" name="Shape 9"/>
          <p:cNvSpPr/>
          <p:nvPr/>
        </p:nvSpPr>
        <p:spPr>
          <a:xfrm>
            <a:off x="6280190" y="5422344"/>
            <a:ext cx="510302" cy="510302"/>
          </a:xfrm>
          <a:prstGeom prst="roundRect">
            <a:avLst>
              <a:gd name="adj" fmla="val 40005"/>
            </a:avLst>
          </a:prstGeom>
          <a:solidFill>
            <a:srgbClr val="910D0D"/>
          </a:solidFill>
          <a:ln w="7620">
            <a:solidFill>
              <a:srgbClr val="AA2626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6365260" y="5464850"/>
            <a:ext cx="340162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FFFFFF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3</a:t>
            </a:r>
            <a:endParaRPr lang="en-US" sz="2650" dirty="0"/>
          </a:p>
        </p:txBody>
      </p:sp>
      <p:sp>
        <p:nvSpPr>
          <p:cNvPr id="14" name="Text 11"/>
          <p:cNvSpPr/>
          <p:nvPr/>
        </p:nvSpPr>
        <p:spPr>
          <a:xfrm>
            <a:off x="7017306" y="5500211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335E23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Разминка</a:t>
            </a:r>
            <a:endParaRPr lang="en-US" sz="2200" dirty="0"/>
          </a:p>
        </p:txBody>
      </p:sp>
      <p:sp>
        <p:nvSpPr>
          <p:cNvPr id="15" name="Text 12"/>
          <p:cNvSpPr/>
          <p:nvPr/>
        </p:nvSpPr>
        <p:spPr>
          <a:xfrm>
            <a:off x="7017306" y="5990630"/>
            <a:ext cx="6819305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Начинайте с легких упражнений для мышц.</a:t>
            </a:r>
            <a:endParaRPr lang="en-US" sz="1750" dirty="0"/>
          </a:p>
        </p:txBody>
      </p:sp>
      <p:sp>
        <p:nvSpPr>
          <p:cNvPr id="16" name="Text 13"/>
          <p:cNvSpPr/>
          <p:nvPr/>
        </p:nvSpPr>
        <p:spPr>
          <a:xfrm>
            <a:off x="6280190" y="6608683"/>
            <a:ext cx="75564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1750" b="1" u="sng" dirty="0">
                <a:solidFill>
                  <a:srgbClr val="910D0D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Не перегружайте малыша, делайте регулярные перерывы во время занятий.</a:t>
            </a:r>
            <a:endParaRPr lang="en-US" sz="17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479590"/>
            <a:ext cx="713482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Начните прямо сейчас!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280190" y="2528530"/>
            <a:ext cx="170021" cy="853321"/>
          </a:xfrm>
          <a:prstGeom prst="roundRect">
            <a:avLst>
              <a:gd name="adj" fmla="val 120071"/>
            </a:avLst>
          </a:prstGeom>
          <a:solidFill>
            <a:srgbClr val="910D0D"/>
          </a:solidFill>
          <a:ln w="7620">
            <a:solidFill>
              <a:srgbClr val="AA2626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790373" y="252853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910D0D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Режим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6790373" y="3018949"/>
            <a:ext cx="7046238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b="1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Включайте зарядку в повседневный распорядок семьи.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6620351" y="3608665"/>
            <a:ext cx="170021" cy="853321"/>
          </a:xfrm>
          <a:prstGeom prst="roundRect">
            <a:avLst>
              <a:gd name="adj" fmla="val 120071"/>
            </a:avLst>
          </a:prstGeom>
          <a:solidFill>
            <a:srgbClr val="204C8E"/>
          </a:solidFill>
          <a:ln w="7620">
            <a:solidFill>
              <a:srgbClr val="3965A7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7130534" y="360866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04C8E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Вместе веселее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7130534" y="4099084"/>
            <a:ext cx="6706076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b="1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Привлекайте всех членов семьи к занятиям</a:t>
            </a:r>
            <a:r>
              <a:rPr lang="en-US" sz="17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6960632" y="4688800"/>
            <a:ext cx="170021" cy="1216223"/>
          </a:xfrm>
          <a:prstGeom prst="roundRect">
            <a:avLst>
              <a:gd name="adj" fmla="val 120071"/>
            </a:avLst>
          </a:prstGeom>
          <a:solidFill>
            <a:srgbClr val="910D0D"/>
          </a:solidFill>
          <a:ln w="7620">
            <a:solidFill>
              <a:srgbClr val="AA2626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70815" y="4688800"/>
            <a:ext cx="3784402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910D0D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Получайте удовольствие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7470815" y="5179219"/>
            <a:ext cx="636579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b="1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Совместные упражнения укрепляют отношения и здоровье.</a:t>
            </a:r>
            <a:endParaRPr lang="en-US" sz="1750" dirty="0"/>
          </a:p>
        </p:txBody>
      </p:sp>
      <p:sp>
        <p:nvSpPr>
          <p:cNvPr id="13" name="Text 10"/>
          <p:cNvSpPr/>
          <p:nvPr/>
        </p:nvSpPr>
        <p:spPr>
          <a:xfrm>
            <a:off x="6280190" y="6386989"/>
            <a:ext cx="7556421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1750" b="1" u="sng" dirty="0">
                <a:solidFill>
                  <a:srgbClr val="006747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Всего 15 минут в день — огромная польза для малыша и семьи!</a:t>
            </a:r>
            <a:endParaRPr lang="en-US" sz="17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451</Words>
  <Application>Microsoft Office PowerPoint</Application>
  <PresentationFormat>Произвольный</PresentationFormat>
  <Paragraphs>80</Paragraphs>
  <Slides>6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SONY</cp:lastModifiedBy>
  <cp:revision>5</cp:revision>
  <dcterms:created xsi:type="dcterms:W3CDTF">2025-05-28T18:50:53Z</dcterms:created>
  <dcterms:modified xsi:type="dcterms:W3CDTF">2025-05-28T19:39:54Z</dcterms:modified>
</cp:coreProperties>
</file>