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59" r:id="rId6"/>
    <p:sldId id="262" r:id="rId7"/>
    <p:sldId id="263" r:id="rId8"/>
    <p:sldId id="264" r:id="rId9"/>
    <p:sldId id="266" r:id="rId10"/>
    <p:sldId id="267" r:id="rId11"/>
    <p:sldId id="26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7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learningapps.org/watch?v=p6tvyitft23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7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628800"/>
            <a:ext cx="7772400" cy="3096343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tx2">
                    <a:lumMod val="75000"/>
                  </a:schemeClr>
                </a:solidFill>
              </a:rPr>
              <a:t>Внеурочное занятие в 3 классе</a:t>
            </a:r>
            <a:endParaRPr lang="ru-RU" sz="6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43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kartinkof.club/uploads/posts/2022-06/1656014211_44-kartinkof-club-p-kartinki-s-nadpisyu-ya-chelovek-dlya-detei-46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42" t="2864" r="26302" b="3428"/>
          <a:stretch/>
        </p:blipFill>
        <p:spPr bwMode="auto">
          <a:xfrm>
            <a:off x="6855717" y="1484784"/>
            <a:ext cx="2288283" cy="5086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носка-облако 4"/>
          <p:cNvSpPr/>
          <p:nvPr/>
        </p:nvSpPr>
        <p:spPr>
          <a:xfrm>
            <a:off x="35294" y="10547"/>
            <a:ext cx="6552930" cy="5084577"/>
          </a:xfrm>
          <a:prstGeom prst="cloudCallout">
            <a:avLst>
              <a:gd name="adj1" fmla="val 56428"/>
              <a:gd name="adj2" fmla="val 13216"/>
            </a:avLst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</a:rPr>
              <a:t>Ребята, большое спасибо вам за помощь! Теперь, когда у меня есть карта, я смогу выучить расположение всех звезд на небе, а труды моего наставника не пропадут зря!</a:t>
            </a:r>
            <a:endParaRPr lang="ru-RU" sz="3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829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План занятия: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148064" y="1902422"/>
            <a:ext cx="3600000" cy="720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о созвездиях;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148064" y="4869240"/>
            <a:ext cx="3600000" cy="720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на занятии.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48064" y="3359978"/>
            <a:ext cx="3600000" cy="720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звёздного неба;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8951" y="1902422"/>
            <a:ext cx="4617641" cy="72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1F497D">
                    <a:lumMod val="75000"/>
                  </a:srgbClr>
                </a:solidFill>
              </a:rPr>
              <a:t>закрепим </a:t>
            </a:r>
            <a:r>
              <a:rPr lang="ru-RU" sz="3600" dirty="0">
                <a:solidFill>
                  <a:srgbClr val="1F497D">
                    <a:lumMod val="75000"/>
                  </a:srgbClr>
                </a:solidFill>
              </a:rPr>
              <a:t>знания 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8952" y="3359978"/>
            <a:ext cx="4617641" cy="72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1F497D">
                    <a:lumMod val="75000"/>
                  </a:srgbClr>
                </a:solidFill>
              </a:rPr>
              <a:t>соберём </a:t>
            </a:r>
            <a:r>
              <a:rPr lang="ru-RU" sz="3600" dirty="0">
                <a:solidFill>
                  <a:srgbClr val="1F497D">
                    <a:lumMod val="75000"/>
                  </a:srgbClr>
                </a:solidFill>
              </a:rPr>
              <a:t>карту </a:t>
            </a:r>
            <a:endParaRPr lang="ru-RU" dirty="0"/>
          </a:p>
        </p:txBody>
      </p:sp>
      <p:sp>
        <p:nvSpPr>
          <p:cNvPr id="9" name="5-конечная звезда 8"/>
          <p:cNvSpPr/>
          <p:nvPr/>
        </p:nvSpPr>
        <p:spPr>
          <a:xfrm>
            <a:off x="8244408" y="2908833"/>
            <a:ext cx="720000" cy="7200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8951" y="4869240"/>
            <a:ext cx="4617642" cy="72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1F497D">
                    <a:lumMod val="75000"/>
                  </a:srgbClr>
                </a:solidFill>
              </a:rPr>
              <a:t>оценим </a:t>
            </a:r>
            <a:r>
              <a:rPr lang="ru-RU" sz="3600" dirty="0">
                <a:solidFill>
                  <a:srgbClr val="1F497D">
                    <a:lumMod val="75000"/>
                  </a:srgbClr>
                </a:solidFill>
              </a:rPr>
              <a:t>деятельность </a:t>
            </a:r>
            <a:endParaRPr lang="ru-RU" dirty="0"/>
          </a:p>
        </p:txBody>
      </p:sp>
      <p:sp>
        <p:nvSpPr>
          <p:cNvPr id="8" name="5-конечная звезда 7"/>
          <p:cNvSpPr/>
          <p:nvPr/>
        </p:nvSpPr>
        <p:spPr>
          <a:xfrm>
            <a:off x="4139952" y="4365184"/>
            <a:ext cx="720000" cy="720000"/>
          </a:xfrm>
          <a:prstGeom prst="star5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/>
          </a:p>
        </p:txBody>
      </p:sp>
      <p:sp>
        <p:nvSpPr>
          <p:cNvPr id="7" name="5-конечная звезда 6"/>
          <p:cNvSpPr/>
          <p:nvPr/>
        </p:nvSpPr>
        <p:spPr>
          <a:xfrm>
            <a:off x="143771" y="1474719"/>
            <a:ext cx="720000" cy="72000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/>
          </a:p>
        </p:txBody>
      </p:sp>
    </p:spTree>
    <p:extLst>
      <p:ext uri="{BB962C8B-B14F-4D97-AF65-F5344CB8AC3E}">
        <p14:creationId xmlns:p14="http://schemas.microsoft.com/office/powerpoint/2010/main" val="197220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542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1885" y="11663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Письмо от астронома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https://sneg.top/uploads/posts/2023-04/1680741148_sneg-top-p-nablyudenie-kartinki-dlya-prezentatsii-ins-5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02" b="93099" l="1650" r="98500">
                        <a14:foregroundMark x1="28350" y1="49600" x2="28350" y2="49600"/>
                        <a14:foregroundMark x1="26400" y1="49107" x2="26400" y2="49107"/>
                        <a14:foregroundMark x1="89950" y1="15096" x2="89950" y2="15096"/>
                        <a14:foregroundMark x1="91450" y1="19409" x2="91450" y2="194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1" t="9396" r="3496" b="10158"/>
          <a:stretch/>
        </p:blipFill>
        <p:spPr bwMode="auto">
          <a:xfrm>
            <a:off x="541175" y="980728"/>
            <a:ext cx="7931021" cy="5561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9036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err="1" smtClean="0">
                <a:solidFill>
                  <a:schemeClr val="tx2">
                    <a:lumMod val="75000"/>
                  </a:schemeClr>
                </a:solidFill>
              </a:rPr>
              <a:t>ынеЮ</a:t>
            </a: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8000" b="1" dirty="0" err="1" smtClean="0">
                <a:solidFill>
                  <a:schemeClr val="tx2">
                    <a:lumMod val="75000"/>
                  </a:schemeClr>
                </a:solidFill>
              </a:rPr>
              <a:t>асмро</a:t>
            </a:r>
            <a:r>
              <a:rPr lang="ru-RU" sz="8000" b="1" dirty="0" err="1">
                <a:solidFill>
                  <a:schemeClr val="tx2">
                    <a:lumMod val="75000"/>
                  </a:schemeClr>
                </a:solidFill>
              </a:rPr>
              <a:t>ы</a:t>
            </a:r>
            <a:r>
              <a:rPr lang="ru-RU" sz="8000" b="1" dirty="0" err="1" smtClean="0">
                <a:solidFill>
                  <a:schemeClr val="tx2">
                    <a:lumMod val="75000"/>
                  </a:schemeClr>
                </a:solidFill>
              </a:rPr>
              <a:t>тон</a:t>
            </a:r>
            <a:endParaRPr lang="ru-RU" sz="8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61256" y="1844824"/>
            <a:ext cx="7211144" cy="1584176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Цель занятия: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обобщить знания о ________, умения ________ созвездия.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446856" y="2697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</a:rPr>
              <a:t>Юные астрономы</a:t>
            </a:r>
            <a:endParaRPr lang="ru-RU" sz="8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87624" y="4149080"/>
            <a:ext cx="2630241" cy="71508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tx2">
                    <a:lumMod val="75000"/>
                  </a:schemeClr>
                </a:solidFill>
              </a:rPr>
              <a:t>созвездиях</a:t>
            </a:r>
            <a:endParaRPr lang="ru-RU" sz="36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87625" y="5272978"/>
            <a:ext cx="2630240" cy="71508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1F497D">
                    <a:lumMod val="75000"/>
                  </a:srgbClr>
                </a:solidFill>
              </a:rPr>
              <a:t>различать 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74815" y="5273880"/>
            <a:ext cx="2628000" cy="71508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астрономах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74817" y="4149080"/>
            <a:ext cx="2627998" cy="71508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обобщать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97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8" grpId="0" animBg="1"/>
      <p:bldP spid="9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План занятия: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148064" y="3359978"/>
            <a:ext cx="3600000" cy="720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о созвездиях;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148064" y="1902422"/>
            <a:ext cx="3600000" cy="720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на занятии.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48064" y="4869240"/>
            <a:ext cx="3600000" cy="720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звёздного неба;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8951" y="1902422"/>
            <a:ext cx="4617641" cy="72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1F497D">
                    <a:lumMod val="75000"/>
                  </a:srgbClr>
                </a:solidFill>
              </a:rPr>
              <a:t>закрепим </a:t>
            </a:r>
            <a:r>
              <a:rPr lang="ru-RU" sz="3600" dirty="0">
                <a:solidFill>
                  <a:srgbClr val="1F497D">
                    <a:lumMod val="75000"/>
                  </a:srgbClr>
                </a:solidFill>
              </a:rPr>
              <a:t>знания 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8952" y="3359978"/>
            <a:ext cx="4617641" cy="72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1F497D">
                    <a:lumMod val="75000"/>
                  </a:srgbClr>
                </a:solidFill>
              </a:rPr>
              <a:t>соберём </a:t>
            </a:r>
            <a:r>
              <a:rPr lang="ru-RU" sz="3600" dirty="0">
                <a:solidFill>
                  <a:srgbClr val="1F497D">
                    <a:lumMod val="75000"/>
                  </a:srgbClr>
                </a:solidFill>
              </a:rPr>
              <a:t>карту </a:t>
            </a:r>
            <a:endParaRPr lang="ru-RU" dirty="0"/>
          </a:p>
        </p:txBody>
      </p:sp>
      <p:sp>
        <p:nvSpPr>
          <p:cNvPr id="9" name="5-конечная звезда 8"/>
          <p:cNvSpPr/>
          <p:nvPr/>
        </p:nvSpPr>
        <p:spPr>
          <a:xfrm>
            <a:off x="8244408" y="2908833"/>
            <a:ext cx="720000" cy="7200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8951" y="4869240"/>
            <a:ext cx="4617642" cy="72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1F497D">
                    <a:lumMod val="75000"/>
                  </a:srgbClr>
                </a:solidFill>
              </a:rPr>
              <a:t>оценим </a:t>
            </a:r>
            <a:r>
              <a:rPr lang="ru-RU" sz="3600" dirty="0">
                <a:solidFill>
                  <a:srgbClr val="1F497D">
                    <a:lumMod val="75000"/>
                  </a:srgbClr>
                </a:solidFill>
              </a:rPr>
              <a:t>деятельность </a:t>
            </a:r>
            <a:endParaRPr lang="ru-RU" dirty="0"/>
          </a:p>
        </p:txBody>
      </p:sp>
      <p:sp>
        <p:nvSpPr>
          <p:cNvPr id="8" name="5-конечная звезда 7"/>
          <p:cNvSpPr/>
          <p:nvPr/>
        </p:nvSpPr>
        <p:spPr>
          <a:xfrm>
            <a:off x="4139952" y="4365184"/>
            <a:ext cx="720000" cy="720000"/>
          </a:xfrm>
          <a:prstGeom prst="star5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/>
          </a:p>
        </p:txBody>
      </p:sp>
      <p:sp>
        <p:nvSpPr>
          <p:cNvPr id="7" name="5-конечная звезда 6"/>
          <p:cNvSpPr/>
          <p:nvPr/>
        </p:nvSpPr>
        <p:spPr>
          <a:xfrm>
            <a:off x="143771" y="1474719"/>
            <a:ext cx="720000" cy="72000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/>
          </a:p>
        </p:txBody>
      </p:sp>
    </p:spTree>
    <p:extLst>
      <p:ext uri="{BB962C8B-B14F-4D97-AF65-F5344CB8AC3E}">
        <p14:creationId xmlns:p14="http://schemas.microsoft.com/office/powerpoint/2010/main" val="64141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План занятия: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148064" y="1902422"/>
            <a:ext cx="3600000" cy="720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о созвездиях;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148064" y="4869240"/>
            <a:ext cx="3600000" cy="720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на занятии.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48064" y="3359978"/>
            <a:ext cx="3600000" cy="720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звёздного неба;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8951" y="1902422"/>
            <a:ext cx="4617641" cy="72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1F497D">
                    <a:lumMod val="75000"/>
                  </a:srgbClr>
                </a:solidFill>
              </a:rPr>
              <a:t>закрепим </a:t>
            </a:r>
            <a:r>
              <a:rPr lang="ru-RU" sz="3600" dirty="0">
                <a:solidFill>
                  <a:srgbClr val="1F497D">
                    <a:lumMod val="75000"/>
                  </a:srgbClr>
                </a:solidFill>
              </a:rPr>
              <a:t>знания 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8952" y="3359978"/>
            <a:ext cx="4617641" cy="72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1F497D">
                    <a:lumMod val="75000"/>
                  </a:srgbClr>
                </a:solidFill>
              </a:rPr>
              <a:t>соберём </a:t>
            </a:r>
            <a:r>
              <a:rPr lang="ru-RU" sz="3600" dirty="0">
                <a:solidFill>
                  <a:srgbClr val="1F497D">
                    <a:lumMod val="75000"/>
                  </a:srgbClr>
                </a:solidFill>
              </a:rPr>
              <a:t>карту </a:t>
            </a:r>
            <a:endParaRPr lang="ru-RU" dirty="0"/>
          </a:p>
        </p:txBody>
      </p:sp>
      <p:sp>
        <p:nvSpPr>
          <p:cNvPr id="9" name="5-конечная звезда 8"/>
          <p:cNvSpPr/>
          <p:nvPr/>
        </p:nvSpPr>
        <p:spPr>
          <a:xfrm>
            <a:off x="8244408" y="2908833"/>
            <a:ext cx="720000" cy="72000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8951" y="4869240"/>
            <a:ext cx="4617642" cy="72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1F497D">
                    <a:lumMod val="75000"/>
                  </a:srgbClr>
                </a:solidFill>
              </a:rPr>
              <a:t>оценим </a:t>
            </a:r>
            <a:r>
              <a:rPr lang="ru-RU" sz="3600" dirty="0">
                <a:solidFill>
                  <a:srgbClr val="1F497D">
                    <a:lumMod val="75000"/>
                  </a:srgbClr>
                </a:solidFill>
              </a:rPr>
              <a:t>деятельность </a:t>
            </a:r>
            <a:endParaRPr lang="ru-RU" dirty="0"/>
          </a:p>
        </p:txBody>
      </p:sp>
      <p:sp>
        <p:nvSpPr>
          <p:cNvPr id="8" name="5-конечная звезда 7"/>
          <p:cNvSpPr/>
          <p:nvPr/>
        </p:nvSpPr>
        <p:spPr>
          <a:xfrm>
            <a:off x="4139952" y="4365184"/>
            <a:ext cx="720000" cy="720000"/>
          </a:xfrm>
          <a:prstGeom prst="star5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/>
          </a:p>
        </p:txBody>
      </p:sp>
      <p:sp>
        <p:nvSpPr>
          <p:cNvPr id="7" name="5-конечная звезда 6"/>
          <p:cNvSpPr/>
          <p:nvPr/>
        </p:nvSpPr>
        <p:spPr>
          <a:xfrm>
            <a:off x="143771" y="1474719"/>
            <a:ext cx="720000" cy="72000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/>
          </a:p>
        </p:txBody>
      </p:sp>
    </p:spTree>
    <p:extLst>
      <p:ext uri="{BB962C8B-B14F-4D97-AF65-F5344CB8AC3E}">
        <p14:creationId xmlns:p14="http://schemas.microsoft.com/office/powerpoint/2010/main" val="144312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Решите ребус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 descr="C:\Users\HP\Desktop\загруженное.png"/>
          <p:cNvPicPr/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6" t="4538" r="1356" b="7135"/>
          <a:stretch/>
        </p:blipFill>
        <p:spPr bwMode="auto">
          <a:xfrm>
            <a:off x="827584" y="1052736"/>
            <a:ext cx="7488832" cy="1479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HP\Desktop\загруженное (2).png"/>
          <p:cNvPicPr/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3" t="5954" r="13336" b="5621"/>
          <a:stretch/>
        </p:blipFill>
        <p:spPr bwMode="auto">
          <a:xfrm>
            <a:off x="3563429" y="2636912"/>
            <a:ext cx="1971960" cy="245299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683568" y="5301208"/>
            <a:ext cx="7731682" cy="972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Интерактивная доска</a:t>
            </a:r>
            <a:endParaRPr lang="ru-RU" sz="5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3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772816"/>
            <a:ext cx="8892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u="sng" dirty="0">
                <a:hlinkClick r:id="rId2"/>
              </a:rPr>
              <a:t>https://learningapps.org/watch?v=p6tvyitft23</a:t>
            </a:r>
            <a:endParaRPr lang="ru-RU" sz="3600" dirty="0"/>
          </a:p>
        </p:txBody>
      </p:sp>
      <p:pic>
        <p:nvPicPr>
          <p:cNvPr id="1026" name="Picture 2" descr="https://school102blog.files.wordpress.com/2022/02/d09fd0bed187d0b5d0bcd183-d0bdd0b5-d0bdd183d0b6d0bdd0be-d0bed182d0bad0bbd0b0d0b4d18bd0b2d0b0d182d18c-d0bed0b1d183d187d0b5d0bdd0b8d0b5-d0b2-d0b4d0bed0bbd0b3d0b8d0b9-d18fd189d0b8d0b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850" y="3473624"/>
            <a:ext cx="630541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Интерактивное задание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74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Отсканируйте код, выполните задание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50" name="Picture 2" descr="http://qrcoder.ru/code/?https%3A%2F%2Flearningapps.org%2Fwatch%3Fv%3Dp16w4h6u223&amp;4&amp;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94006"/>
            <a:ext cx="367240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e-bookshelf.info/wp-content/uploads/2023/02/image-912-im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1893297"/>
            <a:ext cx="4745583" cy="5022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6516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128</Words>
  <Application>Microsoft Office PowerPoint</Application>
  <PresentationFormat>Экран (4:3)</PresentationFormat>
  <Paragraphs>36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Внеурочное занятие в 3 классе</vt:lpstr>
      <vt:lpstr>Презентация PowerPoint</vt:lpstr>
      <vt:lpstr>Письмо от астронома</vt:lpstr>
      <vt:lpstr>ынеЮ асмроытон</vt:lpstr>
      <vt:lpstr>План занятия:</vt:lpstr>
      <vt:lpstr>План занятия:</vt:lpstr>
      <vt:lpstr>Решите ребус</vt:lpstr>
      <vt:lpstr>Интерактивное задание</vt:lpstr>
      <vt:lpstr>Отсканируйте код, выполните задание</vt:lpstr>
      <vt:lpstr>Презентация PowerPoint</vt:lpstr>
      <vt:lpstr>План занятия: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18</cp:revision>
  <dcterms:created xsi:type="dcterms:W3CDTF">2023-05-25T11:53:48Z</dcterms:created>
  <dcterms:modified xsi:type="dcterms:W3CDTF">2023-12-08T06:40:39Z</dcterms:modified>
</cp:coreProperties>
</file>