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57" r:id="rId3"/>
    <p:sldId id="258" r:id="rId4"/>
    <p:sldId id="278" r:id="rId5"/>
    <p:sldId id="259" r:id="rId6"/>
    <p:sldId id="260" r:id="rId7"/>
    <p:sldId id="271" r:id="rId8"/>
    <p:sldId id="285" r:id="rId9"/>
    <p:sldId id="261" r:id="rId10"/>
    <p:sldId id="262" r:id="rId11"/>
    <p:sldId id="263" r:id="rId12"/>
    <p:sldId id="279" r:id="rId13"/>
    <p:sldId id="280" r:id="rId14"/>
    <p:sldId id="265" r:id="rId15"/>
    <p:sldId id="282" r:id="rId16"/>
    <p:sldId id="266" r:id="rId17"/>
    <p:sldId id="267" r:id="rId18"/>
    <p:sldId id="268" r:id="rId19"/>
    <p:sldId id="269" r:id="rId20"/>
    <p:sldId id="270" r:id="rId21"/>
    <p:sldId id="272" r:id="rId22"/>
    <p:sldId id="273" r:id="rId23"/>
    <p:sldId id="288" r:id="rId24"/>
    <p:sldId id="286" r:id="rId25"/>
    <p:sldId id="287" r:id="rId26"/>
    <p:sldId id="276" r:id="rId27"/>
    <p:sldId id="284" r:id="rId28"/>
    <p:sldId id="283" r:id="rId29"/>
    <p:sldId id="277" r:id="rId30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1320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E759C7-427C-4091-B8AE-40C20EE55143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F8FF6-04C2-4D43-826B-FF07C7F7A77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3034-6526-4114-B2AC-DE9B1C56E385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595A8-ED80-45B4-AD20-53343BA313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1090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3034-6526-4114-B2AC-DE9B1C56E385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595A8-ED80-45B4-AD20-53343BA313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283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3034-6526-4114-B2AC-DE9B1C56E385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595A8-ED80-45B4-AD20-53343BA313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745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3034-6526-4114-B2AC-DE9B1C56E385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595A8-ED80-45B4-AD20-53343BA313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410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3034-6526-4114-B2AC-DE9B1C56E385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595A8-ED80-45B4-AD20-53343BA313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654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3034-6526-4114-B2AC-DE9B1C56E385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595A8-ED80-45B4-AD20-53343BA313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372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3034-6526-4114-B2AC-DE9B1C56E385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595A8-ED80-45B4-AD20-53343BA313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966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3034-6526-4114-B2AC-DE9B1C56E385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595A8-ED80-45B4-AD20-53343BA313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0870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3034-6526-4114-B2AC-DE9B1C56E385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595A8-ED80-45B4-AD20-53343BA313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8294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3034-6526-4114-B2AC-DE9B1C56E385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595A8-ED80-45B4-AD20-53343BA313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232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3034-6526-4114-B2AC-DE9B1C56E385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595A8-ED80-45B4-AD20-53343BA313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323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53034-6526-4114-B2AC-DE9B1C56E385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595A8-ED80-45B4-AD20-53343BA313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857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jpe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8.jpeg"/><Relationship Id="rId4" Type="http://schemas.openxmlformats.org/officeDocument/2006/relationships/image" Target="../media/image32.png"/><Relationship Id="rId9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&#1087;&#1086;&#1088;&#1090;&#1092;&#1086;&#1083;&#1080;&#1086;%202015-2020/&#1056;&#1072;&#1089;&#1087;&#1088;&#1086;&#1089;&#1090;&#1088;&#1072;&#1085;&#1077;&#1085;&#1080;&#1077;%20&#1086;&#1087;&#1099;&#1090;&#1072;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&#1087;&#1086;&#1088;&#1090;&#1092;&#1086;&#1083;&#1080;&#1086;%202015-2020/&#1087;&#1088;&#1077;&#1079;&#1077;&#1085;&#1090;&#1072;&#1094;&#1080;&#1080;%20&#1082;%20&#1091;&#1088;&#1086;&#1082;&#1072;&#1084;" TargetMode="External"/><Relationship Id="rId2" Type="http://schemas.openxmlformats.org/officeDocument/2006/relationships/hyperlink" Target="&#1087;&#1086;&#1088;&#1090;&#1092;&#1086;&#1083;&#1080;&#1086;%202015-2020/&#1076;&#1086;&#1087;%20&#1101;&#1083;&#1077;&#1082;&#1090;&#1088;&#1086;&#1085;%20&#1084;&#1072;&#1090;&#1077;&#1088;&#1080;&#1072;&#1083;%20&#1082;%20&#1059;&#1052;&#1050;%20&#1057;&#1087;&#1086;&#1090;&#1083;&#1072;&#1081;&#1090;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&#1087;&#1086;&#1088;&#1090;&#1092;&#1086;&#1083;&#1080;&#1086;%202015-2020/&#1091;&#1087;&#1088;&#1072;&#1078;&#1085;&#1077;&#1085;&#1080;&#1103;%20&#1082;&#1072;&#1088;&#1090;&#1086;&#1095;&#1082;&#1080;%20&#1094;&#1074;&#1077;&#1090;&#1072;,%20&#1078;&#1080;&#1074;&#1086;&#1083;&#1090;&#1085;&#1099;&#1077;%20,%20&#1086;&#1074;&#1086;&#1097;&#1080;,%20&#1092;&#1088;&#1091;&#1082;&#1090;&#1099;" TargetMode="External"/><Relationship Id="rId7" Type="http://schemas.openxmlformats.org/officeDocument/2006/relationships/hyperlink" Target="&#1087;&#1086;&#1088;&#1090;&#1092;&#1086;&#1083;&#1080;&#1086;%202015-2020/&#1080;&#1089;&#1089;&#1083;&#1077;&#1076;&#1086;&#1074;&#1072;&#1090;&#1077;&#1083;&#1100;&#1089;&#1082;&#1080;&#1077;%20&#1088;&#1072;&#1073;&#1086;&#1090;&#1099;/&#1064;&#1091;&#1074;&#1072;&#1083;&#1086;&#1074;&#1072;%20&#1042;&#1077;&#1088;&#1086;&#1085;&#1080;&#1082;&#1072;%2014.04.19%20&#1063;&#1090;&#1086;%20&#1079;&#1072;%20&#1087;&#1088;&#1077;&#1083;&#1077;&#1089;&#1090;&#1100;%20&#1101;&#1090;&#1080;%20&#1089;&#1082;&#1072;&#1079;&#1082;&#1080;.pptx" TargetMode="External"/><Relationship Id="rId2" Type="http://schemas.openxmlformats.org/officeDocument/2006/relationships/hyperlink" Target="&#1087;&#1086;&#1088;&#1090;&#1092;&#1086;&#1083;&#1080;&#1086;%202015-2020/&#1091;&#1087;&#1088;&#1072;&#1078;&#1085;&#1077;&#1085;&#1080;&#1103;%20&#1082;&#1072;&#1088;&#1090;&#1086;&#1095;&#1082;&#1080;%20&#1086;&#1073;&#1097;&#1080;&#1081;%20&#1074;&#1086;&#1087;&#1088;&#1086;&#1089;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&#1087;&#1086;&#1088;&#1090;&#1092;&#1086;&#1083;&#1080;&#1086;%202015-2020/&#1080;&#1089;&#1089;&#1083;&#1077;&#1076;&#1086;&#1074;&#1072;&#1090;&#1077;&#1083;&#1100;&#1089;&#1082;&#1080;&#1077;%20&#1088;&#1072;&#1073;&#1086;&#1090;&#1099;/&#1055;&#1086;&#1087;&#1086;&#1074;%20&#1045;&#1075;&#1086;&#1088;%2030.04.18%20&#1051;&#1072;&#1081;&#1092;&#1093;&#1072;&#1082;&#1080;%20&#1076;&#1083;&#1103;%20&#1085;&#1077;&#1087;&#1088;&#1072;&#1074;&#1080;&#1083;&#1100;&#1085;&#1099;&#1093;%20&#1075;&#1083;&#1072;&#1075;&#1086;&#1083;&#1086;&#1074;.pptx" TargetMode="External"/><Relationship Id="rId5" Type="http://schemas.openxmlformats.org/officeDocument/2006/relationships/hyperlink" Target="&#1087;&#1086;&#1088;&#1090;&#1092;&#1086;&#1083;&#1080;&#1086;%202015-2020/&#1080;&#1089;&#1089;&#1083;&#1077;&#1076;&#1086;&#1074;&#1072;&#1090;&#1077;&#1083;&#1100;&#1089;&#1082;&#1080;&#1077;%20&#1088;&#1072;&#1073;&#1086;&#1090;&#1099;/&#1046;&#1080;&#1083;&#1103;&#1077;&#1074;&#1072;%20&#1042;&#1072;&#1088;&#1074;&#1072;&#1088;&#1072;%2030.04.18%20&#1082;&#1086;&#1088;&#1086;&#1083;&#1077;&#1074;&#1072;%20-%20&#1087;&#1088;&#1072;&#1074;&#1076;&#1072;%20&#1080;&#1083;&#1080;%20&#1074;&#1099;&#1084;&#1099;&#1089;&#1077;&#1083;.pptx" TargetMode="External"/><Relationship Id="rId4" Type="http://schemas.openxmlformats.org/officeDocument/2006/relationships/hyperlink" Target="&#1087;&#1086;&#1088;&#1090;&#1092;&#1086;&#1083;&#1080;&#1086;%202015-2020/&#1091;&#1087;&#1088;&#1072;&#1078;&#1085;&#1077;&#1085;&#1080;&#1103;%20&#1082;&#1072;&#1088;&#1090;&#1086;&#1095;&#1082;&#1080;%20&#1085;&#1072;&#1089;&#1090;%20&#1087;&#1088;&#1086;&#1089;&#1090;&#1086;&#1077;%20&#1074;&#1088;&#1077;&#1084;&#1103;%20&#1074;%20&#1072;&#1085;&#1075;&#1083;%20&#1103;&#1079;" TargetMode="Externa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&#1087;&#1086;&#1088;&#1090;&#1092;&#1086;&#1083;&#1080;&#1086;%202015-2020/&#1090;&#1077;&#1093;&#1085;&#1086;&#1083;&#1086;&#1075;&#1080;&#1095;&#1077;&#1089;&#1082;&#1080;&#1077;%20&#1082;&#1072;&#1088;&#1090;&#1099;%20&#1082;%20&#1091;&#1088;&#1086;&#1082;&#1072;&#1084;/3%20&#1082;&#1083;%20&#171;&#1052;&#1086;&#1103;%20&#1089;&#1077;&#1084;&#1100;&#1103;.%20&#1040;&#1082;&#1090;&#1080;&#1074;&#1080;&#1079;&#1072;&#1094;&#1080;&#1103;%20&#1083;&#1077;&#1082;&#1089;&#1080;&#1082;&#1080;%20&#1074;%20&#1091;&#1089;&#1090;&#1085;&#1086;&#1081;%20&#1088;&#1077;&#1095;&#1080;.%20&#1055;&#1086;&#1074;&#1090;&#1086;&#1088;&#1077;&#1085;&#1080;&#1077;%20&#1083;&#1080;&#1095;&#1085;&#1099;&#1093;%20&#1084;&#1077;&#1089;&#1090;&#1086;&#1080;&#1084;&#1077;&#1085;&#1080;&#1081;&#187;.docx" TargetMode="External"/><Relationship Id="rId13" Type="http://schemas.openxmlformats.org/officeDocument/2006/relationships/hyperlink" Target="&#1087;&#1086;&#1088;&#1090;&#1092;&#1086;&#1083;&#1080;&#1086;%202015-2020/&#1090;&#1077;&#1093;&#1085;&#1086;&#1083;&#1086;&#1075;&#1080;&#1095;&#1077;&#1089;&#1082;&#1080;&#1077;%20&#1082;&#1072;&#1088;&#1090;&#1099;%20&#1082;%20&#1091;&#1088;&#1086;&#1082;&#1072;&#1084;/3%20&#1082;&#1083;%20&#1058;&#1077;&#1087;&#1077;&#1088;&#1100;%20&#1103;%20&#1079;&#1085;&#1072;&#1102;!%20&#1054;&#1073;&#1086;&#1073;&#1097;&#1072;&#1102;&#1097;&#1077;&#1077;%20&#1087;&#1086;&#1074;&#1090;&#1086;&#1088;&#1077;&#1085;&#1080;&#1077;%20&#1087;&#1086;%20&#1090;&#1077;&#1084;&#1077;%20&#1048;&#1076;&#1077;&#1084;%20&#1080;&#1075;&#1088;&#1072;&#1090;&#1100;.doc" TargetMode="External"/><Relationship Id="rId3" Type="http://schemas.openxmlformats.org/officeDocument/2006/relationships/hyperlink" Target="&#1087;&#1086;&#1088;&#1090;&#1092;&#1086;&#1083;&#1080;&#1086;%202015-2020/&#1090;&#1077;&#1093;&#1085;&#1086;&#1083;&#1086;&#1075;&#1080;&#1095;&#1077;&#1089;&#1082;&#1080;&#1077;%20&#1082;&#1072;&#1088;&#1090;&#1099;%20&#1082;%20&#1091;&#1088;&#1086;&#1082;&#1072;&#1084;/2%20&#1082;&#1083;&#1072;&#1089;&#1089;%20&#1084;&#1086;&#1081;%20&#1076;&#1086;&#1084;.docx" TargetMode="External"/><Relationship Id="rId7" Type="http://schemas.openxmlformats.org/officeDocument/2006/relationships/hyperlink" Target="&#1054;&#1090;&#1082;&#1088;&#1099;&#1090;&#1099;&#1081;%20&#1091;&#1088;&#1086;&#1082;%20&#1085;&#1072;%20&#1072;&#1072;&#1090;&#1077;&#1089;&#1090;&#1072;&#1094;&#1080;&#1102;" TargetMode="External"/><Relationship Id="rId12" Type="http://schemas.openxmlformats.org/officeDocument/2006/relationships/hyperlink" Target="&#1087;&#1086;&#1088;&#1090;&#1092;&#1086;&#1083;&#1080;&#1086;%202015-2020/&#1090;&#1077;&#1093;&#1085;&#1086;&#1083;&#1086;&#1075;&#1080;&#1095;&#1077;&#1089;&#1082;&#1080;&#1077;%20&#1082;&#1072;&#1088;&#1090;&#1099;%20&#1082;%20&#1091;&#1088;&#1086;&#1082;&#1072;&#1084;/2%20&#1082;&#1083;%20&#1058;&#1077;&#1087;&#1077;&#1088;&#1100;%20&#1103;%20&#1079;&#1085;&#1072;&#1102;!%20&#1054;&#1073;&#1086;&#1073;&#1097;&#1072;&#1102;&#1097;&#1077;&#1077;%20&#1087;&#1086;&#1074;&#1090;&#1086;&#1088;&#1077;&#1085;&#1080;&#1077;%20&#1087;&#1086;%20&#1090;&#1077;&#1084;&#1077;%20&#171;&#1052;&#1086;&#1081;%20&#1076;&#1077;&#1085;&#1100;%20&#1088;&#1086;&#1078;&#1076;&#1077;&#1085;&#1080;&#1103;!&#187;.docx" TargetMode="External"/><Relationship Id="rId2" Type="http://schemas.openxmlformats.org/officeDocument/2006/relationships/hyperlink" Target="&#1087;&#1086;&#1088;&#1090;&#1092;&#1086;&#1083;&#1080;&#1086;%202015-2020/&#1090;&#1077;&#1093;&#1085;&#1086;&#1083;&#1086;&#1075;&#1080;&#1095;&#1077;&#1089;&#1082;&#1080;&#1077;%20&#1082;&#1072;&#1088;&#1090;&#1099;%20&#1082;%20&#1091;&#1088;&#1086;&#1082;&#1072;&#1084;/4%20&#1082;&#1083;%20&#1058;&#1077;&#1087;&#1077;&#1088;&#1100;%20&#1103;%20&#1079;&#1085;&#1072;&#1102;!%20%20&#1054;&#1073;&#1086;&#1073;&#1097;&#1072;&#1102;&#1097;&#1077;&#1077;%20&#1087;&#1086;&#1074;&#1090;&#1086;&#1088;&#1077;&#1085;&#1080;&#1077;%20%20&#1087;&#1086;%20&#1090;&#1077;&#1084;&#1077;%20&#171;&#1042;%20&#1079;&#1086;&#1086;&#1087;&#1072;&#1088;&#1082;&#1077;.%20&#1042;&#1077;&#1089;&#1077;&#1083;&#1099;&#1077;%20&#1078;&#1080;&#1074;&#1086;&#1090;&#1085;&#1099;&#1077;!.docx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&#1087;&#1086;&#1088;&#1090;&#1092;&#1086;&#1083;&#1080;&#1086;%202015-2020/&#1090;&#1077;&#1093;&#1085;&#1086;&#1083;&#1086;&#1075;&#1080;&#1095;&#1077;&#1089;&#1082;&#1080;&#1077;%20&#1082;&#1072;&#1088;&#1090;&#1099;%20&#1082;%20&#1091;&#1088;&#1086;&#1082;&#1072;&#1084;/4%20&#1082;&#1083;%20%20&#1045;&#1076;&#1072;%20&#1074;&#1086;%20&#1074;&#1089;&#1077;&#1084;%20&#1084;&#1080;&#1088;&#1077;.docx" TargetMode="External"/><Relationship Id="rId11" Type="http://schemas.openxmlformats.org/officeDocument/2006/relationships/hyperlink" Target="&#1087;&#1086;&#1088;&#1090;&#1092;&#1086;&#1083;&#1080;&#1086;%202015-2020/&#1090;&#1077;&#1093;&#1085;&#1086;&#1083;&#1086;&#1075;&#1080;&#1095;&#1077;&#1089;&#1082;&#1080;&#1077;%20&#1082;&#1072;&#1088;&#1090;&#1099;%20&#1082;%20&#1091;&#1088;&#1086;&#1082;&#1072;&#1084;/4%20&#1082;&#1083;%20&#1057;&#1090;&#1088;&#1072;&#1085;&#1099;%20&#1084;&#1080;&#1088;&#1072;.docx" TargetMode="External"/><Relationship Id="rId5" Type="http://schemas.openxmlformats.org/officeDocument/2006/relationships/hyperlink" Target="&#1087;&#1086;&#1088;&#1090;&#1092;&#1086;&#1083;&#1080;&#1086;%202015-2020/&#1090;&#1077;&#1093;&#1085;&#1086;&#1083;&#1086;&#1075;&#1080;&#1095;&#1077;&#1089;&#1082;&#1080;&#1077;%20&#1082;&#1072;&#1088;&#1090;&#1099;%20&#1082;%20&#1091;&#1088;&#1086;&#1082;&#1072;&#1084;/3%20&#1082;&#1083;%20&#1042;%20&#1084;&#1086;&#1077;&#1084;%20&#1083;&#1072;&#1085;&#1095;%20&#1073;&#1086;&#1082;&#1089;&#1077;.docx" TargetMode="External"/><Relationship Id="rId10" Type="http://schemas.openxmlformats.org/officeDocument/2006/relationships/hyperlink" Target="&#1087;&#1086;&#1088;&#1090;&#1092;&#1086;&#1083;&#1080;&#1086;%202015-2020/&#1090;&#1077;&#1093;&#1085;&#1086;&#1083;&#1086;&#1075;&#1080;&#1095;&#1077;&#1089;&#1082;&#1080;&#1077;%20&#1082;&#1072;&#1088;&#1090;&#1099;%20&#1082;%20&#1091;&#1088;&#1086;&#1082;&#1072;&#1084;/3%20&#1082;&#1083;%20&#1042;%20&#1087;&#1072;&#1088;&#1082;&#1077;.docx" TargetMode="External"/><Relationship Id="rId4" Type="http://schemas.openxmlformats.org/officeDocument/2006/relationships/hyperlink" Target="&#1087;&#1086;&#1088;&#1090;&#1092;&#1086;&#1083;&#1080;&#1086;%202015-2020/&#1090;&#1077;&#1093;&#1085;&#1086;&#1083;&#1086;&#1075;&#1080;&#1095;&#1077;&#1089;&#1082;&#1080;&#1077;%20&#1082;&#1072;&#1088;&#1090;&#1099;%20&#1082;%20&#1091;&#1088;&#1086;&#1082;&#1072;&#1084;/2%20&#1082;&#1083;%20&#1084;&#1086;&#1080;%20&#1073;&#1091;&#1082;&#1074;&#1099;(i-q).docx" TargetMode="External"/><Relationship Id="rId9" Type="http://schemas.openxmlformats.org/officeDocument/2006/relationships/hyperlink" Target="&#1087;&#1086;&#1088;&#1090;&#1092;&#1086;&#1083;&#1080;&#1086;%202015-2020/&#1090;&#1077;&#1093;&#1085;&#1086;&#1083;&#1086;&#1075;&#1080;&#1095;&#1077;&#1089;&#1082;&#1080;&#1077;%20&#1082;&#1072;&#1088;&#1090;&#1099;%20&#1082;%20&#1091;&#1088;&#1086;&#1082;&#1072;&#1084;/4%20&#1082;&#1083;%20&#1057;&#1090;&#1088;&#1072;&#1085;&#1086;&#1074;&#1077;&#1076;&#1077;&#1085;&#1080;&#1077;.%20&#1040;&#1085;&#1075;&#1083;&#1080;&#1081;&#1089;&#1082;&#1080;&#1077;%20&#1080;%20&#1088;&#1091;&#1089;&#1089;&#1082;&#1080;&#1077;%20&#1089;&#1082;&#1072;&#1079;&#1082;&#1080;.%20&#1055;&#1088;&#1086;&#1089;&#1090;&#1086;&#1077;%20&#1087;&#1088;&#1086;&#1096;&#1077;&#1076;&#1096;&#1077;&#1077;%20&#1074;&#1088;&#1077;&#1084;&#1103;..docx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&#1087;&#1086;&#1088;&#1090;&#1092;&#1086;&#1083;&#1080;&#1086;%202015-2020/&#1087;&#1088;&#1077;&#1079;&#1077;&#1085;&#1090;&#1072;&#1094;&#1080;&#1080;%20&#1082;%20&#1091;&#1088;&#1086;&#1082;&#1072;&#1084;/3%20&#1082;&#1083;%20&#1058;&#1077;&#1087;&#1077;&#1088;&#1100;%20&#1103;%20&#1079;&#1085;&#1072;&#1102;!%20&#1054;&#1073;&#1086;&#1073;&#1097;&#1072;&#1102;&#1097;&#1077;&#1077;%20&#1087;&#1086;&#1074;&#1090;&#1086;&#1088;&#1077;&#1085;&#1080;&#1077;%20&#1087;&#1086;%20&#1090;&#1077;&#1084;&#1077;%20&#1048;&#1076;&#1105;&#1084;%20&#1080;&#1075;&#1088;&#1072;&#1090;&#1100;.pptx" TargetMode="External"/><Relationship Id="rId2" Type="http://schemas.openxmlformats.org/officeDocument/2006/relationships/hyperlink" Target="&#1054;&#1090;&#1082;&#1088;&#1099;&#1090;&#1099;&#1081;%20&#1091;&#1088;&#1086;&#1082;%20&#1085;&#1072;%20&#1072;&#1072;&#1090;&#1077;&#1089;&#1090;&#1072;&#1094;&#1080;&#1102;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478971" y="131717"/>
            <a:ext cx="7924800" cy="554083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Autofit/>
          </a:bodyPr>
          <a:lstStyle>
            <a:lvl1pPr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>
                <a:solidFill>
                  <a:srgbClr val="660033"/>
                </a:solidFill>
              </a:rPr>
              <a:t>МБОУ «Октябрьская начальная школа»</a:t>
            </a: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 bwMode="auto">
          <a:xfrm>
            <a:off x="1219200" y="131717"/>
            <a:ext cx="7391400" cy="5659483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6000" b="1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              </a:t>
            </a:r>
            <a:r>
              <a:rPr kumimoji="0" lang="ru-RU" alt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Портфолио</a:t>
            </a:r>
          </a:p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 </a:t>
            </a:r>
          </a:p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учителя английского языка</a:t>
            </a:r>
          </a:p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altLang="ru-RU" sz="2400" b="1" dirty="0">
                <a:solidFill>
                  <a:srgbClr val="660033"/>
                </a:solidFill>
                <a:latin typeface="Cambria" panose="02040503050406030204" pitchFamily="18" charset="0"/>
              </a:rPr>
              <a:t>в</a:t>
            </a:r>
            <a:r>
              <a:rPr lang="ru-RU" altLang="ru-RU" sz="2400" b="1" dirty="0" smtClean="0">
                <a:solidFill>
                  <a:srgbClr val="660033"/>
                </a:solidFill>
                <a:latin typeface="Cambria" panose="02040503050406030204" pitchFamily="18" charset="0"/>
              </a:rPr>
              <a:t>ысшей </a:t>
            </a:r>
          </a:p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altLang="ru-RU" sz="2400" b="1" dirty="0" smtClean="0">
                <a:solidFill>
                  <a:srgbClr val="660033"/>
                </a:solidFill>
                <a:latin typeface="Cambria" panose="02040503050406030204" pitchFamily="18" charset="0"/>
              </a:rPr>
              <a:t>квалификационной категории</a:t>
            </a:r>
            <a:endParaRPr kumimoji="0" lang="ru-RU" alt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660033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altLang="ru-RU" sz="2400" b="1" dirty="0" err="1" smtClean="0">
                <a:solidFill>
                  <a:srgbClr val="660033"/>
                </a:solidFill>
                <a:latin typeface="Cambria" panose="02040503050406030204" pitchFamily="18" charset="0"/>
              </a:rPr>
              <a:t>Попо</a:t>
            </a:r>
            <a:r>
              <a:rPr kumimoji="0" lang="ru-RU" alt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вой Татьяны</a:t>
            </a:r>
            <a:r>
              <a:rPr kumimoji="0" lang="ru-RU" altLang="ru-RU" sz="2400" b="1" i="0" u="none" strike="noStrike" kern="1200" cap="none" spc="0" normalizeH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 Владимировны</a:t>
            </a:r>
            <a:endParaRPr kumimoji="0" lang="ru-RU" alt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660033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uk-UA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itchFamily="18" charset="0"/>
              </a:rPr>
              <a:t> </a:t>
            </a:r>
            <a:endParaRPr kumimoji="0" lang="ru-RU" sz="1600" b="0" i="0" u="none" strike="noStrike" kern="1200" cap="none" spc="0" normalizeH="0" baseline="0" noProof="0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Calibri" panose="020F0502020204030204"/>
              <a:ea typeface="+mn-ea"/>
            </a:endParaRPr>
          </a:p>
        </p:txBody>
      </p:sp>
      <p:pic>
        <p:nvPicPr>
          <p:cNvPr id="1026" name="Picture 2" descr="C:\Users\Татьяна\Desktop\МАМУЛЯ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411892" y="823783"/>
            <a:ext cx="3163330" cy="399535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8682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67640" y="1201783"/>
            <a:ext cx="90678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indent="11113" algn="ctr" eaLnBrk="1" hangingPunct="1"/>
            <a:r>
              <a:rPr lang="ru-RU" altLang="ru-RU" sz="4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Раздел 1. </a:t>
            </a:r>
            <a:br>
              <a:rPr lang="ru-RU" altLang="ru-RU" sz="4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</a:br>
            <a:r>
              <a:rPr lang="ru-RU" altLang="ru-RU" sz="4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Общие сведения о педагоге</a:t>
            </a:r>
          </a:p>
        </p:txBody>
      </p:sp>
    </p:spTree>
    <p:extLst>
      <p:ext uri="{BB962C8B-B14F-4D97-AF65-F5344CB8AC3E}">
        <p14:creationId xmlns:p14="http://schemas.microsoft.com/office/powerpoint/2010/main" val="45594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3510" y="107296"/>
            <a:ext cx="88304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Образование</a:t>
            </a:r>
            <a:r>
              <a:rPr lang="ru-RU" altLang="ru-RU" sz="2400" b="1" dirty="0" smtClean="0">
                <a:solidFill>
                  <a:srgbClr val="660033"/>
                </a:solidFill>
                <a:latin typeface="Georgia" panose="02040502050405020303" pitchFamily="18" charset="0"/>
              </a:rPr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603629" y="552540"/>
            <a:ext cx="3870838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2000 </a:t>
            </a:r>
            <a:r>
              <a:rPr lang="ru-RU" sz="14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г., Оренбургский </a:t>
            </a:r>
            <a:endParaRPr lang="ru-RU" sz="1400" b="1" dirty="0" smtClean="0">
              <a:solidFill>
                <a:srgbClr val="66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 smtClean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государственный педагогический университет,</a:t>
            </a:r>
          </a:p>
          <a:p>
            <a:pPr algn="ctr"/>
            <a:r>
              <a:rPr lang="ru-RU" sz="1400" b="1" dirty="0" smtClean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присуждена квалификация: учитель немецкого и английского языков по специальности «филология»</a:t>
            </a:r>
          </a:p>
        </p:txBody>
      </p:sp>
      <p:pic>
        <p:nvPicPr>
          <p:cNvPr id="10" name="Рисунок 9" descr="C:\Users\user\Desktop\WP_20151202_14_27_12_Pro.jpg"/>
          <p:cNvPicPr/>
          <p:nvPr/>
        </p:nvPicPr>
        <p:blipFill>
          <a:blip r:embed="rId2">
            <a:lum contrast="10000"/>
          </a:blip>
          <a:srcRect l="2414" r="4021"/>
          <a:stretch>
            <a:fillRect/>
          </a:stretch>
        </p:blipFill>
        <p:spPr bwMode="auto">
          <a:xfrm>
            <a:off x="1421694" y="1968843"/>
            <a:ext cx="5893506" cy="37235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3697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110066"/>
            <a:ext cx="9143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Курсы повышения квалификации</a:t>
            </a:r>
            <a:r>
              <a:rPr lang="ru-RU" altLang="ru-RU" sz="2400" b="1" dirty="0" smtClean="0">
                <a:solidFill>
                  <a:srgbClr val="660033"/>
                </a:solidFill>
                <a:latin typeface="Georgia" panose="02040502050405020303" pitchFamily="18" charset="0"/>
              </a:rPr>
              <a:t> </a:t>
            </a:r>
          </a:p>
        </p:txBody>
      </p:sp>
      <p:pic>
        <p:nvPicPr>
          <p:cNvPr id="7" name="Рисунок 6" descr="C:\Users\user\Desktop\WP_20151202_14_28_51_Pro.jpg"/>
          <p:cNvPicPr/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136311" y="657482"/>
            <a:ext cx="4279170" cy="3016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user\Desktop\WP_20151202_14_28_34_Pro.jpg"/>
          <p:cNvPicPr/>
          <p:nvPr/>
        </p:nvPicPr>
        <p:blipFill>
          <a:blip r:embed="rId3">
            <a:lum bright="10000" contrast="10000"/>
          </a:blip>
          <a:srcRect/>
          <a:stretch>
            <a:fillRect/>
          </a:stretch>
        </p:blipFill>
        <p:spPr bwMode="auto">
          <a:xfrm>
            <a:off x="4621427" y="652720"/>
            <a:ext cx="4324865" cy="3029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C:\Users\user\Desktop\WP_20151202_14_28_02_Pro.jpg"/>
          <p:cNvPicPr/>
          <p:nvPr/>
        </p:nvPicPr>
        <p:blipFill>
          <a:blip r:embed="rId4">
            <a:lum bright="10000" contrast="40000"/>
          </a:blip>
          <a:srcRect/>
          <a:stretch>
            <a:fillRect/>
          </a:stretch>
        </p:blipFill>
        <p:spPr bwMode="auto">
          <a:xfrm>
            <a:off x="164757" y="3863546"/>
            <a:ext cx="4217773" cy="28585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C:\Users\Татьяна\Desktop\20210809_214910.jpg"/>
          <p:cNvPicPr>
            <a:picLocks noChangeAspect="1" noChangeArrowheads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4646140" y="3855308"/>
            <a:ext cx="4291913" cy="28750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87538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44137" y="248414"/>
            <a:ext cx="8451668" cy="69578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800">
              <a:lnSpc>
                <a:spcPct val="90000"/>
              </a:lnSpc>
              <a:spcBef>
                <a:spcPts val="750"/>
              </a:spcBef>
              <a:defRPr/>
            </a:pPr>
            <a:r>
              <a:rPr lang="ru-RU" altLang="ru-RU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Квалификационная  категория - </a:t>
            </a:r>
            <a:r>
              <a:rPr lang="ru-RU" altLang="ru-RU" sz="2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высшая</a:t>
            </a:r>
            <a:endParaRPr lang="ru-RU" altLang="ru-RU" sz="2000" b="1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lvl="0" defTabSz="685800">
              <a:lnSpc>
                <a:spcPct val="90000"/>
              </a:lnSpc>
              <a:spcBef>
                <a:spcPts val="750"/>
              </a:spcBef>
              <a:defRPr/>
            </a:pPr>
            <a:r>
              <a:rPr lang="ru-RU" altLang="ru-RU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Общий педагогический стаж – </a:t>
            </a:r>
            <a:r>
              <a:rPr lang="ru-RU" altLang="ru-RU" sz="2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21 год</a:t>
            </a:r>
            <a:endParaRPr lang="ru-RU" altLang="ru-RU" sz="2000" b="1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lvl="0" defTabSz="685800">
              <a:lnSpc>
                <a:spcPct val="90000"/>
              </a:lnSpc>
              <a:spcBef>
                <a:spcPts val="750"/>
              </a:spcBef>
              <a:defRPr/>
            </a:pPr>
            <a:r>
              <a:rPr lang="ru-RU" altLang="ru-RU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Повышение квалификации: </a:t>
            </a:r>
          </a:p>
          <a:p>
            <a:pPr marL="285750" indent="-285750" algn="just">
              <a:spcAft>
                <a:spcPts val="0"/>
              </a:spcAft>
              <a:buFont typeface="Wingdings" pitchFamily="2" charset="2"/>
              <a:buChar char="ü"/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ФГБОУ ВПО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«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Оренбургский государственный педагогический университет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», курсы повышения квалификации по программе « Актуальные проблемы преподавания иностранного языка в условиях внедрения ФГОС ООО», 2016 г.,</a:t>
            </a:r>
          </a:p>
          <a:p>
            <a:pPr marL="285750" indent="-285750" algn="just">
              <a:spcAft>
                <a:spcPts val="0"/>
              </a:spcAft>
              <a:buFont typeface="Wingdings" pitchFamily="2" charset="2"/>
              <a:buChar char="ü"/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АНО ДПО « Институт современного образования» курсы повышения квалификации по программе «Обучение английскому языку при интеграции общего и дополнительного образования в условиях реализации ФГОС», 2019 г.,</a:t>
            </a:r>
          </a:p>
          <a:p>
            <a:pPr marL="285750" indent="-285750" algn="just">
              <a:spcAft>
                <a:spcPts val="0"/>
              </a:spcAft>
              <a:buFont typeface="Wingdings" pitchFamily="2" charset="2"/>
              <a:buChar char="ü"/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АНО ДПО «ТМЦАП» «Повышение квалификации педагогических работников в области современных информационно – коммуникационных технологий», 2020 г.,</a:t>
            </a:r>
          </a:p>
          <a:p>
            <a:pPr marL="285750" indent="-285750" algn="just">
              <a:spcAft>
                <a:spcPts val="0"/>
              </a:spcAft>
              <a:buFont typeface="Wingdings" pitchFamily="2" charset="2"/>
              <a:buChar char="ü"/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Министерство образования Оренбургской области ГАПОУ « Оренбургский колледж экономики и информатики» курсы о повышении квалификации педагогических работников, привлекаемых к осуществлению образовательной деятельности в области современных информационно-коммуникационных технологий», 2020г.</a:t>
            </a:r>
          </a:p>
          <a:p>
            <a:pPr marL="285750" indent="-285750" algn="just">
              <a:spcAft>
                <a:spcPts val="0"/>
              </a:spcAft>
              <a:buFont typeface="Wingdings" pitchFamily="2" charset="2"/>
              <a:buChar char="ü"/>
            </a:pP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itchFamily="2" charset="2"/>
              <a:buChar char="ü"/>
            </a:pPr>
            <a:endParaRPr lang="ru-RU" sz="24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27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3954" y="0"/>
            <a:ext cx="80728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Почетные звания и награды, грамоты, благодарственные письма</a:t>
            </a:r>
          </a:p>
        </p:txBody>
      </p:sp>
      <p:pic>
        <p:nvPicPr>
          <p:cNvPr id="8" name="Рисунок 7" descr="H:\портфолио Попова Т.В\мои достижения Попова Т.В\WP_20170808_16_06_08_Pro.jpg"/>
          <p:cNvPicPr/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2154669" y="889688"/>
            <a:ext cx="4798066" cy="29409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H:\портфолио Попова Т.В\мои достижения Попова Т.В\Диплом проекта infourok.ru №531509432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4326" y="3937686"/>
            <a:ext cx="1698041" cy="2669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H:\портфолио Попова Т.В\мои достижения Попова Т.В\Свидетельство проекта infourok.ru №788009 (8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25462" y="3937687"/>
            <a:ext cx="1681566" cy="26772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H:\портфолио Попова Т.В\мои достижения Попова Т.В\87896390. Попова Татьяна Владимировна - Благодарность за активное участие в международной олимпиаде проекта videouroki.net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1892" y="3929447"/>
            <a:ext cx="1658031" cy="26937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 descr="H:\портфолио Попова Т.В\мои достижения Попова Т.В\Благодарности за активное участие urokiangliyskogo.ru №10516182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27589" y="3929447"/>
            <a:ext cx="1705233" cy="2693773"/>
          </a:xfrm>
          <a:prstGeom prst="rect">
            <a:avLst/>
          </a:prstGeom>
          <a:noFill/>
        </p:spPr>
      </p:pic>
      <p:pic>
        <p:nvPicPr>
          <p:cNvPr id="1030" name="Picture 6" descr="H:\портфолио Попова Т.В\мои достижения Попова Т.В\Благодарность проекта infourok.ru № KГ-27581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72963" y="3937684"/>
            <a:ext cx="1689804" cy="26361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470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3954" y="0"/>
            <a:ext cx="80728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Почетные звания и награды, грамоты, благодарственные письма</a:t>
            </a:r>
          </a:p>
        </p:txBody>
      </p:sp>
      <p:pic>
        <p:nvPicPr>
          <p:cNvPr id="2050" name="Picture 2" descr="H:\портфолио Попова Т.В\мои достижения Попова Т.В\Попова Татьяна Владимировна - благодарность (1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855" y="774357"/>
            <a:ext cx="2084172" cy="31468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C:\Users\Татьяна\Desktop\20210810_133311.jpg"/>
          <p:cNvPicPr>
            <a:picLocks noChangeAspect="1" noChangeArrowheads="1"/>
          </p:cNvPicPr>
          <p:nvPr/>
        </p:nvPicPr>
        <p:blipFill>
          <a:blip r:embed="rId3" cstate="print">
            <a:lum bright="10000" contrast="40000"/>
          </a:blip>
          <a:srcRect/>
          <a:stretch>
            <a:fillRect/>
          </a:stretch>
        </p:blipFill>
        <p:spPr bwMode="auto">
          <a:xfrm>
            <a:off x="123568" y="4028303"/>
            <a:ext cx="2067697" cy="2710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Татьяна\Desktop\20210810_133702.jpg"/>
          <p:cNvPicPr>
            <a:picLocks noChangeAspect="1" noChangeArrowheads="1"/>
          </p:cNvPicPr>
          <p:nvPr/>
        </p:nvPicPr>
        <p:blipFill>
          <a:blip r:embed="rId4" cstate="print">
            <a:lum bright="10000" contrast="40000"/>
          </a:blip>
          <a:srcRect/>
          <a:stretch>
            <a:fillRect/>
          </a:stretch>
        </p:blipFill>
        <p:spPr bwMode="auto">
          <a:xfrm>
            <a:off x="6829168" y="4053015"/>
            <a:ext cx="2191264" cy="2685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10" descr="J:\Мониторинг Попова Т.В.(английский)2\достижения учащихся в дистанционных олимпиадах по английскому языку\Олимпиада международная по англ яз октябрь 21.10.17\Свидетельства о подготовке победителей urokiangliyskogo.ru №1051618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48931" y="782594"/>
            <a:ext cx="2215977" cy="31468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 descr="H:\портфолио Попова Т.В\мои публикации Попова Т.В\Свидетельство проекта infourok.ru №788009 (5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13287" y="774357"/>
            <a:ext cx="2258215" cy="31798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3" descr="H:\портфолио Попова Т.В\мои публикации Попова Т.В\Свидетельство проекта infourok.ru №78800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20420" y="782594"/>
            <a:ext cx="2191774" cy="31798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 descr="C:\Users\Татьяна\Desktop\яУчитель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39049" y="4020065"/>
            <a:ext cx="2207740" cy="2734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C:\Users\Татьяна\Desktop\Свидетельство о подготовке победителей urokiangliyskogo.ru №11798585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72597" y="4020064"/>
            <a:ext cx="2167598" cy="27102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287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3954" y="0"/>
            <a:ext cx="80728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Почетные звания и награды, грамоты, благодарственные письма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688" y="840259"/>
            <a:ext cx="2119956" cy="28255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 descr="C:\Users\Татьяна\Desktop\мои награды 2020-25\2021\Благодарность проекта infourok.ru №ЛЧ455462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2640" y="815544"/>
            <a:ext cx="2101695" cy="28420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C:\Users\Татьяна\Desktop\мои награды 2020-25\2021\Свидетельство проекта infourok.ru №СМ344234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1959" y="823783"/>
            <a:ext cx="2137782" cy="28338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C:\Users\Татьяна\Desktop\мои награды 2020-25\2021\диплом 1 место мотивация учебной деятельности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5311" y="3830595"/>
            <a:ext cx="2124807" cy="2809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3" name="Picture 5" descr="C:\Users\Татьяна\Desktop\мои награды 2020-25\2021\2 место диплом рефлексия на уроке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11547" y="3781168"/>
            <a:ext cx="2108886" cy="28338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62616" y="3822356"/>
            <a:ext cx="2117124" cy="27926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36582" y="807309"/>
            <a:ext cx="2091766" cy="28750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Татьяна\Desktop\page_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19281" y="3818238"/>
            <a:ext cx="2111529" cy="28132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1287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1623668"/>
            <a:ext cx="914399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+mj-ea"/>
                <a:cs typeface="+mj-cs"/>
              </a:rPr>
              <a:t>Раздел 2. </a:t>
            </a:r>
            <a:br>
              <a:rPr kumimoji="0" lang="ru-RU" alt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+mj-ea"/>
                <a:cs typeface="+mj-cs"/>
              </a:rPr>
            </a:br>
            <a:r>
              <a:rPr kumimoji="0" lang="ru-RU" alt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+mj-ea"/>
                <a:cs typeface="+mj-cs"/>
              </a:rPr>
              <a:t>Результаты педагогической деятельности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7135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Сведения о результатах работы</a:t>
            </a:r>
          </a:p>
          <a:p>
            <a:pPr algn="ctr"/>
            <a:r>
              <a:rPr lang="ru-RU" altLang="ru-RU" sz="1600" dirty="0">
                <a:solidFill>
                  <a:srgbClr val="660033"/>
                </a:solidFill>
                <a:latin typeface="Cambria" panose="02040503050406030204" pitchFamily="18" charset="0"/>
              </a:rPr>
              <a:t>Достижение обучающимися положительной динамики результатов освоения образовательных программ по итогам мониторингов, проводимых организацией:</a:t>
            </a:r>
            <a:endParaRPr lang="ru-RU" altLang="ru-RU" sz="1600" b="1" dirty="0">
              <a:solidFill>
                <a:srgbClr val="660033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922637" y="972064"/>
          <a:ext cx="6771505" cy="532161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</a:tblPr>
              <a:tblGrid>
                <a:gridCol w="15477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8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27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327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67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 b="1" dirty="0">
                          <a:latin typeface="Times New Roman"/>
                          <a:ea typeface="Calibri"/>
                          <a:cs typeface="Times New Roman"/>
                        </a:rPr>
                        <a:t>Учебный год</a:t>
                      </a:r>
                      <a:endParaRPr lang="ru-RU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 b="1">
                          <a:latin typeface="Times New Roman"/>
                          <a:ea typeface="Calibri"/>
                          <a:cs typeface="Times New Roman"/>
                        </a:rPr>
                        <a:t>Класс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 b="1" dirty="0">
                          <a:latin typeface="Times New Roman"/>
                          <a:ea typeface="Calibri"/>
                          <a:cs typeface="Times New Roman"/>
                        </a:rPr>
                        <a:t>Успеваемость</a:t>
                      </a:r>
                      <a:endParaRPr lang="ru-RU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 b="1">
                          <a:latin typeface="Times New Roman"/>
                          <a:ea typeface="Calibri"/>
                          <a:cs typeface="Times New Roman"/>
                        </a:rPr>
                        <a:t>Качество знаний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6705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 полугодие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2015-2016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4а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91,6%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16,6%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4б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96%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77,7%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4в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25%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4д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44,4%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6705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 полугодие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2016-2017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4а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66,6%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4б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50%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4в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80%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4г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63,6%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4д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72,7%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26705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2 полугодие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2016-2017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4а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81,8%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4б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76,9%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4в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81,8%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4г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63,6%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4д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75%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26705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 полугодие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2017-2018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4а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81%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72%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4б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91.6%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33,3%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4в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81,5%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4г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86,6%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4д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86,6%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26705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 полугодие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2018-2019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4а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91%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54,4%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4б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66%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4в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54,4%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4г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58,3% 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4д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75%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26705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2 полугодие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2018-2019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4а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81,8%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4б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76,9%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4в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81,8%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4г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63,6%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4д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75%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26705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 полугодие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2019-2020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4а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81,6%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69,2%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4б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91%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69,2%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4в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75%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4г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77,7%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4д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83%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  <a:tr h="126705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2 полугодие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2019-2020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4а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73%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5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4б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 76,9%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6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4в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92,3%  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4г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 92,3% 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8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4д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 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"/>
                  </a:ext>
                </a:extLst>
              </a:tr>
              <a:tr h="12670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 полугодие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2020-2021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4г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90%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50%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40"/>
                  </a:ext>
                </a:extLst>
              </a:tr>
              <a:tr h="126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4д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latin typeface="Times New Roman"/>
                          <a:ea typeface="Calibri"/>
                          <a:cs typeface="Times New Roman"/>
                        </a:rPr>
                        <a:t>50%</a:t>
                      </a:r>
                      <a:endParaRPr lang="ru-RU" sz="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9069" marR="290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456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0"/>
            <a:ext cx="91440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altLang="ru-RU" sz="2000" b="1" dirty="0">
                <a:solidFill>
                  <a:srgbClr val="660033"/>
                </a:solidFill>
              </a:rPr>
              <a:t>Стабильные положительные результаты освоения обучающимися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altLang="ru-RU" sz="2000" b="1" dirty="0">
                <a:solidFill>
                  <a:srgbClr val="660033"/>
                </a:solidFill>
              </a:rPr>
              <a:t>образовательных программ по итогам мониторинга системы образования,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altLang="ru-RU" sz="2000" b="1" dirty="0">
                <a:solidFill>
                  <a:srgbClr val="660033"/>
                </a:solidFill>
              </a:rPr>
              <a:t> проводимого в порядке, установленном постановлением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altLang="ru-RU" sz="2000" b="1" dirty="0">
                <a:solidFill>
                  <a:srgbClr val="660033"/>
                </a:solidFill>
              </a:rPr>
              <a:t>Правительства Российской Федерации от 5 августа 2013 г. № 662: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13038" y="1458099"/>
          <a:ext cx="8657967" cy="1458096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</a:tblPr>
              <a:tblGrid>
                <a:gridCol w="9982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74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34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93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693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30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1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72" marR="629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Предмет</a:t>
                      </a:r>
                      <a:endParaRPr lang="ru-RU" sz="1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72" marR="629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Классы</a:t>
                      </a:r>
                      <a:endParaRPr lang="ru-RU" sz="1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72" marR="629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Успеваемость</a:t>
                      </a:r>
                      <a:endParaRPr lang="ru-RU" sz="10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72" marR="629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Качество знаний</a:t>
                      </a:r>
                      <a:endParaRPr lang="ru-RU" sz="10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72" marR="629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016">
                <a:tc rowSpan="5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72" marR="629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Английский язык</a:t>
                      </a:r>
                      <a:endParaRPr lang="ru-RU" sz="10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972" marR="629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4а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100%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75%</a:t>
                      </a:r>
                      <a:endParaRPr lang="ru-RU" sz="1100" b="1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0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4б</a:t>
                      </a:r>
                      <a:endParaRPr lang="ru-RU" sz="1100" b="1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100%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69.2%</a:t>
                      </a:r>
                      <a:endParaRPr lang="ru-RU" sz="1100" b="1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0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4в</a:t>
                      </a:r>
                      <a:endParaRPr lang="ru-RU" sz="1100" b="1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100%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88,8%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0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4г</a:t>
                      </a:r>
                      <a:endParaRPr lang="ru-RU" sz="1100" b="1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100%</a:t>
                      </a:r>
                      <a:endParaRPr lang="ru-RU" sz="1100" b="1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66,6%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0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4д</a:t>
                      </a:r>
                      <a:endParaRPr lang="ru-RU" sz="1100" b="1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100%</a:t>
                      </a:r>
                      <a:endParaRPr lang="ru-RU" sz="1100" b="1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75%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972" marR="6297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321275" y="3103684"/>
          <a:ext cx="8649729" cy="3264165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</a:tblPr>
              <a:tblGrid>
                <a:gridCol w="1948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3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40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640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6838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Учебный год</a:t>
                      </a:r>
                      <a:endParaRPr lang="ru-RU" sz="8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Класс</a:t>
                      </a:r>
                      <a:endParaRPr lang="ru-RU" sz="8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Контрольные срезы по текстам отдела методической работы МКУ КЦООУ 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84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Успеваемость</a:t>
                      </a:r>
                      <a:endParaRPr lang="ru-RU" sz="8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Качество знаний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212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 полугодие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2017-2018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8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74%</a:t>
                      </a:r>
                      <a:endParaRPr lang="ru-RU" sz="8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2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96%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70%</a:t>
                      </a:r>
                      <a:endParaRPr lang="ru-RU" sz="8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32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96%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75%</a:t>
                      </a:r>
                      <a:endParaRPr lang="ru-RU" sz="8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3212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 полугодие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2017-2018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74%</a:t>
                      </a:r>
                      <a:endParaRPr lang="ru-RU" sz="8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32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75%</a:t>
                      </a:r>
                      <a:endParaRPr lang="ru-RU" sz="8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32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81%</a:t>
                      </a:r>
                      <a:endParaRPr lang="ru-RU" sz="8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3212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 четверть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2018-2019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74%</a:t>
                      </a:r>
                      <a:endParaRPr lang="ru-RU" sz="8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32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100%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72%</a:t>
                      </a:r>
                      <a:endParaRPr lang="ru-RU" sz="8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32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96%</a:t>
                      </a:r>
                      <a:endParaRPr lang="ru-RU" sz="8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75%</a:t>
                      </a:r>
                      <a:endParaRPr lang="ru-RU" sz="8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919" marR="52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915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Выявление развития у обучающихся способностей к научной (интеллектуальной), творческой деятельности.</a:t>
            </a:r>
            <a:endParaRPr lang="ru-RU" b="1" dirty="0">
              <a:solidFill>
                <a:srgbClr val="660033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89470" y="626076"/>
          <a:ext cx="8781534" cy="604513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</a:tblPr>
              <a:tblGrid>
                <a:gridCol w="2531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1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88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89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77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Учебный год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Школьные мероприятия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Ф.И. обучающегося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Результативность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5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2015-2016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Олимпиада по английскому языку для учащихся 4-х классов 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Асташов Михаил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Тагирова Настя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Некрасова Вика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3 место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16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2016 – 2017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Олимпиада по английскому языку для учащихся 3-х классов 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Уразова Зарина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Попов Егор </a:t>
                      </a: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Меренкова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Ангелина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Севостьянов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Саша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Кузьмин Артем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Беляшов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Рома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Кангин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Никита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Лопин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Вова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Самойлова Анна 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3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3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3 место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2080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2017 – 2018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Олимпиада по английскому языку для учащихся 4-х классов 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Уразова Зарина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Попов Егор </a:t>
                      </a: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Меренкова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Ангелина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Севостьянов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Саша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Беляшов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Рома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516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Олимпиада по английскому языку для учащихся 3-х классов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Карасикова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Катя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Уйманова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Лиза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Герасимова Лиза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Решетова </a:t>
                      </a: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Ульяна</a:t>
                      </a:r>
                      <a:endParaRPr lang="ru-RU" sz="12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Шувалова Вероника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Степаненкова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Полина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Демидова Валя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Жармухамбетова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Салтанат</a:t>
                      </a:r>
                      <a:endParaRPr lang="ru-RU" sz="12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3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3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54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Научно – практическая конференция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Попов Егор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Севостьянов Саша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Жиляева Варвара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</a:txBody>
                  <a:tcPr marL="32129" marR="32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784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5943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Выявление развития у обучающихся способностей к научной (интеллектуальной), творческой деятельности.</a:t>
            </a:r>
            <a:endParaRPr lang="ru-RU" b="1" dirty="0">
              <a:solidFill>
                <a:srgbClr val="660033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93126" y="840260"/>
          <a:ext cx="7900087" cy="4755932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</a:tblPr>
              <a:tblGrid>
                <a:gridCol w="1013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8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09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73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94764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2018 - 2019</a:t>
                      </a: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Олимпиада по английскому языку для учащихся 3-х классов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Олимпиада по английскому языку для учащихся 4-х классов</a:t>
                      </a: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Деденев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Саша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Саклакова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София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Иванова Полина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Митина Настя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Плотников Дима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Можаева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Арсения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Карасикова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Катя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Уйманова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Лиза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Герасимова Лиза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Шувалова Вероника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Степаненкова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Полина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Демидова Валя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Жармухамбетова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Салтанат</a:t>
                      </a:r>
                      <a:endParaRPr lang="ru-RU" sz="12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Селезнев Иван</a:t>
                      </a: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3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3 место</a:t>
                      </a: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2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Научно – практическая конференция</a:t>
                      </a: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Шувалова Вероника</a:t>
                      </a: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3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2019 - 2020</a:t>
                      </a: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Олимпиада по английскому языку для учащихся 4-х классов</a:t>
                      </a: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Деденев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Саша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Иванова Полина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Митина Настя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Можаева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Арсения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Мититюк</a:t>
                      </a: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Кристина</a:t>
                      </a: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32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2020 - 2021</a:t>
                      </a:r>
                      <a:endParaRPr lang="ru-RU" sz="12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Научно – практическая конференция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Епифанцева</a:t>
                      </a:r>
                      <a:r>
                        <a:rPr lang="ru-RU" sz="12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Софья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Попов Миша</a:t>
                      </a:r>
                      <a:endParaRPr lang="ru-RU" sz="12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3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698" marR="4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784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31805" y="131805"/>
          <a:ext cx="8847437" cy="670137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</a:tblPr>
              <a:tblGrid>
                <a:gridCol w="2051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37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301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23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25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Учебный год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Муниципальные мероприятия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Ф.И. обучающегося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Результативность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8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2018 - 2019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Районная конференция проектов и исследовательских работ по краеведению «Растим патриотов» в номинации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 Литературное и лингвистическое краеведение»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Попов Влад</a:t>
                      </a:r>
                    </a:p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Жиляева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Варвара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место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1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1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1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1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1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4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Учебный год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Всероссийские и международные мероприятия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Ф.И. обучающегося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Результативность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5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2015 - 2016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Международный игровой конкурс « Британский бульдог» «</a:t>
                      </a:r>
                      <a:r>
                        <a:rPr lang="en-US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British Bulldog</a:t>
                      </a: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Тагирова Настя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Асташов Михаил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 место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57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2016-2017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Международный конкурс по английскому языку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«Мириады Открытий»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 </a:t>
                      </a: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Animal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world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Попов Егор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Меренкова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Ангелина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Самойлова Аня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Асташов Михаил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участник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участник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06021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2017-2018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Международный дистанционный конкурс по английскому языку «</a:t>
                      </a: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Олимпис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2018-Весенняя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сессия»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Попов Егор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Севостьянов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Саша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Моисеев Денис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Шубина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Полина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диплом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диплом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участник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участник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305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Международный конкурс по английскому языку «</a:t>
                      </a: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Олимпис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2018 - Осенняя сессия»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Максимова Валя </a:t>
                      </a:r>
                      <a:endParaRPr lang="ru-RU" sz="1100" b="1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Сазонова 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Ксения  </a:t>
                      </a:r>
                      <a:endParaRPr lang="ru-RU" sz="1100" b="1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Долганов Артём </a:t>
                      </a:r>
                      <a:endParaRPr lang="ru-RU" sz="1100" b="1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Ковырёв</a:t>
                      </a: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Матвей </a:t>
                      </a:r>
                      <a:endParaRPr lang="ru-RU" sz="1100" b="1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Алимбекова</a:t>
                      </a: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Милена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endParaRPr lang="ru-RU" sz="1100" b="1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Воропаев 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Илья </a:t>
                      </a:r>
                      <a:endParaRPr lang="ru-RU" sz="1100" b="1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Демидова 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Валя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диплом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диплом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диплом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диплом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диплом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III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диплом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III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диплом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III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степени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908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Международный конкурс по английскому языку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 Snow magic» от проекта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« Уроки английского»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Попов Егор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Бочкова Ксюша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Мурадова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Арина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Лебезова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Елена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Кравец Матвей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участник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участник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участник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участник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908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Международный конкурс по английскому языку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 English Club»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Попов Егор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Меренкова Ангелина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Сорокин Алексей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Шальнев Илья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место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участник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участник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участник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586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78941" y="337752"/>
          <a:ext cx="8369643" cy="3137417"/>
        </p:xfrm>
        <a:graphic>
          <a:graphicData uri="http://schemas.openxmlformats.org/drawingml/2006/table">
            <a:tbl>
              <a:tblPr/>
              <a:tblGrid>
                <a:gridCol w="14476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65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99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254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546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2018-2019</a:t>
                      </a:r>
                    </a:p>
                  </a:txBody>
                  <a:tcPr marL="61045" marR="61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Международная олимпиада проекта </a:t>
                      </a: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compedu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. </a:t>
                      </a: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ru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« Зимний фестиваль знаний 2018» английский язык 4 класс</a:t>
                      </a:r>
                    </a:p>
                  </a:txBody>
                  <a:tcPr marL="61045" marR="61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Вострикова Настя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Кузьмин Артем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Уразова Зарина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Мальцева Варвара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Мурадова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Арина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Попов Егор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Меренкова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Ангелина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Башурова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Анжела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Коняхина Рита</a:t>
                      </a:r>
                    </a:p>
                  </a:txBody>
                  <a:tcPr marL="61045" marR="61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диплом призера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II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диплом победителя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диплом победителя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диплом призера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II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диплом призера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II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диплом призера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II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диплом призера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III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диплом призера 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III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участник</a:t>
                      </a:r>
                    </a:p>
                  </a:txBody>
                  <a:tcPr marL="61045" marR="61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3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2019-2020</a:t>
                      </a:r>
                    </a:p>
                  </a:txBody>
                  <a:tcPr marL="61045" marR="61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Всероссийская </a:t>
                      </a: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онлайн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–олимпиада по английскому языку « </a:t>
                      </a: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Заврики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» </a:t>
                      </a:r>
                    </a:p>
                  </a:txBody>
                  <a:tcPr marL="61045" marR="61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Исхакова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1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Эльнара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1045" marR="61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Похвальная грамота </a:t>
                      </a:r>
                    </a:p>
                  </a:txBody>
                  <a:tcPr marL="61045" marR="61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3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2020-2021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1045" marR="61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Международный конкурс по иностранным языкам « Я – лингвист»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1045" marR="61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Белишова</a:t>
                      </a: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Полина (3 класс)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Уразбахтин</a:t>
                      </a: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100" b="1" dirty="0" err="1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Айрат</a:t>
                      </a: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(4 класс)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1045" marR="61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Диплом </a:t>
                      </a:r>
                      <a:r>
                        <a:rPr lang="en-US" sz="1100" b="1" baseline="0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I</a:t>
                      </a: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степени</a:t>
                      </a:r>
                      <a:endParaRPr lang="en-US" sz="1100" b="1" dirty="0" smtClean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Диплом </a:t>
                      </a:r>
                      <a:r>
                        <a:rPr lang="en-US" sz="11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III</a:t>
                      </a: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степени</a:t>
                      </a:r>
                      <a:r>
                        <a:rPr lang="en-US" sz="1100" b="1" baseline="0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1045" marR="61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62465" y="3566984"/>
          <a:ext cx="8419072" cy="1242927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</a:tblPr>
              <a:tblGrid>
                <a:gridCol w="1458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49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77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83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5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Учебный год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Муниципальные мероприятия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Ф.И. обучающегося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Результативность</a:t>
                      </a: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8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2020 </a:t>
                      </a: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</a:t>
                      </a: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2021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Районная конференция проектов и исследовательских работ по краеведению «Растим патриотов» в номинации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 </a:t>
                      </a: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Экология</a:t>
                      </a:r>
                      <a:r>
                        <a:rPr lang="ru-RU" sz="1100" b="1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и этнография</a:t>
                      </a: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100" b="1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Епифанцева</a:t>
                      </a:r>
                      <a:r>
                        <a:rPr lang="ru-RU" sz="1100" b="1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Софья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r>
                        <a:rPr lang="ru-RU" sz="11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место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1412" marR="214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586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0" y="78377"/>
            <a:ext cx="9144000" cy="9274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altLang="ru-RU" sz="3600" b="1" i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Достижения учеников</a:t>
            </a:r>
          </a:p>
        </p:txBody>
      </p:sp>
      <p:pic>
        <p:nvPicPr>
          <p:cNvPr id="9" name="Picture 5" descr="C:\Users\User\Desktop\портфолио Попова Т.В\достижения учащихся в дистанционных олимпиадах по английскому языку\Зимний фестиваль знаний 2018         17 февраля олимпиада международная по английскому языку 2018\Кузьмин Артем - диплом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855" y="644612"/>
            <a:ext cx="2158313" cy="30871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5" descr="C:\Users\User\Desktop\портфолио Попова Т.В\достижения учащихся в дистанционных олимпиадах по английскому языку\Наградные уроки английского февраль 2018 Snow magic\Диплом 1 степени для победителей urokiangliyskogo.ru №67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1107" y="667264"/>
            <a:ext cx="2113802" cy="30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4" descr="C:\Users\User\Desktop\портфолио Попова Т.В\достижения учащихся в дистанционных олимпиадах по английскому языку\Зимний фестиваль знаний 2018         17 февраля олимпиада международная по английскому языку 2018\Вострикова Анастасия - диплом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19635" y="656955"/>
            <a:ext cx="2226007" cy="3025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7" descr="C:\Users\User\Desktop\портфолио Попова Т.В\достижения учащихся в дистанционных олимпиадах по английскому языку\Зимний фестиваль знаний 2018         17 февраля олимпиада международная по английскому языку 2018\Мурадова Арина - диплом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7530" y="665710"/>
            <a:ext cx="2099379" cy="3016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6" descr="C:\Users\User\Desktop\портфолио Попова Т.В\достижения учащихся в дистанционных олимпиадах по английскому языку\Зимний фестиваль знаний 2018         17 февраля олимпиада международная по английскому языку 2018\Меренкова Ангелина - диплом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5331" y="3794152"/>
            <a:ext cx="2117124" cy="2960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C:\Users\Татьяна\Desktop\фото моя работа 2020-\20210810_234027.png"/>
          <p:cNvPicPr>
            <a:picLocks noChangeAspect="1" noChangeArrowheads="1"/>
          </p:cNvPicPr>
          <p:nvPr/>
        </p:nvPicPr>
        <p:blipFill>
          <a:blip r:embed="rId7" cstate="print"/>
          <a:srcRect t="9129"/>
          <a:stretch>
            <a:fillRect/>
          </a:stretch>
        </p:blipFill>
        <p:spPr bwMode="auto">
          <a:xfrm>
            <a:off x="2331309" y="3797643"/>
            <a:ext cx="2150076" cy="29491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2" descr="C:\Users\Татьяна\Desktop\фото моя работа 2020-\20210810_233807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17412" y="3764693"/>
            <a:ext cx="2145853" cy="29656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Татьяна\Desktop\фото моя работа 2020-\20210520_172006.jpg"/>
          <p:cNvPicPr>
            <a:picLocks noChangeAspect="1" noChangeArrowheads="1"/>
          </p:cNvPicPr>
          <p:nvPr/>
        </p:nvPicPr>
        <p:blipFill>
          <a:blip r:embed="rId9" cstate="print">
            <a:lum bright="10000" contrast="20000"/>
          </a:blip>
          <a:srcRect/>
          <a:stretch>
            <a:fillRect/>
          </a:stretch>
        </p:blipFill>
        <p:spPr bwMode="auto">
          <a:xfrm>
            <a:off x="6878595" y="3756454"/>
            <a:ext cx="2158313" cy="29944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Татьяна\Desktop\фото моя работа 2020-\20210405_102002.jpg"/>
          <p:cNvPicPr>
            <a:picLocks noChangeAspect="1" noChangeArrowheads="1"/>
          </p:cNvPicPr>
          <p:nvPr/>
        </p:nvPicPr>
        <p:blipFill>
          <a:blip r:embed="rId10" cstate="print">
            <a:lum bright="10000" contrast="20000"/>
          </a:blip>
          <a:srcRect l="2670" r="3343"/>
          <a:stretch>
            <a:fillRect/>
          </a:stretch>
        </p:blipFill>
        <p:spPr bwMode="auto">
          <a:xfrm>
            <a:off x="1754660" y="2042983"/>
            <a:ext cx="2084173" cy="29738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8203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76200" y="1371600"/>
            <a:ext cx="9067800" cy="2667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11113" algn="ctr"/>
            <a:r>
              <a:rPr lang="ru-RU" altLang="ru-RU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Раздел 3. </a:t>
            </a:r>
            <a:br>
              <a:rPr lang="ru-RU" altLang="ru-RU" b="1" dirty="0" smtClean="0">
                <a:solidFill>
                  <a:srgbClr val="FF0000"/>
                </a:solidFill>
                <a:latin typeface="Cambria" panose="02040503050406030204" pitchFamily="18" charset="0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Научно-методическая деятельность</a:t>
            </a:r>
          </a:p>
        </p:txBody>
      </p:sp>
    </p:spTree>
    <p:extLst>
      <p:ext uri="{BB962C8B-B14F-4D97-AF65-F5344CB8AC3E}">
        <p14:creationId xmlns:p14="http://schemas.microsoft.com/office/powerpoint/2010/main" val="198512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137" y="633901"/>
            <a:ext cx="83863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Проблемы обучения детей английскому языку и способы повышения мотивации обучающихся к предмету и качеству образования(2020-2025)</a:t>
            </a:r>
            <a:endParaRPr lang="ru-RU" b="1" dirty="0">
              <a:solidFill>
                <a:srgbClr val="660033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110681"/>
            <a:ext cx="42568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mbria" panose="02040503050406030204" pitchFamily="18" charset="0"/>
                <a:ea typeface="+mj-ea"/>
                <a:cs typeface="+mj-cs"/>
              </a:rPr>
              <a:t>Тема самообразования: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9856" y="1503006"/>
            <a:ext cx="829491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rgbClr val="660033"/>
                </a:solidFill>
              </a:rPr>
              <a:t>Цель исследования: </a:t>
            </a:r>
          </a:p>
          <a:p>
            <a:endParaRPr lang="ru-RU" b="1" u="sng" dirty="0" smtClean="0">
              <a:solidFill>
                <a:srgbClr val="660033"/>
              </a:solidFill>
            </a:endParaRPr>
          </a:p>
          <a:p>
            <a:r>
              <a:rPr lang="ru-RU" b="1" dirty="0" smtClean="0">
                <a:solidFill>
                  <a:srgbClr val="660033"/>
                </a:solidFill>
              </a:rPr>
              <a:t>использование ИКТ в процессе обучения учащихся начальной и средней школы, формирование информационно-коммуникационной культуры педагогов.</a:t>
            </a:r>
          </a:p>
          <a:p>
            <a:endParaRPr lang="ru-RU" b="1" dirty="0" smtClean="0">
              <a:solidFill>
                <a:srgbClr val="660033"/>
              </a:solidFill>
            </a:endParaRPr>
          </a:p>
          <a:p>
            <a:r>
              <a:rPr lang="ru-RU" b="1" u="sng" dirty="0" smtClean="0">
                <a:solidFill>
                  <a:srgbClr val="660033"/>
                </a:solidFill>
              </a:rPr>
              <a:t>Задачи:</a:t>
            </a:r>
          </a:p>
          <a:p>
            <a:endParaRPr lang="ru-RU" b="1" dirty="0" smtClean="0">
              <a:solidFill>
                <a:srgbClr val="660033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rgbClr val="660033"/>
                </a:solidFill>
              </a:rPr>
              <a:t>Формировать умения работать с информацией, развивать коммуникативные способности.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rgbClr val="660033"/>
                </a:solidFill>
              </a:rPr>
              <a:t>Активизировать познавательную деятельность учащихся.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rgbClr val="660033"/>
                </a:solidFill>
              </a:rPr>
              <a:t>Повысить эффективность процесса обучения.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rgbClr val="660033"/>
                </a:solidFill>
              </a:rPr>
              <a:t>Повысить уровень профессионального мастерства.</a:t>
            </a:r>
            <a:endParaRPr lang="ru-RU" b="1" dirty="0">
              <a:solidFill>
                <a:srgbClr val="66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77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39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mbria" panose="02040503050406030204" pitchFamily="18" charset="0"/>
                <a:ea typeface="+mj-ea"/>
                <a:cs typeface="+mj-cs"/>
              </a:rPr>
              <a:t>Распространение опыта своей работы </a:t>
            </a:r>
            <a:b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mbria" panose="02040503050406030204" pitchFamily="18" charset="0"/>
                <a:ea typeface="+mj-ea"/>
                <a:cs typeface="+mj-cs"/>
              </a:rPr>
            </a:b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mbria" panose="02040503050406030204" pitchFamily="18" charset="0"/>
                <a:ea typeface="+mj-ea"/>
                <a:cs typeface="+mj-cs"/>
              </a:rPr>
              <a:t>по темам: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13038" y="897924"/>
            <a:ext cx="8583827" cy="52014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«Развитие УУД через организацию проектной деятельности учащихся на уроках английского языка в начальной школе» (РМО учителей иностранных языков, 2015г.);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«Познавательный интерес как фактор развития активности и самостоятельности обучения младших школьников на уроках английского языка» (ШМО, 2016г.);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« Принципы современного урока» (ШМО, 2017г.);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orbel" pitchFamily="34" charset="0"/>
                <a:cs typeface="Arial" pitchFamily="34" charset="0"/>
              </a:rPr>
              <a:t> 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Проектная деятельность как средство формирования регулятивных универсальных учебных действий младших школьников на уроках английского языка» (ШМО, 2017г.);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«Использование  диалогов на уроках английского языка в начальной школе» (РМО учителей иностранных языков, 2017г.);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«Нестандартный урок английского языка в начальной школе: типология, критерии выбора, алгоритм подготовки и проведения»  (ШМО, 2018г.);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 « Как развить навыки чтения на английском языке у младших школьников на уроках английского языка» (ШМО, 2019г.);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«Использование технологии «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Эдьютейнмент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» на уроках и во внеурочной деятельности на начальном этапе обучения английскому языку» (РМО учителей иностранных языков, 2019г.);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r>
              <a:rPr lang="ru-RU" sz="1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2" action="ppaction://hlinkfile"/>
              </a:rPr>
              <a:t> - мастер-класс на тему «Цифровые инструменты в работе учителя английского языка» </a:t>
            </a:r>
          </a:p>
          <a:p>
            <a:r>
              <a:rPr lang="ru-RU" sz="1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2" action="ppaction://hlinkfile"/>
              </a:rPr>
              <a:t>( педсовет, 13.01.2020 .)</a:t>
            </a:r>
            <a:endParaRPr lang="ru-RU" sz="14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lang="ru-RU" sz="14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13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628650" y="63500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altLang="ru-RU" sz="28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Участие в профессиональных и творческих педагогических конкурсах:</a:t>
            </a:r>
            <a:endParaRPr lang="ru-RU" altLang="ru-RU" sz="2800" dirty="0" smtClean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22422" y="873211"/>
            <a:ext cx="8748583" cy="55707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Диплом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 1 место  во Всероссийской блиц – олимпиаде «Время знаний» по теме « Работа с одаренными детьми в соответствии с ФГОС»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(2020 г.);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Диплом за 1 место  во Всероссийской блиц – олимпиаде « ФГОС класс»  по теме"Обучение устному общению на английском языке"(2020 г.);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Сертификат об успешном прохождении тестирования с первой попытки по теме « Теория и методика преподавания иностранных языков в профессиональном образовании на примере английского языка» (2020 г.);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Сертификат за прохождение диагностики педагогических компетенций: в «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Интенсиве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Я Учитель 2020»)</a:t>
            </a:r>
          </a:p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Сертификат о подготовке к участию  в Международном конкурсе по английскому языку « </a:t>
            </a:r>
            <a:r>
              <a:rPr lang="ru-RU" sz="12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Олимпис</a:t>
            </a: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2018 – Весенняя сессия» учащихся, ставших обладателями 1 медали и 15 дипломов;</a:t>
            </a:r>
          </a:p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Свидетельство о подготовке победителей серии международных олимпиад проекта «</a:t>
            </a:r>
            <a:r>
              <a:rPr lang="ru-RU" sz="12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compedu.ru</a:t>
            </a: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 « Зимний фестиваль знаний 2018»;</a:t>
            </a:r>
          </a:p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Свидетельством о подготовке к участию в Международном конкурсе по английскому языку «</a:t>
            </a:r>
            <a:r>
              <a:rPr lang="ru-RU" sz="12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Олимпис</a:t>
            </a: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2018 - Осенняя сессия» учащихся, ставших обладателями дипломов I-III степеней;</a:t>
            </a:r>
          </a:p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Свидетельство о подготовке к участию в международной олимпиаде «</a:t>
            </a:r>
            <a:r>
              <a:rPr lang="ru-RU" sz="12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Инфоурок</a:t>
            </a: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 весенний сезон 2019 по английскому языку (углубленный уровень) учащихся, ставших победителями ( занявших 1,2,3 места);</a:t>
            </a:r>
          </a:p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Благодарность  за активное участие при проведении Международного конкурса «</a:t>
            </a:r>
            <a:r>
              <a:rPr lang="ru-RU" sz="12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Snow</a:t>
            </a: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magic</a:t>
            </a: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 от проекта «</a:t>
            </a:r>
            <a:r>
              <a:rPr lang="en-US" sz="12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urokiangliyskogo</a:t>
            </a: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2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Благодарность  за существенный вклад в развитие крупнейшей </a:t>
            </a:r>
            <a:r>
              <a:rPr lang="ru-RU" sz="12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1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библиотеки методических разработок для учителей английского языка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39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44000" cy="104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Разработка авторских программ, </a:t>
            </a:r>
            <a:b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</a:br>
            <a: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научно-методических материалов:</a:t>
            </a: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17446" y="897622"/>
            <a:ext cx="8850386" cy="535531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orbel" pitchFamily="34" charset="0"/>
                <a:cs typeface="Times New Roman" pitchFamily="18" charset="0"/>
                <a:hlinkClick r:id="rId2" action="ppaction://hlinkfile"/>
              </a:rPr>
              <a:t>- создала «банк» дидактического материала по английскому языку для учащихся 2-4 классов;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orbel" pitchFamily="34" charset="0"/>
                <a:cs typeface="Times New Roman" pitchFamily="18" charset="0"/>
              </a:rPr>
              <a:t>-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orbel" pitchFamily="34" charset="0"/>
                <a:cs typeface="Times New Roman" pitchFamily="18" charset="0"/>
                <a:hlinkClick r:id="rId3" action="ppaction://hlinkfile"/>
              </a:rPr>
              <a:t>создала каталог презентаций для учителей, учеников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  <a:hlinkClick r:id="rId3" action="ppaction://hlinkfile"/>
              </a:rPr>
              <a:t>к урокам английского языка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orbel" pitchFamily="34" charset="0"/>
                <a:cs typeface="Times New Roman" pitchFamily="18" charset="0"/>
                <a:hlinkClick r:id="rId3" action="ppaction://hlinkfile"/>
              </a:rPr>
              <a:t>2-4 классов;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  <a:hlinkClick r:id="rId3" action="ppaction://hlinkfile"/>
              </a:rPr>
              <a:t> 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orbel" pitchFamily="34" charset="0"/>
                <a:cs typeface="Times New Roman" pitchFamily="18" charset="0"/>
              </a:rPr>
              <a:t>-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создала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мультимедийный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материал для подготовки к урокам английского языка «В помощь учителю»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разработала рабочую программу по внеурочной деятельности в  соответствии с требованиями Ф</a:t>
            </a:r>
            <a:r>
              <a:rPr lang="ru-RU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ГОС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начального общего образования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 charset="0"/>
                <a:cs typeface="Times New Roman" pitchFamily="18" charset="0"/>
              </a:rPr>
              <a:t> «Занимательный английский» для 2-4 классов;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вошла в состав авторов разработчиков рабочей программы по английскому языку для обучающихся 2-4 классов в соответствии с ФГОС НОО;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опыт работы по проблеме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orbel" pitchFamily="34" charset="0"/>
                <a:cs typeface="Times New Roman" pitchFamily="18" charset="0"/>
              </a:rPr>
              <a:t>«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Формирование и развитие коммуникативной компетенции и культуры младших школьников на уроках английского языка» обобщен на уровне школы, района;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имею свидетельства о публикации своих методических материалов, сценариев уроков на всероссийском педагогическом портале «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Инфоурок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», «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videouroki.net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», «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compedu.ru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», «Уроки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английского.ру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», «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Мультиурок.ру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»;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внесла существенный вклад в развитие крупнейшей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онлайн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библиотеки методических разработок для учителей английского языка.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604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 bwMode="auto">
          <a:xfrm>
            <a:off x="76200" y="1371600"/>
            <a:ext cx="90678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indent="11113" algn="ctr" eaLnBrk="1" hangingPunct="1"/>
            <a:r>
              <a:rPr lang="ru-RU" altLang="ru-RU" sz="4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Раздел 4. </a:t>
            </a:r>
            <a:br>
              <a:rPr lang="ru-RU" altLang="ru-RU" sz="4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</a:br>
            <a:r>
              <a:rPr lang="ru-RU" altLang="ru-RU" sz="4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Педагогическая копилка</a:t>
            </a:r>
          </a:p>
          <a:p>
            <a:pPr indent="11113" algn="ctr" eaLnBrk="1" hangingPunct="1"/>
            <a:r>
              <a:rPr lang="ru-RU" altLang="ru-RU" sz="4400" b="1" dirty="0">
                <a:solidFill>
                  <a:srgbClr val="FF0000"/>
                </a:solidFill>
                <a:latin typeface="Cambria" panose="02040503050406030204" pitchFamily="18" charset="0"/>
              </a:rPr>
              <a:t>Материалы из опыта работы</a:t>
            </a:r>
            <a:endParaRPr lang="ru-RU" altLang="ru-RU" sz="4400" b="1" dirty="0" smtClean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84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 bwMode="auto">
          <a:xfrm>
            <a:off x="0" y="2866767"/>
            <a:ext cx="9144000" cy="849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Методическая копилка</a:t>
            </a:r>
          </a:p>
          <a:p>
            <a:pPr algn="ctr" eaLnBrk="1" hangingPunct="1"/>
            <a: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Исследовательские работы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3691" y="735102"/>
            <a:ext cx="8856617" cy="830997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endParaRPr lang="ru-RU" sz="2400" b="1" dirty="0">
              <a:solidFill>
                <a:srgbClr val="660033"/>
              </a:solidFill>
            </a:endParaRPr>
          </a:p>
          <a:p>
            <a:endParaRPr lang="ru-RU" sz="2400" b="1" dirty="0">
              <a:solidFill>
                <a:srgbClr val="660033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0" y="205946"/>
            <a:ext cx="9144000" cy="849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Методическая копилка</a:t>
            </a:r>
          </a:p>
          <a:p>
            <a:pPr algn="ctr" eaLnBrk="1" hangingPunct="1"/>
            <a: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Дидактический материал для обучающихся 2 – 4 </a:t>
            </a:r>
            <a:r>
              <a:rPr lang="ru-RU" altLang="ru-RU" sz="2800" b="1" dirty="0" err="1" smtClean="0">
                <a:solidFill>
                  <a:srgbClr val="FF0000"/>
                </a:solidFill>
                <a:latin typeface="Cambria" panose="02040503050406030204" pitchFamily="18" charset="0"/>
              </a:rPr>
              <a:t>кл</a:t>
            </a:r>
            <a:endParaRPr lang="ru-RU" altLang="ru-RU" sz="2800" b="1" dirty="0" smtClean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 eaLnBrk="1" hangingPunct="1"/>
            <a: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6" name="TextBox 5">
            <a:hlinkClick r:id="rId2" action="ppaction://hlinkfile"/>
          </p:cNvPr>
          <p:cNvSpPr txBox="1"/>
          <p:nvPr/>
        </p:nvSpPr>
        <p:spPr>
          <a:xfrm>
            <a:off x="0" y="83202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>
                  <a:solidFill>
                    <a:schemeClr val="bg1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/>
              </a:rPr>
              <a:t>Упражнения – карточки « Общие вопросы»</a:t>
            </a:r>
            <a:endParaRPr lang="ru-RU" sz="2400" b="1" dirty="0">
              <a:ln>
                <a:solidFill>
                  <a:schemeClr val="bg1"/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27274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>
                  <a:solidFill>
                    <a:schemeClr val="bg1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file"/>
              </a:rPr>
              <a:t>Упражнения – карточки «Еда, дом, части тела, школа, одежда»</a:t>
            </a:r>
            <a:endParaRPr lang="ru-RU" sz="2400" b="1" dirty="0">
              <a:ln>
                <a:solidFill>
                  <a:schemeClr val="bg1"/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>
            <a:hlinkClick r:id="rId3" action="ppaction://hlinkfile"/>
          </p:cNvPr>
          <p:cNvSpPr txBox="1"/>
          <p:nvPr/>
        </p:nvSpPr>
        <p:spPr>
          <a:xfrm>
            <a:off x="0" y="1787611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>
                  <a:solidFill>
                    <a:schemeClr val="bg1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file"/>
              </a:rPr>
              <a:t>Упражнения – карточки « Цвета, животные, овощи, фрукты»</a:t>
            </a:r>
            <a:endParaRPr lang="ru-RU" sz="2400" b="1" dirty="0">
              <a:ln>
                <a:solidFill>
                  <a:schemeClr val="bg1"/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219950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>
                  <a:solidFill>
                    <a:schemeClr val="bg1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file"/>
              </a:rPr>
              <a:t>Упражнения – карточки « настоящее простое время»</a:t>
            </a:r>
            <a:endParaRPr lang="ru-RU" sz="2400" b="1" dirty="0">
              <a:ln>
                <a:solidFill>
                  <a:schemeClr val="bg1"/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>
            <a:hlinkClick r:id="rId5" action="ppaction://hlinkpres?slideindex=1&amp;slidetitle="/>
          </p:cNvPr>
          <p:cNvSpPr/>
          <p:nvPr/>
        </p:nvSpPr>
        <p:spPr>
          <a:xfrm>
            <a:off x="0" y="3707197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ln>
                  <a:solidFill>
                    <a:schemeClr val="bg1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Жиляева</a:t>
            </a:r>
            <a:r>
              <a:rPr lang="ru-RU" sz="2400" b="1" dirty="0" smtClean="0">
                <a:ln>
                  <a:solidFill>
                    <a:schemeClr val="bg1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Варвара 30.04.18 </a:t>
            </a:r>
            <a:r>
              <a:rPr lang="ru-RU" sz="2400" b="1" dirty="0" smtClean="0">
                <a:ln>
                  <a:solidFill>
                    <a:schemeClr val="bg1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action="ppaction://hlinkpres?slideindex=1&amp;slidetitle="/>
              </a:rPr>
              <a:t>королева</a:t>
            </a:r>
            <a:r>
              <a:rPr lang="ru-RU" sz="2400" b="1" dirty="0" smtClean="0">
                <a:ln>
                  <a:solidFill>
                    <a:schemeClr val="bg1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Правда или вымысел?</a:t>
            </a:r>
            <a:endParaRPr lang="ru-RU" sz="2400" b="1" dirty="0">
              <a:ln>
                <a:solidFill>
                  <a:schemeClr val="bg1"/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4143802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>
                  <a:solidFill>
                    <a:schemeClr val="bg1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 action="ppaction://hlinkpres?slideindex=1&amp;slidetitle="/>
              </a:rPr>
              <a:t>Попов Егор 30.04.18 - </a:t>
            </a:r>
            <a:r>
              <a:rPr lang="ru-RU" sz="2400" b="1" dirty="0" err="1" smtClean="0">
                <a:ln>
                  <a:solidFill>
                    <a:schemeClr val="bg1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 action="ppaction://hlinkpres?slideindex=1&amp;slidetitle="/>
              </a:rPr>
              <a:t>Лайфхаки</a:t>
            </a:r>
            <a:r>
              <a:rPr lang="ru-RU" sz="2400" b="1" dirty="0" smtClean="0">
                <a:ln>
                  <a:solidFill>
                    <a:schemeClr val="bg1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 action="ppaction://hlinkpres?slideindex=1&amp;slidetitle="/>
              </a:rPr>
              <a:t> для неправильных глаголов</a:t>
            </a:r>
            <a:endParaRPr lang="ru-RU" sz="2400" b="1" dirty="0">
              <a:ln>
                <a:solidFill>
                  <a:schemeClr val="bg1"/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4596883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>
                  <a:solidFill>
                    <a:schemeClr val="bg1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 action="ppaction://hlinkpres?slideindex=1&amp;slidetitle="/>
              </a:rPr>
              <a:t>Шувалова Вероника 14.04.19 Что за прелесть эти сказки</a:t>
            </a:r>
            <a:endParaRPr lang="ru-RU" sz="2400" b="1" dirty="0">
              <a:ln>
                <a:solidFill>
                  <a:schemeClr val="bg1"/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694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 bwMode="auto">
          <a:xfrm>
            <a:off x="0" y="1"/>
            <a:ext cx="9144000" cy="849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Копилка открытых уроков</a:t>
            </a:r>
          </a:p>
          <a:p>
            <a:pPr algn="ctr" eaLnBrk="1" hangingPunct="1"/>
            <a: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Технологические карты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3691" y="735102"/>
            <a:ext cx="8856617" cy="637097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hlinkClick r:id="rId2" action="ppaction://hlinkfile"/>
              </a:rPr>
              <a:t>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/>
              </a:rPr>
              <a:t>Открытый урок на тему: </a:t>
            </a:r>
            <a:r>
              <a:rPr lang="ru-RU" sz="2000" b="1" u="sng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hlinkClick r:id="rId2" action="ppaction://hlinkfile"/>
              </a:rPr>
              <a:t>«</a:t>
            </a: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hlinkClick r:id="rId2" action="ppaction://hlinkfile"/>
              </a:rPr>
              <a:t>Теперь я знаю!  Обобщающее повторение  по теме: «</a:t>
            </a:r>
            <a:r>
              <a:rPr lang="ru-RU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hlinkClick r:id="rId2" action="ppaction://hlinkfile"/>
              </a:rPr>
              <a:t>В зоопарке!»</a:t>
            </a:r>
            <a:endParaRPr lang="ru-RU" sz="20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ru-RU" sz="2000" b="1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file"/>
              </a:rPr>
              <a:t>Открытый урок на тему: «Мой дом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file"/>
              </a:rPr>
              <a:t>»</a:t>
            </a:r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u="sng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file"/>
              </a:rPr>
              <a:t>Открытый урок на тему: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file"/>
              </a:rPr>
              <a:t>« Мои буквы(</a:t>
            </a:r>
            <a:r>
              <a:rPr lang="en-US" sz="2000" b="1" dirty="0" err="1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file"/>
              </a:rPr>
              <a:t>i</a:t>
            </a:r>
            <a:r>
              <a:rPr lang="en-US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file"/>
              </a:rPr>
              <a:t>-q)</a:t>
            </a:r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action="ppaction://hlinkfile"/>
              </a:rPr>
              <a:t>Открытый урок на тему: «В моём ланч боксе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action="ppaction://hlinkfile"/>
              </a:rPr>
              <a:t>»</a:t>
            </a:r>
            <a:endParaRPr lang="ru-RU" sz="2000" b="1" dirty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 action="ppaction://hlinkfile"/>
              </a:rPr>
              <a:t>Открытый урок на тему: « Еда во всём мире»</a:t>
            </a:r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7" action="ppaction://hlinkfile"/>
            </a:endParaRPr>
          </a:p>
          <a:p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 action="ppaction://hlinkfile"/>
              </a:rPr>
              <a:t>Открытый урок на тему: «</a:t>
            </a: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hlinkClick r:id="rId8" action="ppaction://hlinkfile"/>
              </a:rPr>
              <a:t>Моя семья. Активизация лексики в устной речи. Повторение личных местоимений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 action="ppaction://hlinkfile"/>
              </a:rPr>
              <a:t>»</a:t>
            </a:r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9" action="ppaction://hlinkfile"/>
              </a:rPr>
              <a:t>Открытый урок на тему: «Страноведение. Английские и русские сказки. Простое прошедшее время»</a:t>
            </a:r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0" action="ppaction://hlinkfile"/>
              </a:rPr>
              <a:t>Открытый урок на тему: « В парке»</a:t>
            </a:r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 action="ppaction://hlinkfile"/>
              </a:rPr>
              <a:t>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1" action="ppaction://hlinkfile"/>
              </a:rPr>
              <a:t>Открытый урок на тему: «Страны мира »</a:t>
            </a:r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2" action="ppaction://hlinkfile"/>
              </a:rPr>
              <a:t>Открытый урок на тему: «Теперь я знаю! Обобщающее повторение по теме «Мой день рождения!»</a:t>
            </a:r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3" action="ppaction://hlinkfile"/>
              </a:rPr>
              <a:t>Открытый урок на тему: «Теперь я знаю! Обобщающее</a:t>
            </a:r>
          </a:p>
          <a:p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3" action="ppaction://hlinkfile"/>
              </a:rPr>
              <a:t>                                           повторение по теме   «Идём играть!»</a:t>
            </a:r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000" b="1" u="sng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400" b="1" dirty="0">
              <a:solidFill>
                <a:srgbClr val="660033"/>
              </a:solidFill>
            </a:endParaRPr>
          </a:p>
          <a:p>
            <a:endParaRPr lang="ru-RU" sz="2400" b="1" dirty="0">
              <a:solidFill>
                <a:srgbClr val="66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94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 bwMode="auto">
          <a:xfrm>
            <a:off x="0" y="1"/>
            <a:ext cx="9144000" cy="849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Копилка открытых уроков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П</a:t>
            </a:r>
            <a: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резентации к урокам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3691" y="735102"/>
            <a:ext cx="8856617" cy="606319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/>
              </a:rPr>
              <a:t>Открытый урок на тему: </a:t>
            </a:r>
            <a:r>
              <a:rPr lang="ru-RU" sz="2000" b="1" u="sng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hlinkClick r:id="rId2" action="ppaction://hlinkfile"/>
              </a:rPr>
              <a:t>«</a:t>
            </a: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Теперь я знаю!  Обобщающее повторение  по теме: «</a:t>
            </a:r>
            <a:r>
              <a:rPr lang="ru-RU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 зоопарке!»</a:t>
            </a:r>
          </a:p>
          <a:p>
            <a:r>
              <a:rPr lang="ru-RU" sz="2000" b="1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/>
              </a:rPr>
              <a:t>Открытый урок на тему: </a:t>
            </a:r>
            <a:r>
              <a:rPr lang="ru-RU" sz="2000" b="1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«Мой дом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r>
              <a:rPr lang="ru-RU" sz="2000" b="1" u="sng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Открытый урок на тему: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Мои буквы(</a:t>
            </a:r>
            <a:r>
              <a:rPr lang="en-US" sz="2000" b="1" dirty="0" err="1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US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-q)</a:t>
            </a:r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/>
              </a:rPr>
              <a:t>Открытый урок на тему: </a:t>
            </a:r>
            <a:r>
              <a:rPr lang="ru-RU" sz="2000" b="1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«В моём ланч боксе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2000" b="1" dirty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/>
              </a:rPr>
              <a:t>Открытый урок на тему: « Еда во всём мире»</a:t>
            </a:r>
          </a:p>
          <a:p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/>
              </a:rPr>
              <a:t>Открытый урок на тему: «</a:t>
            </a: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Моя семья. Активизация лексики в устной речи. Повторение личных местоимений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/>
              </a:rPr>
              <a:t>»</a:t>
            </a:r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/>
              </a:rPr>
              <a:t>Открытый урок на тему: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«Страноведение. Английские и русские сказки. Простое прошедшее время»</a:t>
            </a:r>
          </a:p>
          <a:p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/>
              </a:rPr>
              <a:t>Открытый урок на тему: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В парке»</a:t>
            </a:r>
          </a:p>
          <a:p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/>
              </a:rPr>
              <a:t> Открытый урок на тему: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«Страны мира »</a:t>
            </a:r>
          </a:p>
          <a:p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/>
              </a:rPr>
              <a:t>Открытый урок на тему: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«Теперь я знаю! Обобщающее повторение по теме «Мой день рождения!»</a:t>
            </a:r>
          </a:p>
          <a:p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pres?slideindex=1&amp;slidetitle="/>
              </a:rPr>
              <a:t>Открытый урок на тему: «Теперь я знаю! Обобщающее</a:t>
            </a:r>
          </a:p>
          <a:p>
            <a:r>
              <a:rPr lang="ru-RU" sz="20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pres?slideindex=1&amp;slidetitle="/>
              </a:rPr>
              <a:t>                                           повторение по теме   «Идём играть!»</a:t>
            </a:r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400" b="1" dirty="0">
              <a:solidFill>
                <a:srgbClr val="660033"/>
              </a:solidFill>
            </a:endParaRPr>
          </a:p>
          <a:p>
            <a:endParaRPr lang="ru-RU" sz="2400" b="1" dirty="0">
              <a:solidFill>
                <a:srgbClr val="66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94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 bwMode="auto">
          <a:xfrm>
            <a:off x="0" y="1"/>
            <a:ext cx="9144000" cy="849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Проектная деятельность</a:t>
            </a:r>
          </a:p>
        </p:txBody>
      </p:sp>
      <p:pic>
        <p:nvPicPr>
          <p:cNvPr id="3073" name="Picture 1" descr="C:\Users\Татьяна\Desktop\фото моя работа 2020-\IMG-a1f42be5d7e5873cbbbcac729b614bcf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4444" y="832021"/>
            <a:ext cx="3617956" cy="24219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4" name="Picture 2" descr="C:\Users\Татьяна\Desktop\фото моя работа 2020-\IMG-78a17af2bcfbae901e9a9e2b84fa5099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1" y="3641123"/>
            <a:ext cx="3616410" cy="24548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 descr="C:\Users\Татьяна\Desktop\фото моя работа 2020-\IMG-3e9417d866e3633bd4b1840723095cbc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03804" y="3641125"/>
            <a:ext cx="3624650" cy="2471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 descr="C:\Users\Татьяна\Desktop\фото моя работа 2020-\IMG-6ae7715713250930363ad6d3e5b8eb6f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69310" y="873210"/>
            <a:ext cx="3634431" cy="24054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1560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 bwMode="auto">
          <a:xfrm>
            <a:off x="0" y="1"/>
            <a:ext cx="9144000" cy="849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Проектная деятельность</a:t>
            </a:r>
          </a:p>
        </p:txBody>
      </p:sp>
      <p:pic>
        <p:nvPicPr>
          <p:cNvPr id="44034" name="Picture 2" descr="H:\фото в доме школьников\видео и фото 2021 2д кл и др\20210414_1147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416" y="864973"/>
            <a:ext cx="3863546" cy="23889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4035" name="Picture 3" descr="H:\фото в доме школьников\видео и фото 2021 2д кл и др\20210422_151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1644" y="832022"/>
            <a:ext cx="3947469" cy="2405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4036" name="Picture 4" descr="H:\фото в доме школьников\фото - дом школьников 2018-19\IMG_20180510_1526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821" y="3707026"/>
            <a:ext cx="3873329" cy="2413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4037" name="Picture 5" descr="H:\фото в доме школьников\фото - дом школьников 2018-19\S73R678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21428" y="3731741"/>
            <a:ext cx="3912973" cy="2413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1560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 bwMode="auto">
          <a:xfrm>
            <a:off x="0" y="1"/>
            <a:ext cx="9144000" cy="849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Неделя английского языка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40" y="849087"/>
            <a:ext cx="3629641" cy="24166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816" y="849087"/>
            <a:ext cx="3508294" cy="23358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60" y="3702473"/>
            <a:ext cx="3592286" cy="23917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010" name="Picture 2" descr="C:\Users\Татьяна\Desktop\фото моя работа 2020-\IMG-8481f6a9c063cd9d70b2f2bd20bcb6cf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0986" y="3674074"/>
            <a:ext cx="3617955" cy="23889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1560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1371600"/>
            <a:ext cx="9144000" cy="2667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11113" algn="ctr"/>
            <a:r>
              <a:rPr lang="ru-RU" altLang="ru-RU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Раздел 5. </a:t>
            </a:r>
            <a:br>
              <a:rPr lang="ru-RU" altLang="ru-RU" b="1" dirty="0" smtClean="0">
                <a:solidFill>
                  <a:srgbClr val="FF0000"/>
                </a:solidFill>
                <a:latin typeface="Cambria" panose="02040503050406030204" pitchFamily="18" charset="0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Общественная деятельность</a:t>
            </a:r>
          </a:p>
          <a:p>
            <a:pPr indent="11113" algn="ctr"/>
            <a:endParaRPr lang="ru-RU" altLang="ru-RU" b="1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indent="11113" algn="ctr"/>
            <a:r>
              <a:rPr lang="ru-RU" altLang="ru-RU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- являюсь жюри предметных олимпиад</a:t>
            </a:r>
          </a:p>
        </p:txBody>
      </p:sp>
    </p:spTree>
    <p:extLst>
      <p:ext uri="{BB962C8B-B14F-4D97-AF65-F5344CB8AC3E}">
        <p14:creationId xmlns:p14="http://schemas.microsoft.com/office/powerpoint/2010/main" val="410464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839</TotalTime>
  <Words>2388</Words>
  <Application>Microsoft Office PowerPoint</Application>
  <PresentationFormat>Экран (4:3)</PresentationFormat>
  <Paragraphs>584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9" baseType="lpstr">
      <vt:lpstr>Arial</vt:lpstr>
      <vt:lpstr>Calibri</vt:lpstr>
      <vt:lpstr>Calibri Light</vt:lpstr>
      <vt:lpstr>Cambria</vt:lpstr>
      <vt:lpstr>Corbel</vt:lpstr>
      <vt:lpstr>Courier New</vt:lpstr>
      <vt:lpstr>Georgia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Marina</dc:creator>
  <cp:lastModifiedBy>English</cp:lastModifiedBy>
  <cp:revision>214</cp:revision>
  <cp:lastPrinted>2021-08-19T06:34:29Z</cp:lastPrinted>
  <dcterms:created xsi:type="dcterms:W3CDTF">2020-05-05T15:31:49Z</dcterms:created>
  <dcterms:modified xsi:type="dcterms:W3CDTF">2021-08-20T05:59:18Z</dcterms:modified>
</cp:coreProperties>
</file>