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9CB2"/>
    <a:srgbClr val="F0A0D7"/>
    <a:srgbClr val="CC4871"/>
    <a:srgbClr val="FEF4F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3" autoAdjust="0"/>
    <p:restoredTop sz="94660"/>
  </p:normalViewPr>
  <p:slideViewPr>
    <p:cSldViewPr snapToGrid="0">
      <p:cViewPr>
        <p:scale>
          <a:sx n="50" d="100"/>
          <a:sy n="50" d="100"/>
        </p:scale>
        <p:origin x="-1500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333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7D8931-A647-4BCC-B966-3D2CAF47036C}" type="datetimeFigureOut">
              <a:rPr lang="ru-RU" smtClean="0"/>
              <a:pPr/>
              <a:t>02.10.2022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6FE402-1516-4CA9-91ED-003C0DD3D1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17054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6AFCE95-0160-4732-8FED-13ABB60A1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83EC659-061E-46E8-A504-A0B67D3D6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1340675-01DD-4E48-B0D4-BEB2BC63F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9626B-D3E0-4138-A6D9-1DA13497F46A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94456FE1-BEC2-4C0C-AFA7-B09BBAE4B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B94251C-374F-4339-A9A2-818BD96BE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046435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D3CA12-2E8C-4EE1-A9C4-287E5F965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DD8E571-BB16-49E0-B813-C6268DE95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7F70160-1026-4BE7-963C-FD1E840C3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A7074-FB66-44E1-A6B4-3BD74F792A2F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7A5516C9-3197-4E57-A2E6-8ADBE161D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386ED640-EF16-4257-9D46-490009C21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102430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819DE9E-D7E2-4793-A635-085A611B1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E4167BB-3269-4719-93E1-6F60589FE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278563B-FBF9-4E2E-AB65-17A6B7C1E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031FF-B077-4B3C-8439-2168F46A653B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D397BE4-F5D5-432C-B251-78C05DE77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9795FB80-FFCB-46DF-A072-8127EFB6B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87013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578503-D214-40DE-82DA-58FCE8896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C858016-11D6-4030-B22E-73A0E2333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2FE14E0-2C93-4ABD-BD7C-28DAEF4B82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4DCD568-D6AB-402C-8E97-E3BEC076D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159CA-F8DE-45E2-8B2A-680FB438611E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27358C0-B34E-4EF3-AB7C-6356CA4F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170E8FB3-36D6-4F22-91C1-59DFA9BE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902675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2554D6C-4770-426B-B357-BF76E7FFB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5E9EECC-7984-4537-AA2A-FA303D71B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24F9BCC-24D8-4754-A505-CFB451F21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690C9244-009F-4F52-B542-98535B669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CBBD448-EDDE-4F0F-B3EF-BAEAF05DC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CC8C49D-C0D6-4787-958A-AF50FB7FC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E96B2-02CE-4F18-8819-42E74B6CFD5C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427DE366-CB15-4362-8268-580C9A452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97639F2-1AB5-4520-8C68-913BB23DB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53521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F06C97-95F1-4B93-BF3F-31FF04268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1C06242-6471-4530-9B1C-AC31383F6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A12FE-1738-4411-82BC-6E7B874E72F4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92A7130-DBC7-4533-B77F-E34E6ECC1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6CA92AD-3FCD-4B2A-91B2-9C0DE369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81290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A314EF9-5D43-401D-8287-E110D0FE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0D142-F0CD-44DA-9CE1-72AA3C1C4A53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789B3E54-2E70-4646-BFE0-AE6DB4706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0AF922F-109F-4672-AB73-CD8766B6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751060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384C5F4-786F-4C3E-89D9-490151477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1D23573-1E82-4442-80D2-95249D3F1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1A50FEB-712D-4261-93DF-F8A2D2438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159060B7-83E6-40D9-8C54-74FB724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C260A-9073-4BA0-BA6E-8C520B833887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6A7FD71-8F27-4090-A840-4E53B077A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6911FB3-350B-4039-8E4E-014CC90C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493552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C685DF-B9E4-49C8-8C29-4B9DB8D06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AFD39ECE-B689-4A8C-8D64-D413C01453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0F3D881-9CCE-4A01-9D62-3E67F7C33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C4592C3-7F4C-4A5F-A61A-2E91572F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A4E2D-5A00-461D-A455-8E1CC98773E0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0572072-BD13-4D25-842F-B654C7234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F6264D0-03F4-418E-A300-349D30D92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51993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38910C-F871-4B4B-AC61-2C20C9125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9FC4EB4-A79D-424D-911B-877C5053E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9D3CEBD-0B4C-41E0-B63C-4BA721670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5B2D-07BD-486D-815A-1BAAC5FAC6C9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4780167-9506-496E-8BB9-C310A5AD5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D5B3431-E194-485D-907E-5835EFD1E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67729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824C6CAD-E6FE-4138-A554-24583F8029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C8079724-5E19-40EA-B5D3-0675EBFEF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55E9540-C48E-401D-A924-A8345B669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EC3AF-8285-4381-BCA3-E3E2FEE12DD7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A696E31-695E-471A-8817-1A2334C64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A7D2BDF-8908-4B10-8C1F-30F03C42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701201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bg1"/>
            </a:gs>
            <a:gs pos="83000">
              <a:schemeClr val="bg1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C8ECB1-5D97-4EF8-BC08-5EC010684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1865384-C730-43FF-864A-11387D01D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B391593-78FA-4273-BFD8-0AC89159D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C33CE-77F9-4973-ADA0-295C1E9FB448}" type="datetime1">
              <a:rPr lang="ru-RU" smtClean="0"/>
              <a:pPr/>
              <a:t>02.10.2022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265A5C4-A2C2-49B2-9FDD-C2F3425A14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4836DED-DC07-4699-A405-E0E460998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2BC75-D522-44E1-9A3F-69C4F6033F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9960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D0E9D6C6-D72E-4573-AC31-F6000FA1D0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colorTemperature colorTemp="6407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12700" dist="50800" dir="5400000" algn="ctr" rotWithShape="0">
              <a:srgbClr val="000000">
                <a:alpha val="43137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70A6D85-38BC-4314-AD1E-CB6600CCF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94" y="5630779"/>
            <a:ext cx="9666548" cy="810362"/>
          </a:xfrm>
        </p:spPr>
        <p:txBody>
          <a:bodyPr>
            <a:normAutofit fontScale="62500" lnSpcReduction="20000"/>
          </a:bodyPr>
          <a:lstStyle/>
          <a:p>
            <a:pPr algn="r">
              <a:spcBef>
                <a:spcPct val="0"/>
              </a:spcBef>
            </a:pPr>
            <a:r>
              <a: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Ольга </a:t>
            </a:r>
            <a:r>
              <a:rPr lang="ru-RU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Степаненко</a:t>
            </a:r>
          </a:p>
          <a:p>
            <a:pPr algn="r">
              <a:spcBef>
                <a:spcPct val="0"/>
              </a:spcBef>
            </a:pPr>
            <a:r>
              <a:rPr lang="ru-RU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Воспитатель МКДОУ 22 г. Аша </a:t>
            </a:r>
            <a:endParaRPr lang="ru-RU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99B754-3520-424C-BB25-E7B400CDFB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341" y="692057"/>
            <a:ext cx="11349317" cy="3153802"/>
          </a:xfrm>
          <a:noFill/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ru-RU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ПСИХОЛОГИЧЕСКАЯ ГОТОВНОСТЬ РЕБЕНКА К ШКОЛЕ</a:t>
            </a:r>
          </a:p>
        </p:txBody>
      </p:sp>
    </p:spTree>
    <p:extLst>
      <p:ext uri="{BB962C8B-B14F-4D97-AF65-F5344CB8AC3E}">
        <p14:creationId xmlns="" xmlns:p14="http://schemas.microsoft.com/office/powerpoint/2010/main" val="22829566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="" xmlns:a16="http://schemas.microsoft.com/office/drawing/2014/main" id="{7BFD953A-E405-478A-B95D-76E6E8435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947" y="4320512"/>
            <a:ext cx="2273969" cy="1616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E0285E06-951F-432B-94AA-03022D150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136" y="476679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EDE6A6C-A22B-4B73-97B0-62AFCFE02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68" y="336885"/>
            <a:ext cx="11498180" cy="1754326"/>
          </a:xfr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 algn="r">
              <a:buNone/>
            </a:pPr>
            <a:r>
              <a:rPr lang="ru-RU" i="1" dirty="0">
                <a:solidFill>
                  <a:schemeClr val="tx1"/>
                </a:solidFill>
              </a:rPr>
              <a:t>Быть готовым к школе – не значит уметь читать, писать и считать. Быть готовым к школе – значит быть готовым всему этому научиться.</a:t>
            </a:r>
          </a:p>
          <a:p>
            <a:pPr marL="0" indent="0" algn="r">
              <a:buNone/>
            </a:pPr>
            <a:r>
              <a:rPr lang="ru-RU" i="1" dirty="0">
                <a:solidFill>
                  <a:schemeClr val="tx1"/>
                </a:solidFill>
              </a:rPr>
              <a:t>(Венгер Л. А.)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FCBF998-EC88-4F92-B80B-99430F3E69A8}"/>
              </a:ext>
            </a:extLst>
          </p:cNvPr>
          <p:cNvSpPr txBox="1"/>
          <p:nvPr/>
        </p:nvSpPr>
        <p:spPr>
          <a:xfrm>
            <a:off x="368968" y="2119910"/>
            <a:ext cx="112415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800" dirty="0"/>
              <a:t>Психологическая готовность к школе (синоним: школьная зрелость ) – это необходимый и достаточный уровень психического развития ребенка для начала освоения школьной учебной программы в условиях обучения в группе сверстников. </a:t>
            </a:r>
          </a:p>
          <a:p>
            <a:pPr algn="l"/>
            <a:r>
              <a:rPr lang="ru-RU" sz="2800" dirty="0"/>
              <a:t> Психологическая готовность к школе возникает у детей не сама по себе, а образуется постепенно: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800" dirty="0"/>
              <a:t>в играх;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800" dirty="0"/>
              <a:t>в труде;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800" dirty="0"/>
              <a:t>в общении со взрослыми и сверстниками; 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ru-RU" sz="2800" dirty="0"/>
              <a:t>в непосредственно образовательной деятельности.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333E068-FF69-40CB-8A8B-6A37E12DD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52651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B16CE243-AAF6-4CFC-A9E0-72FFAFC35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402FCD8-0A9C-48AD-B65A-4EB71A856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b="1" i="1" dirty="0">
                <a:solidFill>
                  <a:schemeClr val="bg1"/>
                </a:solidFill>
              </a:rPr>
              <a:t>Составляющие психологической готовности:</a:t>
            </a:r>
          </a:p>
          <a:p>
            <a:pPr marL="0" indent="0" algn="l">
              <a:buNone/>
            </a:pPr>
            <a:endParaRPr lang="ru-RU" b="1" i="1" dirty="0">
              <a:solidFill>
                <a:schemeClr val="bg1"/>
              </a:solidFill>
            </a:endParaRP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</a:rPr>
              <a:t>Мотивационная готовность. Желание идти в школу, вызванное адекватными причинами (учебными мотивами);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</a:rPr>
              <a:t>Эмоционально – волевая готовность. Умеет контролировать эмоции и поведение;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</a:rPr>
              <a:t>Интеллектуальная готовность. Имеет широкий кругозор, запас конкретных знаний, понимает основные закономерности;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bg1"/>
                </a:solidFill>
              </a:rPr>
              <a:t>Личностно – социальная готовность. Готов к общению и взаимодействию – как со взрослыми, так и со сверстниками;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0BE9C8A-E24C-468D-99E9-3A074B40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59683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="" xmlns:a16="http://schemas.microsoft.com/office/drawing/2014/main" id="{209DC600-F6A9-4235-93BD-A3D658127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0000">
            <a:off x="9689435" y="218802"/>
            <a:ext cx="2317486" cy="2023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B965680-83FA-44ED-80D4-FD4358742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443" y="433137"/>
            <a:ext cx="6156157" cy="62403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/>
              <a:t>Интеллектуальная готовность</a:t>
            </a:r>
          </a:p>
          <a:p>
            <a:pPr marL="0" indent="0">
              <a:buNone/>
            </a:pPr>
            <a:endParaRPr lang="ru-RU" sz="2400" b="1" i="1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Умение думать, анализировать, делать выводы.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Развитие речи, словарный запас и способность рассказывать что - то на доступные темы, в том числе и элементарные сведения о себе.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Способность к концентрации внимания, умение строить логические связи, развитие памяти, мелкая моторика.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 А вот умение писать, читать, считать, решать элементарные задачки, это лишь навыки, которым можно научить.</a:t>
            </a:r>
          </a:p>
          <a:p>
            <a:endParaRPr lang="ru-RU" sz="24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15E842A-A7DD-43A7-92B1-84A0BC2CD493}"/>
              </a:ext>
            </a:extLst>
          </p:cNvPr>
          <p:cNvSpPr txBox="1"/>
          <p:nvPr/>
        </p:nvSpPr>
        <p:spPr>
          <a:xfrm>
            <a:off x="6705600" y="930442"/>
            <a:ext cx="5229726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Как развивать:</a:t>
            </a:r>
          </a:p>
          <a:p>
            <a:pPr algn="l"/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400" dirty="0"/>
              <a:t>Не подавляйте исследовательский интерес юного естествоиспытателя, тогда к моменту поступления в школу ему многое удастся постичь на собственном опыте.</a:t>
            </a:r>
          </a:p>
          <a:p>
            <a:endParaRPr lang="ru-RU" sz="2400" dirty="0"/>
          </a:p>
          <a:p>
            <a:pPr marL="342900" indent="-342900" algn="l">
              <a:buFont typeface="Wingdings" panose="05000000000000000000" pitchFamily="2" charset="2"/>
              <a:buChar char="q"/>
            </a:pPr>
            <a:r>
              <a:rPr lang="ru-RU" sz="2400" dirty="0"/>
              <a:t>Учите ребенка самого искать ответы на свои бесконечные «почему», выстраивать </a:t>
            </a:r>
            <a:r>
              <a:rPr lang="ru-RU" sz="2400" dirty="0" err="1"/>
              <a:t>причинно</a:t>
            </a:r>
            <a:r>
              <a:rPr lang="ru-RU" sz="2400" dirty="0"/>
              <a:t> - следственные связи – одним словом, активно интересоваться окружающим миром. 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9A96EFB-857E-404B-9642-AB5131B87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431303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F6C22C29-E857-4031-B756-B281EF843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0000">
            <a:off x="9689435" y="218802"/>
            <a:ext cx="2317486" cy="2023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59AD04B-4617-40A1-961A-9EC5A43A4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737" y="611605"/>
            <a:ext cx="5883442" cy="5634789"/>
          </a:xfrm>
        </p:spPr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ru-RU" b="1" i="1" dirty="0"/>
              <a:t>Личностно - социальная готовность</a:t>
            </a:r>
          </a:p>
          <a:p>
            <a:pPr marL="0" indent="0" algn="l">
              <a:buNone/>
            </a:pPr>
            <a:endParaRPr lang="ru-RU" b="1" i="1" dirty="0"/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/>
              <a:t>Умеет общаться с детьми. 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/>
              <a:t>Проявляет инициативу в общении, не ждет, когда его позовут другие ребята.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/>
              <a:t>Соблюдает принятые в обществе нормы общения.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/>
              <a:t>Готов учитывать интересы других детей или коллективные интересы, умеет отстаивать свое мнение. 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/>
              <a:t>Чувствует разницу в общении с детьми, учителями и другими взрослыми, родителями. </a:t>
            </a:r>
          </a:p>
          <a:p>
            <a:pPr algn="l">
              <a:buFont typeface="Wingdings" panose="05000000000000000000" pitchFamily="2" charset="2"/>
              <a:buChar char="Ø"/>
            </a:pPr>
            <a:r>
              <a:rPr lang="ru-RU" dirty="0"/>
              <a:t>У дошкольника к моменту поступления в школу должен быть достаточно разнообразный опыт общения с незнакомыми людьми.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6985BDC-13F8-487D-B09F-312B29990C02}"/>
              </a:ext>
            </a:extLst>
          </p:cNvPr>
          <p:cNvSpPr txBox="1"/>
          <p:nvPr/>
        </p:nvSpPr>
        <p:spPr>
          <a:xfrm>
            <a:off x="7074568" y="2245895"/>
            <a:ext cx="48888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sz="2400" b="1" i="1" dirty="0"/>
              <a:t>Как развить:</a:t>
            </a:r>
          </a:p>
          <a:p>
            <a:pPr marL="0" indent="0" algn="l">
              <a:buNone/>
            </a:pPr>
            <a:r>
              <a:rPr lang="ru-RU" sz="2400" dirty="0"/>
              <a:t>Необходимо дать ему возможность самому установить контакты с окружающими в поликлинике, на детской площадке, в магазине и пр. 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FFE2770-9AE9-446C-8938-538A0ACD6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65356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0920F83C-5C00-4367-9439-6AA493BB5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0000">
            <a:off x="9689435" y="218802"/>
            <a:ext cx="2317486" cy="2023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9FC5280-4C6B-401A-AC60-F8FE3D884403}"/>
              </a:ext>
            </a:extLst>
          </p:cNvPr>
          <p:cNvSpPr txBox="1"/>
          <p:nvPr/>
        </p:nvSpPr>
        <p:spPr>
          <a:xfrm>
            <a:off x="641684" y="445941"/>
            <a:ext cx="6096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1" dirty="0"/>
              <a:t>Мотивационная готовность</a:t>
            </a:r>
          </a:p>
          <a:p>
            <a:pPr algn="l"/>
            <a:endParaRPr lang="ru-RU" sz="2400" b="1" i="1" dirty="0"/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2400" dirty="0"/>
              <a:t> Имеется познавательный интерес, желание узнавать что то новое.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F39F0E57-5464-4EE2-A6DC-9DF73C6CCA5A}"/>
              </a:ext>
            </a:extLst>
          </p:cNvPr>
          <p:cNvSpPr txBox="1"/>
          <p:nvPr/>
        </p:nvSpPr>
        <p:spPr>
          <a:xfrm>
            <a:off x="641684" y="1466684"/>
            <a:ext cx="1130968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44838" indent="-722313" algn="ctr"/>
            <a:r>
              <a:rPr lang="ru-RU" sz="2400" b="1" i="1" dirty="0"/>
              <a:t>Как развить:</a:t>
            </a:r>
          </a:p>
          <a:p>
            <a:pPr algn="l"/>
            <a:endParaRPr lang="ru-RU" sz="2400" b="1" i="1" dirty="0"/>
          </a:p>
          <a:p>
            <a:pPr algn="l"/>
            <a:r>
              <a:rPr lang="ru-RU" sz="2400" dirty="0"/>
              <a:t> Формируйте положительное отношение:</a:t>
            </a:r>
          </a:p>
          <a:p>
            <a:pPr algn="l"/>
            <a:r>
              <a:rPr lang="ru-RU" sz="2400" dirty="0"/>
              <a:t>- к школе,</a:t>
            </a:r>
          </a:p>
          <a:p>
            <a:pPr algn="l"/>
            <a:r>
              <a:rPr lang="ru-RU" sz="2400" dirty="0"/>
              <a:t>-учителю,</a:t>
            </a:r>
          </a:p>
          <a:p>
            <a:pPr algn="l"/>
            <a:r>
              <a:rPr lang="ru-RU" sz="2400" dirty="0"/>
              <a:t> -учебной деятельности,</a:t>
            </a:r>
          </a:p>
          <a:p>
            <a:pPr algn="l"/>
            <a:r>
              <a:rPr lang="ru-RU" sz="2400" dirty="0"/>
              <a:t> -к самому себе.</a:t>
            </a:r>
          </a:p>
          <a:p>
            <a:pPr algn="l"/>
            <a:r>
              <a:rPr lang="ru-RU" sz="2400" dirty="0"/>
              <a:t>Рассказывайте ребенку о своих школьных годах, вспоминая смешные и поучительные случаи, читать вместе с ребенком книги о школе, рассказывать о школьных порядках, устроить малышу экскурсию по будущей школе, показав ему, где он будет учиться.</a:t>
            </a:r>
          </a:p>
          <a:p>
            <a:pPr algn="l"/>
            <a:r>
              <a:rPr lang="ru-RU" sz="2400" dirty="0"/>
              <a:t>Полезны занятия, которые развивают фантазию и воображение: рисование, лепка, конструирование, а также самостоятельность и упорство: занятия в кружках и секциях. 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DE2793B9-B6A7-45A9-BE73-D5E5E07E8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94729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0920F83C-5C00-4367-9439-6AA493BB5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0000">
            <a:off x="9689435" y="218802"/>
            <a:ext cx="2317486" cy="2023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0869148-265E-4BEE-991C-72815BFC093D}"/>
              </a:ext>
            </a:extLst>
          </p:cNvPr>
          <p:cNvSpPr txBox="1"/>
          <p:nvPr/>
        </p:nvSpPr>
        <p:spPr>
          <a:xfrm>
            <a:off x="577516" y="1001204"/>
            <a:ext cx="11036968" cy="5459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600" b="1" i="1" dirty="0"/>
              <a:t>Эмоционально - волевая готовность</a:t>
            </a:r>
          </a:p>
          <a:p>
            <a:pPr algn="l"/>
            <a:endParaRPr lang="ru-RU" sz="2600" b="1" i="1" dirty="0"/>
          </a:p>
          <a:p>
            <a:pPr algn="l"/>
            <a:r>
              <a:rPr lang="ru-RU" sz="2600" dirty="0"/>
              <a:t>Способность делать не только то, что хочу, но и то, что надо, не бояться трудностей, разрешать их самостоятельно. </a:t>
            </a:r>
          </a:p>
          <a:p>
            <a:pPr algn="l"/>
            <a:r>
              <a:rPr lang="ru-RU" sz="2600" dirty="0"/>
              <a:t>Адекватная самооценка и положительный образ себя. </a:t>
            </a:r>
          </a:p>
          <a:p>
            <a:pPr algn="l"/>
            <a:r>
              <a:rPr lang="ru-RU" sz="2600" dirty="0"/>
              <a:t>Умение сосредоточиться, управление эмоциями.</a:t>
            </a:r>
          </a:p>
          <a:p>
            <a:pPr algn="r"/>
            <a:r>
              <a:rPr lang="ru-RU" sz="2600" b="1" i="1" dirty="0"/>
              <a:t>Сформировать эти качества можно только через игру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2600" dirty="0"/>
              <a:t>Игры учат спокойно дожидаться своей очереди, своего хода, с достоинством проигрывать, выстраивать свою стратегию и при этом учитывать постоянно меняющиеся обстоятельства и т. д.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2600" dirty="0"/>
              <a:t>Важно  приучать ребенка к режиму дня и смене деятельности.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2600" dirty="0"/>
              <a:t>Важно проявлять веру в ребенка, искренне поощрять, помогать и поддерживать.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="" xmlns:a16="http://schemas.microsoft.com/office/drawing/2014/main" id="{97345FF0-3075-40E7-9754-431A996CE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10922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0920F83C-5C00-4367-9439-6AA493BB5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720000">
            <a:off x="9689435" y="218802"/>
            <a:ext cx="2317486" cy="2023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E59FBE1-A462-4E9C-A6FA-8583D9D6D5E4}"/>
              </a:ext>
            </a:extLst>
          </p:cNvPr>
          <p:cNvSpPr txBox="1"/>
          <p:nvPr/>
        </p:nvSpPr>
        <p:spPr>
          <a:xfrm>
            <a:off x="1042737" y="70755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1" i="1" dirty="0"/>
              <a:t>Эмоционально - волевая готовность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BBD579E-A3D1-4666-92B2-BC48E4600259}"/>
              </a:ext>
            </a:extLst>
          </p:cNvPr>
          <p:cNvSpPr txBox="1"/>
          <p:nvPr/>
        </p:nvSpPr>
        <p:spPr>
          <a:xfrm>
            <a:off x="556577" y="2139844"/>
            <a:ext cx="1094561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i="1" dirty="0"/>
              <a:t>В дошкольном возрасте еще нет механизма произвольности – целенаправленного управления своим вниманием, речью, эмоциями. Ребенок может долго возиться с игрой либо легко запоминать стихотворение, но только если его эмоционально зацепило эта деятельность, то есть делает он это непроизвольно.</a:t>
            </a:r>
          </a:p>
          <a:p>
            <a:pPr algn="r"/>
            <a:r>
              <a:rPr lang="ru-RU" sz="2400" i="1" dirty="0"/>
              <a:t> </a:t>
            </a:r>
          </a:p>
          <a:p>
            <a:pPr algn="just"/>
            <a:r>
              <a:rPr lang="ru-RU" sz="2400" dirty="0"/>
              <a:t>Поощряйте усидчивость, когда ребенок ее проявляет, говорите о необходимости контроля над собой. Для этого необходимо, чтобы ребёнок мог сосредоточиться на инструкции, которую получает от взрослого.</a:t>
            </a:r>
          </a:p>
          <a:p>
            <a:pPr algn="just"/>
            <a:r>
              <a:rPr lang="ru-RU" sz="2400" dirty="0"/>
              <a:t>Вы можете развивать такое умение, давая детям разные, вначале несложные задания. При этом обязательно просить детей повторить ваши слова, чтобы убедиться в том, что они всё услышали и правильно поняли.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3CC8654-8424-4057-B354-2099ECBD7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793176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>
            <a:extLst>
              <a:ext uri="{FF2B5EF4-FFF2-40B4-BE49-F238E27FC236}">
                <a16:creationId xmlns="" xmlns:a16="http://schemas.microsoft.com/office/drawing/2014/main" id="{EE09BA19-842A-42CA-A9D1-B34C3D9915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C4E6F78-5CAF-40EC-B03D-261A70C68DBB}"/>
              </a:ext>
            </a:extLst>
          </p:cNvPr>
          <p:cNvSpPr txBox="1"/>
          <p:nvPr/>
        </p:nvSpPr>
        <p:spPr>
          <a:xfrm>
            <a:off x="1411705" y="2390276"/>
            <a:ext cx="10299032" cy="310854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lang="ru-RU" sz="2800" dirty="0"/>
              <a:t>Психологически не готовый к школе ребенок:</a:t>
            </a:r>
          </a:p>
          <a:p>
            <a:pPr algn="l"/>
            <a:r>
              <a:rPr lang="ru-RU" sz="2800" dirty="0"/>
              <a:t> </a:t>
            </a:r>
          </a:p>
          <a:p>
            <a:pPr algn="l"/>
            <a:r>
              <a:rPr lang="ru-RU" sz="2800" dirty="0"/>
              <a:t>Проявляет мало инициативы;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2800" dirty="0"/>
              <a:t>Не может включиться в общий режим работы класса;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2800" dirty="0"/>
              <a:t>Не может сосредоточиться на уроке, часто отвлекается;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ru-RU" sz="2800" dirty="0"/>
              <a:t>Испытывает затруднения в общении со взрослыми и сверстниками по поводу учебных задач.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E1A92DD-874F-45E0-AFA3-D8B3C83B142E}"/>
              </a:ext>
            </a:extLst>
          </p:cNvPr>
          <p:cNvSpPr txBox="1"/>
          <p:nvPr/>
        </p:nvSpPr>
        <p:spPr>
          <a:xfrm>
            <a:off x="3689685" y="777860"/>
            <a:ext cx="8021052" cy="52322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/>
          <a:p>
            <a:pPr algn="l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Саморегуляция – основа готовности к школе!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5AF05025-C9AC-4F84-A5EA-04E735619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83570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="" xmlns:a16="http://schemas.microsoft.com/office/drawing/2014/main" id="{732B9CE5-0CC3-4D8F-B9AC-8FDE759BC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12192000" cy="6877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BFB4329-F7CF-44A1-B5E9-79A924092A49}"/>
              </a:ext>
            </a:extLst>
          </p:cNvPr>
          <p:cNvSpPr txBox="1"/>
          <p:nvPr/>
        </p:nvSpPr>
        <p:spPr>
          <a:xfrm>
            <a:off x="647700" y="1428750"/>
            <a:ext cx="10896600" cy="526297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/>
              <a:t>Характер работоспособности зависит от многих составляющих. В первую очередь, это конечно, состояние здоровья ребенка, особенности его психофизического развития, мотивации, произвольности и т. п.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/>
              <a:t>Определить особенности работоспособности ребенка можно путем наблюдения за ним в процессе занятия. Как работает ребенок – целеустремленно на протяжении всего занятия, быстро и часто отвлекается, рассеянный, чрезмерно возбужден, быстро утомляется, занимается посторонним делом.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/>
              <a:t>Вы можете самостоятельно определить возможности ребенка, наблюдая за его деятельностью или игрой. 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/>
              <a:t>Получается, что психологическая готовность к школе – это вся дошкольная жизнь. Но даже за несколько месяцев до школы можно при необходимости что - то скорректировать и помочь будущему первокласснику спокойно и радостно войти в новый мир.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FCE294C-6CD9-4519-BF6B-AA581BFAB46E}"/>
              </a:ext>
            </a:extLst>
          </p:cNvPr>
          <p:cNvSpPr txBox="1"/>
          <p:nvPr/>
        </p:nvSpPr>
        <p:spPr>
          <a:xfrm>
            <a:off x="723900" y="522387"/>
            <a:ext cx="8267700" cy="523220"/>
          </a:xfrm>
          <a:prstGeom prst="rect">
            <a:avLst/>
          </a:prstGeo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wrap="square">
            <a:spAutoFit/>
          </a:bodyPr>
          <a:lstStyle>
            <a:defPPr>
              <a:defRPr lang="ru-RU"/>
            </a:defPPr>
            <a:lvl1pPr>
              <a:defRPr sz="28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ru-RU" dirty="0"/>
              <a:t>Работоспособность ребенка во время занятий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="" xmlns:a16="http://schemas.microsoft.com/office/drawing/2014/main" id="{C26ADB5B-B3F9-433C-AEB0-A2E866333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82BC75-D522-44E1-9A3F-69C4F6033F1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101740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СНОВНА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592</Words>
  <Application>Microsoft Office PowerPoint</Application>
  <PresentationFormat>Произвольный</PresentationFormat>
  <Paragraphs>85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ПСИХОЛОГИЧЕСКАЯ ГОТОВНОСТЬ РЕБЕНКА К ШКОЛЕ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ПСИХОЛОГИЧЕСКАЯ ГОТОВНОСТЬ РЕБЕНКА К ШКОЛЕ</dc:title>
  <dc:creator>Lenovo</dc:creator>
  <cp:lastModifiedBy>Админ</cp:lastModifiedBy>
  <cp:revision>9</cp:revision>
  <dcterms:created xsi:type="dcterms:W3CDTF">2022-06-28T07:35:07Z</dcterms:created>
  <dcterms:modified xsi:type="dcterms:W3CDTF">2022-10-02T15:52:28Z</dcterms:modified>
</cp:coreProperties>
</file>