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1" r:id="rId4"/>
    <p:sldId id="257" r:id="rId5"/>
    <p:sldId id="267" r:id="rId6"/>
    <p:sldId id="268" r:id="rId7"/>
    <p:sldId id="269" r:id="rId8"/>
    <p:sldId id="270" r:id="rId9"/>
    <p:sldId id="264" r:id="rId10"/>
    <p:sldId id="262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66" d="100"/>
          <a:sy n="66" d="100"/>
        </p:scale>
        <p:origin x="-592" y="-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316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25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973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960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047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314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39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7005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5005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2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11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185519A-9729-4223-8752-E01356E08408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A30FFBD-2BAB-405C-8B3F-231D0301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64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5C0532-D109-4E7B-B285-317C5DC767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5"/>
                </a:solidFill>
              </a:rPr>
              <a:t>Проект «Уральский сундучок»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C472EE7-17DC-4DE4-8B79-7455663F02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r"/>
            <a:r>
              <a:rPr lang="ru-RU" dirty="0"/>
              <a:t>Куркина Алла </a:t>
            </a:r>
            <a:r>
              <a:rPr lang="ru-RU" dirty="0" smtClean="0"/>
              <a:t>Анатольевна</a:t>
            </a:r>
            <a:endParaRPr lang="en-US" dirty="0" smtClean="0"/>
          </a:p>
          <a:p>
            <a:pPr algn="r"/>
            <a:r>
              <a:rPr lang="ru-RU" dirty="0" err="1" smtClean="0"/>
              <a:t>Слизинская</a:t>
            </a:r>
            <a:r>
              <a:rPr lang="ru-RU" dirty="0" smtClean="0"/>
              <a:t> Диана Витальевна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0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DDD5BDA3-B33C-49CE-BF91-7FF04AD06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5"/>
                </a:solidFill>
                <a:latin typeface="Comic Sans MS" panose="030F0702030302020204" pitchFamily="66" charset="0"/>
              </a:rPr>
              <a:t>Мой проект</a:t>
            </a:r>
            <a:br>
              <a:rPr lang="ru-RU" dirty="0">
                <a:solidFill>
                  <a:schemeClr val="accent5"/>
                </a:solidFill>
                <a:latin typeface="Comic Sans MS" panose="030F0702030302020204" pitchFamily="66" charset="0"/>
              </a:rPr>
            </a:br>
            <a:r>
              <a:rPr lang="ru-RU" dirty="0">
                <a:solidFill>
                  <a:schemeClr val="accent5"/>
                </a:solidFill>
                <a:latin typeface="Comic Sans MS" panose="030F0702030302020204" pitchFamily="66" charset="0"/>
              </a:rPr>
              <a:t/>
            </a:r>
            <a:br>
              <a:rPr lang="ru-RU" dirty="0">
                <a:solidFill>
                  <a:schemeClr val="accent5"/>
                </a:solidFill>
                <a:latin typeface="Comic Sans MS" panose="030F0702030302020204" pitchFamily="66" charset="0"/>
              </a:rPr>
            </a:br>
            <a:r>
              <a:rPr lang="ru-RU" dirty="0">
                <a:solidFill>
                  <a:schemeClr val="accent5"/>
                </a:solidFill>
                <a:latin typeface="Comic Sans MS" panose="030F0702030302020204" pitchFamily="66" charset="0"/>
              </a:rPr>
              <a:t/>
            </a:r>
            <a:br>
              <a:rPr lang="ru-RU" dirty="0">
                <a:solidFill>
                  <a:schemeClr val="accent5"/>
                </a:solidFill>
                <a:latin typeface="Comic Sans MS" panose="030F0702030302020204" pitchFamily="66" charset="0"/>
              </a:rPr>
            </a:b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среднесрочный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244E288F-F227-467C-9DD5-FE132829E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pPr>
              <a:lnSpc>
                <a:spcPts val="1575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400" b="1" dirty="0">
                <a:solidFill>
                  <a:srgbClr val="303F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b="1" dirty="0">
                <a:solidFill>
                  <a:srgbClr val="303F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формировать чувство гордости за свой родной край;</a:t>
            </a:r>
          </a:p>
          <a:p>
            <a:pPr>
              <a:lnSpc>
                <a:spcPts val="1575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развивать творческие способности детей;</a:t>
            </a:r>
            <a:b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привлечь родителей к сотрудничеству;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575"/>
              </a:lnSpc>
              <a:spcBef>
                <a:spcPts val="450"/>
              </a:spcBef>
              <a:spcAft>
                <a:spcPts val="45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Познакомить с писателями Урала.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77966A71-6A02-4448-97A5-EDD10E540C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820" y="542595"/>
            <a:ext cx="2542252" cy="18899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74A1380-81BB-442B-984B-601A4CE76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574" y="542595"/>
            <a:ext cx="2475191" cy="19112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B3E0C75-8EB0-4ED7-8489-F28846016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65" y="3238980"/>
            <a:ext cx="2475191" cy="202261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F808F91-C142-4F07-AEFB-46DC3A2F51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574" y="3352438"/>
            <a:ext cx="2430780" cy="17957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0251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A7100C-4900-4EA5-BBD3-9025745AD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23" y="1900361"/>
            <a:ext cx="9070848" cy="644789"/>
          </a:xfrm>
        </p:spPr>
        <p:txBody>
          <a:bodyPr/>
          <a:lstStyle/>
          <a:p>
            <a:r>
              <a:rPr lang="ru-RU" sz="4400" dirty="0"/>
              <a:t>Участники проекта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AD3331-6D48-4A9D-B81B-B08CFDB6A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5333" y="5153176"/>
            <a:ext cx="9219140" cy="463684"/>
          </a:xfrm>
        </p:spPr>
        <p:txBody>
          <a:bodyPr>
            <a:normAutofit/>
          </a:bodyPr>
          <a:lstStyle/>
          <a:p>
            <a:r>
              <a:rPr lang="ru-RU" dirty="0"/>
              <a:t>Воспитанники, родители, педагоги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EE17CFC-D24E-466B-AD11-DD20AB7FC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53" y="2559065"/>
            <a:ext cx="1935148" cy="25801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C723985-40C9-43A8-BDD1-783AE1D629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04476" y="3056020"/>
            <a:ext cx="2516587" cy="16777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321AA50-CD1F-4675-B1AA-D1A9CAB268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60338" y="2989098"/>
            <a:ext cx="2580197" cy="17201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14141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FE7385-31EB-4E1A-89B3-B891A2DB2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88641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5"/>
                </a:solidFill>
                <a:latin typeface="Comic Sans MS" panose="030F0702030302020204" pitchFamily="66" charset="0"/>
              </a:rPr>
              <a:t>Актуальность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D31C738-21B1-4AD2-8697-6AD5A4E57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64257"/>
            <a:ext cx="10058400" cy="4770783"/>
          </a:xfrm>
        </p:spPr>
        <p:txBody>
          <a:bodyPr/>
          <a:lstStyle/>
          <a:p>
            <a:pPr algn="just"/>
            <a:r>
              <a:rPr lang="ru-RU" b="0" i="0" dirty="0">
                <a:solidFill>
                  <a:srgbClr val="181818"/>
                </a:solidFill>
                <a:effectLst/>
              </a:rPr>
              <a:t>данной работы обусловлена тем, что дети и родители мало знают об истории, знаменитых людях своего края. Это показали данные анкетирования. Очень важно, чтобы люди, живущие здесь, и особенно дети знали свой край, гордились им и любили его. А это возможно только в том случае, если вы знакомы с его историей, достижениями и людьми.</a:t>
            </a:r>
            <a:r>
              <a:rPr lang="ru-RU" b="0" i="0" dirty="0">
                <a:solidFill>
                  <a:srgbClr val="000000"/>
                </a:solidFill>
                <a:effectLst/>
              </a:rPr>
              <a:t>. Все детские писатели и художники, создавая свои произведения, задумывались о том, что их творчество — это ориентир для положительного, полифункционального развития личности ребёнка. Хотели, чтобы дети, читая их книги, рассматривая иллюстрации, познакомились и полюбили бы окружающий мир природы родного края.</a:t>
            </a:r>
            <a:endParaRPr lang="ru-RU" b="0" i="0" dirty="0">
              <a:solidFill>
                <a:srgbClr val="181818"/>
              </a:solidFill>
              <a:effectLst/>
            </a:endParaRPr>
          </a:p>
          <a:p>
            <a:pPr algn="just"/>
            <a:r>
              <a:rPr lang="ru-RU" b="0" i="0" dirty="0">
                <a:solidFill>
                  <a:srgbClr val="181818"/>
                </a:solidFill>
                <a:effectLst/>
              </a:rPr>
              <a:t>Наш батюшка Урал, с его волшебной природой, с его мудрым, работящим народом всегда славился своими сказочниками. </a:t>
            </a:r>
          </a:p>
          <a:p>
            <a:pPr>
              <a:lnSpc>
                <a:spcPts val="1575"/>
              </a:lnSpc>
              <a:spcBef>
                <a:spcPts val="450"/>
              </a:spcBef>
              <a:spcAft>
                <a:spcPts val="45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04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FE7385-31EB-4E1A-89B3-B891A2DB2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5"/>
                </a:solidFill>
                <a:latin typeface="Comic Sans MS" panose="030F0702030302020204" pitchFamily="66" charset="0"/>
              </a:rPr>
              <a:t>Этапы проекта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D31C738-21B1-4AD2-8697-6AD5A4E57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25433"/>
            <a:ext cx="10058400" cy="4309607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D02FF8F-A6DD-4D91-AF45-C424FBD1F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8" y="1660818"/>
            <a:ext cx="10361599" cy="41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3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0ACA2B-D11E-435C-B91E-57DD20223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 этап- поисково-ориентированный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8CB87FB8-DEF2-4080-9FE6-470AC3EC5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6205" y="1144988"/>
            <a:ext cx="4875475" cy="4707172"/>
          </a:xfrm>
        </p:spPr>
        <p:txBody>
          <a:bodyPr/>
          <a:lstStyle/>
          <a:p>
            <a:r>
              <a:rPr lang="ru-RU" dirty="0"/>
              <a:t>На этом этапе провели анкетирование среди родителей</a:t>
            </a:r>
          </a:p>
          <a:p>
            <a:r>
              <a:rPr lang="ru-RU" dirty="0"/>
              <a:t>Изучили проблему</a:t>
            </a:r>
          </a:p>
          <a:p>
            <a:r>
              <a:rPr lang="ru-RU" dirty="0"/>
              <a:t>Определили эффективный способ достижения результата</a:t>
            </a:r>
          </a:p>
          <a:p>
            <a:r>
              <a:rPr lang="ru-RU" dirty="0"/>
              <a:t>Собрали мини библиотеку уральских авторов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4C09F862-2EE4-48A8-9B23-4C3EC4773F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210" y="1455248"/>
            <a:ext cx="912043" cy="137160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18A6360-490D-455A-9323-E113F93567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962" y="1455248"/>
            <a:ext cx="912043" cy="13729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F34DFBB-836E-493A-B127-31F6428F38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719" y="1455248"/>
            <a:ext cx="1038918" cy="1371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EDA1B34-BD59-4D09-85ED-5E160EFCDD9B}"/>
              </a:ext>
            </a:extLst>
          </p:cNvPr>
          <p:cNvSpPr txBox="1"/>
          <p:nvPr/>
        </p:nvSpPr>
        <p:spPr>
          <a:xfrm>
            <a:off x="7008450" y="2826848"/>
            <a:ext cx="459250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Comic Sans MS" panose="030F0702030302020204" pitchFamily="66" charset="0"/>
              </a:rPr>
              <a:t>Цель: У</a:t>
            </a:r>
            <a:r>
              <a:rPr lang="ru-RU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чить пересказывать, развивать логическое мышление, </a:t>
            </a:r>
            <a:r>
              <a:rPr lang="ru-RU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развивать</a:t>
            </a:r>
            <a:r>
              <a:rPr lang="ru-RU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 воображение и способность концентрировать внимание, расширяет кругозор и словарный запас.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A6E404F-C3D8-433C-9BBD-325DE57594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719" y="4323895"/>
            <a:ext cx="1463040" cy="14538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03629B64-D383-41A8-BDC7-31DC1BFC29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195" y="4323895"/>
            <a:ext cx="1070067" cy="145389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E25120B-6A5E-44D3-B2DE-1840689F2F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210" y="4304176"/>
            <a:ext cx="1463040" cy="14569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E640764-AD9B-4FB0-B130-2B4D187C3D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976" y="3429000"/>
            <a:ext cx="2133816" cy="28516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9032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0ACA2B-D11E-435C-B91E-57DD20223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 этап- творческо-поисковый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8CB87FB8-DEF2-4080-9FE6-470AC3EC5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2150" y="1049572"/>
            <a:ext cx="3840480" cy="4802588"/>
          </a:xfrm>
        </p:spPr>
        <p:txBody>
          <a:bodyPr/>
          <a:lstStyle/>
          <a:p>
            <a:r>
              <a:rPr lang="ru-RU" dirty="0"/>
              <a:t>Создать мини библиотеку с родителями</a:t>
            </a:r>
          </a:p>
          <a:p>
            <a:r>
              <a:rPr lang="ru-RU" dirty="0"/>
              <a:t>Создать подборку мультфильмов и устроить просмотр</a:t>
            </a:r>
          </a:p>
          <a:p>
            <a:r>
              <a:rPr lang="ru-RU" dirty="0"/>
              <a:t>Создать игры по возрасту</a:t>
            </a:r>
          </a:p>
          <a:p>
            <a:r>
              <a:rPr lang="ru-RU" dirty="0"/>
              <a:t>Разработать карты-схемы для ОЭД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50DC5651-277D-40F3-BB9A-809CC8C12E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99943" y="833081"/>
            <a:ext cx="3523753" cy="27632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D42480E-BF77-4686-B6DE-150CD1418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498" y="833081"/>
            <a:ext cx="3368874" cy="26972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AFF4AC1-EBAA-476B-9C89-8CBCA885A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7925" y="4122432"/>
            <a:ext cx="3312231" cy="26036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5FD2A93-A1A8-45E6-B71F-CA103FD39B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588" y="4128656"/>
            <a:ext cx="3312231" cy="259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3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0ACA2B-D11E-435C-B91E-57DD20223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3"/>
            <a:ext cx="10058400" cy="21403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3 этап- практический заключительный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8CB87FB8-DEF2-4080-9FE6-470AC3EC54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Реализация основных видов деятельности</a:t>
            </a:r>
          </a:p>
          <a:p>
            <a:r>
              <a:rPr lang="ru-RU" dirty="0"/>
              <a:t>Чтение произведений и рассматривание иллюстраций</a:t>
            </a:r>
          </a:p>
          <a:p>
            <a:r>
              <a:rPr lang="ru-RU" dirty="0"/>
              <a:t>Активное участие детей и родителей в выставках, конкурсах, сборе практического материала</a:t>
            </a:r>
          </a:p>
          <a:p>
            <a:r>
              <a:rPr lang="ru-RU" dirty="0"/>
              <a:t>Создание «Уральского Сундучка»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xmlns="" id="{43E63BC5-70DE-476E-81D6-1DCCEE69B4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70638" y="2145152"/>
            <a:ext cx="4754562" cy="366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8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0ACA2B-D11E-435C-B91E-57DD20223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      </a:t>
            </a:r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Социально-коммуникативное развитие     </a:t>
            </a:r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xmlns="" id="{C5192A8A-AB89-43EA-BF84-3A50A46C694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499" y="3943599"/>
            <a:ext cx="3067495" cy="23006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6" name="Объект 15">
            <a:extLst>
              <a:ext uri="{FF2B5EF4-FFF2-40B4-BE49-F238E27FC236}">
                <a16:creationId xmlns:a16="http://schemas.microsoft.com/office/drawing/2014/main" xmlns="" id="{04DFBEEE-F28B-4F02-B248-CB7C50851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6317" y="2755898"/>
            <a:ext cx="4516339" cy="3200400"/>
          </a:xfrm>
        </p:spPr>
        <p:txBody>
          <a:bodyPr/>
          <a:lstStyle/>
          <a:p>
            <a:r>
              <a:rPr lang="ru-RU" b="0" i="0" dirty="0">
                <a:solidFill>
                  <a:srgbClr val="111111"/>
                </a:solidFill>
                <a:effectLst/>
                <a:latin typeface="Comic Sans MS" panose="030F0702030302020204" pitchFamily="66" charset="0"/>
              </a:rPr>
              <a:t>Цель: Развивать интерес детей к профессии </a:t>
            </a:r>
            <a:r>
              <a:rPr lang="ru-RU" b="1" i="0" dirty="0">
                <a:solidFill>
                  <a:srgbClr val="111111"/>
                </a:solidFill>
                <a:effectLst/>
                <a:latin typeface="Comic Sans MS" panose="030F0702030302020204" pitchFamily="66" charset="0"/>
              </a:rPr>
              <a:t>ювелира</a:t>
            </a:r>
            <a:r>
              <a:rPr lang="ru-RU" b="0" i="0" dirty="0">
                <a:solidFill>
                  <a:srgbClr val="111111"/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ru-RU" dirty="0">
                <a:solidFill>
                  <a:srgbClr val="111111"/>
                </a:solidFill>
                <a:latin typeface="Comic Sans MS" panose="030F0702030302020204" pitchFamily="66" charset="0"/>
              </a:rPr>
              <a:t>начать</a:t>
            </a:r>
            <a:r>
              <a:rPr lang="ru-RU" b="0" i="0" dirty="0">
                <a:solidFill>
                  <a:srgbClr val="111111"/>
                </a:solidFill>
                <a:effectLst/>
                <a:latin typeface="Comic Sans MS" panose="030F0702030302020204" pitchFamily="66" charset="0"/>
              </a:rPr>
              <a:t> знакомство с профессией. </a:t>
            </a:r>
          </a:p>
          <a:p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8E1C00-E8BF-41BE-82B8-6AB9EE4F8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57" y="1820849"/>
            <a:ext cx="11187485" cy="893565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YS Text"/>
              </a:rPr>
              <a:t>Сюжетно-ролевая и</a:t>
            </a:r>
            <a:r>
              <a:rPr lang="ru-RU" sz="2000" b="0" i="0" dirty="0">
                <a:solidFill>
                  <a:schemeClr val="accent6">
                    <a:lumMod val="75000"/>
                  </a:schemeClr>
                </a:solidFill>
                <a:effectLst/>
                <a:latin typeface="YS Text"/>
              </a:rPr>
              <a:t>гра «ювелир»  </a:t>
            </a:r>
            <a:endParaRPr lang="ru-RU" sz="2000" dirty="0">
              <a:latin typeface="Trebuchet MS" panose="020B0603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912D41B-D5F2-41E7-AD59-F3A9E9B3BA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967" y="3943599"/>
            <a:ext cx="3053233" cy="22846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50DA5FE-3257-4C1E-9E6E-81B47EF070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97" y="3932927"/>
            <a:ext cx="3067495" cy="22953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6087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B44A36-531F-4710-99B9-31A997B4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Художественно-эстетическое развитие</a:t>
            </a:r>
            <a:endParaRPr lang="ru-RU" sz="4000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9477C923-180A-43B2-8A04-529503D8C4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08772" y="2930829"/>
            <a:ext cx="4277032" cy="3200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C170307-8D11-4E7B-8B37-39BA8EBFD4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01864" y="2074334"/>
            <a:ext cx="9295075" cy="640080"/>
          </a:xfrm>
        </p:spPr>
        <p:txBody>
          <a:bodyPr>
            <a:normAutofit lnSpcReduction="10000"/>
          </a:bodyPr>
          <a:lstStyle/>
          <a:p>
            <a:r>
              <a:rPr lang="ru-RU" sz="1600" dirty="0"/>
              <a:t>Знакомство с мозаичным способом лепки                       </a:t>
            </a:r>
            <a:r>
              <a:rPr lang="ru-RU" dirty="0"/>
              <a:t>Создание уральских                                                       </a:t>
            </a:r>
            <a:r>
              <a:rPr lang="ru-RU" sz="1800" dirty="0"/>
              <a:t>камней-самоцветов</a:t>
            </a:r>
            <a:r>
              <a:rPr lang="ru-RU" sz="1600" dirty="0"/>
              <a:t>   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xmlns="" id="{157E9B73-9102-47F1-9CA1-F661462E9EE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12292" y="2930829"/>
            <a:ext cx="4277032" cy="3200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2621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00D655-E034-40A7-8F01-71897FFF4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234247"/>
          </a:xfrm>
        </p:spPr>
        <p:txBody>
          <a:bodyPr/>
          <a:lstStyle/>
          <a:p>
            <a:r>
              <a:rPr lang="ru-RU" sz="2400" b="0" i="0" dirty="0"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sz="2400" b="0" i="0" dirty="0">
                <a:solidFill>
                  <a:srgbClr val="212121"/>
                </a:solidFill>
                <a:effectLst/>
                <a:latin typeface="Arial" panose="020B0604020202020204" pitchFamily="34" charset="0"/>
              </a:rPr>
            </a:br>
            <a:r>
              <a:rPr lang="ru-RU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Родина есть для нас предмет культурного творчества, это мы сами в наших особенных дарах и талантах.</a:t>
            </a:r>
            <a:br>
              <a:rPr lang="ru-RU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ru-RU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ru-RU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ru-RU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/>
            </a:r>
            <a:br>
              <a:rPr lang="ru-RU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ru-RU" sz="2400" b="0" i="0" dirty="0">
                <a:solidFill>
                  <a:schemeClr val="accent4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                                                   Сергей Николаевич Булгаков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F875B69-AD28-418D-8B90-89DEA5F959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Comic Sans MS" panose="030F0702030302020204" pitchFamily="66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263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1832</TotalTime>
  <Words>274</Words>
  <Application>Microsoft Office PowerPoint</Application>
  <PresentationFormat>Произвольный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Савон</vt:lpstr>
      <vt:lpstr>Проект «Уральский сундучок»</vt:lpstr>
      <vt:lpstr>Мой проект   среднесрочный</vt:lpstr>
      <vt:lpstr>Участники проекта</vt:lpstr>
      <vt:lpstr>Актуальность</vt:lpstr>
      <vt:lpstr>Этапы проекта </vt:lpstr>
      <vt:lpstr>1 этап- поисково-ориентированный   </vt:lpstr>
      <vt:lpstr>2 этап- творческо-поисковый   </vt:lpstr>
      <vt:lpstr>3 этап- практический заключительный   </vt:lpstr>
      <vt:lpstr>      Социально-коммуникативное развитие     </vt:lpstr>
      <vt:lpstr>Художественно-эстетическое развитие</vt:lpstr>
      <vt:lpstr> Родина есть для нас предмет культурного творчества, это мы сами в наших особенных дарах и талантах.                                                       Сергей Николаевич Булгаков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«Уральский сундучок»</dc:title>
  <dc:creator>User Dns</dc:creator>
  <cp:lastModifiedBy>user</cp:lastModifiedBy>
  <cp:revision>10</cp:revision>
  <dcterms:created xsi:type="dcterms:W3CDTF">2022-03-29T15:41:04Z</dcterms:created>
  <dcterms:modified xsi:type="dcterms:W3CDTF">2024-03-06T16:52:08Z</dcterms:modified>
</cp:coreProperties>
</file>