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  <p:sldId id="271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C56"/>
    <a:srgbClr val="FBE8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522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81AFD-085F-467C-A274-7EB049266022}" type="datetimeFigureOut">
              <a:rPr lang="ru-RU" smtClean="0"/>
              <a:t>19.09.2019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352AC7-AA97-4E8C-BE6F-6418C761F3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10961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81AFD-085F-467C-A274-7EB049266022}" type="datetimeFigureOut">
              <a:rPr lang="ru-RU" smtClean="0"/>
              <a:t>19.09.2019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352AC7-AA97-4E8C-BE6F-6418C761F3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49432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81AFD-085F-467C-A274-7EB049266022}" type="datetimeFigureOut">
              <a:rPr lang="ru-RU" smtClean="0"/>
              <a:t>19.09.2019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352AC7-AA97-4E8C-BE6F-6418C761F3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61801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81AFD-085F-467C-A274-7EB049266022}" type="datetimeFigureOut">
              <a:rPr lang="ru-RU" smtClean="0"/>
              <a:t>19.09.2019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352AC7-AA97-4E8C-BE6F-6418C761F3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7231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81AFD-085F-467C-A274-7EB049266022}" type="datetimeFigureOut">
              <a:rPr lang="ru-RU" smtClean="0"/>
              <a:t>19.09.2019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352AC7-AA97-4E8C-BE6F-6418C761F3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59821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81AFD-085F-467C-A274-7EB049266022}" type="datetimeFigureOut">
              <a:rPr lang="ru-RU" smtClean="0"/>
              <a:t>19.09.2019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352AC7-AA97-4E8C-BE6F-6418C761F3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65490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81AFD-085F-467C-A274-7EB049266022}" type="datetimeFigureOut">
              <a:rPr lang="ru-RU" smtClean="0"/>
              <a:t>19.09.2019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352AC7-AA97-4E8C-BE6F-6418C761F3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64420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81AFD-085F-467C-A274-7EB049266022}" type="datetimeFigureOut">
              <a:rPr lang="ru-RU" smtClean="0"/>
              <a:t>19.09.2019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352AC7-AA97-4E8C-BE6F-6418C761F3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32230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81AFD-085F-467C-A274-7EB049266022}" type="datetimeFigureOut">
              <a:rPr lang="ru-RU" smtClean="0"/>
              <a:t>19.09.2019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352AC7-AA97-4E8C-BE6F-6418C761F3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66512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81AFD-085F-467C-A274-7EB049266022}" type="datetimeFigureOut">
              <a:rPr lang="ru-RU" smtClean="0"/>
              <a:t>19.09.2019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352AC7-AA97-4E8C-BE6F-6418C761F3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2935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81AFD-085F-467C-A274-7EB049266022}" type="datetimeFigureOut">
              <a:rPr lang="ru-RU" smtClean="0"/>
              <a:t>19.09.2019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352AC7-AA97-4E8C-BE6F-6418C761F3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50485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EC5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381AFD-085F-467C-A274-7EB049266022}" type="datetimeFigureOut">
              <a:rPr lang="ru-RU" smtClean="0"/>
              <a:t>19.09.2019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352AC7-AA97-4E8C-BE6F-6418C761F3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9527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620688"/>
            <a:ext cx="7772400" cy="532859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Отчет по самообразованию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b="1" dirty="0"/>
              <a:t>«Развитие речи детей 1 младшей группы  с использованием пальчиковых игр и упражнений»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>
                <a:solidFill>
                  <a:srgbClr val="FF0000"/>
                </a:solidFill>
              </a:rPr>
              <a:t>воспитателя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Тарасовой МН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2018-2019гг</a:t>
            </a:r>
            <a:r>
              <a:rPr lang="ru-RU" dirty="0" smtClean="0">
                <a:solidFill>
                  <a:srgbClr val="FF0000"/>
                </a:solidFill>
              </a:rPr>
              <a:t>.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sz="3600" dirty="0" smtClean="0">
                <a:solidFill>
                  <a:srgbClr val="00B050"/>
                </a:solidFill>
              </a:rPr>
              <a:t>Ссылка на полную версию: </a:t>
            </a:r>
            <a:r>
              <a:rPr lang="en-US" sz="3600" dirty="0">
                <a:solidFill>
                  <a:srgbClr val="00B050"/>
                </a:solidFill>
              </a:rPr>
              <a:t>https://cloud.mail.ru/public/4Y2f/sJ455TxdM</a:t>
            </a:r>
            <a:endParaRPr lang="ru-RU" sz="36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0191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Пример движений для разыгрывания сказки «Курочка Ряба»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3635896" y="2348880"/>
            <a:ext cx="4915272" cy="622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2915816" y="1381175"/>
            <a:ext cx="3456384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 smtClean="0"/>
              <a:t>Баба</a:t>
            </a:r>
            <a:endParaRPr lang="ru-RU" sz="2800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79512" y="1381175"/>
            <a:ext cx="3456384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 smtClean="0"/>
              <a:t>Дед</a:t>
            </a:r>
            <a:endParaRPr lang="ru-RU" sz="2800" dirty="0"/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5796136" y="1414711"/>
            <a:ext cx="3456384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 smtClean="0"/>
              <a:t>Ряба</a:t>
            </a:r>
            <a:endParaRPr lang="ru-RU" sz="2800" dirty="0"/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-19397" y="4260453"/>
            <a:ext cx="3151237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 smtClean="0"/>
              <a:t>Кулачки устанавливаем один под другим имитируя бороду</a:t>
            </a:r>
            <a:endParaRPr lang="ru-RU" sz="2800" dirty="0"/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2998078" y="4305895"/>
            <a:ext cx="3151237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 smtClean="0"/>
              <a:t>Ладошками обнимаем щёки имитируя платок</a:t>
            </a:r>
            <a:endParaRPr lang="ru-RU" sz="2800" dirty="0"/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6093532" y="4305895"/>
            <a:ext cx="3050468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 smtClean="0"/>
              <a:t>Имитируем движения крыльев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6143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Пример движений для разыгрывания сказки «Курочка Ряба»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3635896" y="2348880"/>
            <a:ext cx="4915272" cy="622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2915816" y="1381175"/>
            <a:ext cx="3456384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 smtClean="0"/>
              <a:t>Мышка</a:t>
            </a:r>
            <a:endParaRPr lang="ru-RU" sz="2800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79512" y="1381175"/>
            <a:ext cx="3456384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 smtClean="0"/>
              <a:t>Яичко</a:t>
            </a:r>
            <a:endParaRPr lang="ru-RU" sz="2800" dirty="0"/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5796136" y="1414711"/>
            <a:ext cx="3456384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 smtClean="0"/>
              <a:t>Яичко разбилось</a:t>
            </a:r>
            <a:endParaRPr lang="ru-RU" sz="2800" dirty="0"/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-19397" y="4260453"/>
            <a:ext cx="3151237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 smtClean="0"/>
              <a:t>Складываем две ладони в общий кулак</a:t>
            </a:r>
            <a:endParaRPr lang="ru-RU" sz="2800" dirty="0"/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2998078" y="4305895"/>
            <a:ext cx="3151237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4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 smtClean="0"/>
              <a:t>Пальчики складываем в щепотку и имитируем как мышка грызёт зёрнышко</a:t>
            </a:r>
            <a:endParaRPr lang="ru-RU" sz="2800" dirty="0"/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6093532" y="4305895"/>
            <a:ext cx="3050468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 smtClean="0"/>
              <a:t>Делаем из ладошек две </a:t>
            </a:r>
            <a:r>
              <a:rPr lang="ru-RU" sz="2800" smtClean="0"/>
              <a:t>скарлупки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593843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Пример движений сказки «Репка»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539552" y="1196752"/>
            <a:ext cx="1458888" cy="4452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solidFill>
                  <a:srgbClr val="92D050"/>
                </a:solidFill>
              </a:rPr>
              <a:t>Видео</a:t>
            </a:r>
            <a:endParaRPr lang="ru-RU" b="1" dirty="0">
              <a:solidFill>
                <a:srgbClr val="92D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5964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Разыгрываем «Репку» на пальчиках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539552" y="1196752"/>
            <a:ext cx="1458888" cy="4452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solidFill>
                  <a:srgbClr val="92D050"/>
                </a:solidFill>
              </a:rPr>
              <a:t>Видео</a:t>
            </a:r>
            <a:endParaRPr lang="ru-RU" b="1" dirty="0">
              <a:solidFill>
                <a:srgbClr val="92D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7189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Четвёртый этап: занятия с использованием пальчиковых игрушек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Я приобрела набор пальчиковых игрушек, которые можно использовать на индивидуальных занятиях по развитию речи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633990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Примеры упражнений с пальчиковыми игрушками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683568" y="1519387"/>
            <a:ext cx="7723584" cy="4452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/>
              <a:t>Акула плывёт</a:t>
            </a:r>
            <a:endParaRPr lang="ru-RU" b="1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539552" y="1581548"/>
            <a:ext cx="1458888" cy="4452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solidFill>
                  <a:srgbClr val="92D050"/>
                </a:solidFill>
              </a:rPr>
              <a:t>Видео</a:t>
            </a:r>
            <a:endParaRPr lang="ru-RU" b="1" dirty="0">
              <a:solidFill>
                <a:srgbClr val="92D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6289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Примеры упражнений с пальчиковыми игрушками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683568" y="1519387"/>
            <a:ext cx="7723584" cy="4452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/>
              <a:t>Мышка грызёт зёрнышко</a:t>
            </a:r>
            <a:endParaRPr lang="ru-RU" b="1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539552" y="1628800"/>
            <a:ext cx="1458888" cy="4452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solidFill>
                  <a:srgbClr val="92D050"/>
                </a:solidFill>
              </a:rPr>
              <a:t>Видео</a:t>
            </a:r>
            <a:endParaRPr lang="ru-RU" b="1" dirty="0">
              <a:solidFill>
                <a:srgbClr val="92D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8672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Примеры упражнений с пальчиковыми игрушками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683568" y="1519387"/>
            <a:ext cx="7723584" cy="4452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/>
              <a:t>Панда ползёт по дереву</a:t>
            </a:r>
            <a:endParaRPr lang="ru-RU" b="1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539552" y="1727995"/>
            <a:ext cx="1458888" cy="4452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solidFill>
                  <a:srgbClr val="92D050"/>
                </a:solidFill>
              </a:rPr>
              <a:t>Видео</a:t>
            </a:r>
            <a:endParaRPr lang="ru-RU" b="1" dirty="0">
              <a:solidFill>
                <a:srgbClr val="92D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6620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Примеры упражнений с пальчиковыми игрушками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683568" y="1519387"/>
            <a:ext cx="7723584" cy="4452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/>
              <a:t>Лягушка скачет</a:t>
            </a:r>
            <a:endParaRPr lang="ru-RU" b="1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539552" y="1708945"/>
            <a:ext cx="1458888" cy="4452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solidFill>
                  <a:srgbClr val="92D050"/>
                </a:solidFill>
              </a:rPr>
              <a:t>Видео</a:t>
            </a:r>
            <a:endParaRPr lang="ru-RU" b="1" dirty="0">
              <a:solidFill>
                <a:srgbClr val="92D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2002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Примеры упражнений с пальчиковыми игрушками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683568" y="1519387"/>
            <a:ext cx="7723584" cy="4452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/>
              <a:t>Слон пьёт воду из лужи и трубит</a:t>
            </a:r>
            <a:endParaRPr lang="ru-RU" b="1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539552" y="1732162"/>
            <a:ext cx="1458888" cy="4452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solidFill>
                  <a:srgbClr val="92D050"/>
                </a:solidFill>
              </a:rPr>
              <a:t>Видео</a:t>
            </a:r>
            <a:endParaRPr lang="ru-RU" b="1" dirty="0">
              <a:solidFill>
                <a:srgbClr val="92D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2002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904656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ru-RU" sz="3600" dirty="0" smtClean="0"/>
              <a:t>В 2018-2019 учебном году темой самообразования я выбрала </a:t>
            </a:r>
          </a:p>
          <a:p>
            <a:pPr marL="0" indent="0" algn="ctr">
              <a:buNone/>
            </a:pPr>
            <a:r>
              <a:rPr lang="ru-RU" sz="3600" dirty="0">
                <a:solidFill>
                  <a:srgbClr val="FF0000"/>
                </a:solidFill>
              </a:rPr>
              <a:t>«Развитие речи детей 1 младшей группы  с использованием пальчиковых игр и упражнений</a:t>
            </a:r>
            <a:r>
              <a:rPr lang="ru-RU" sz="3600" dirty="0" smtClean="0">
                <a:solidFill>
                  <a:srgbClr val="FF0000"/>
                </a:solidFill>
              </a:rPr>
              <a:t>»</a:t>
            </a:r>
            <a:r>
              <a:rPr lang="ru-RU" sz="3600" b="1" dirty="0"/>
              <a:t> </a:t>
            </a:r>
            <a:endParaRPr lang="ru-RU" sz="3600" b="1" dirty="0" smtClean="0"/>
          </a:p>
          <a:p>
            <a:pPr marL="0" indent="0">
              <a:buNone/>
            </a:pPr>
            <a:r>
              <a:rPr lang="ru-RU" sz="4400" b="1" dirty="0" smtClean="0"/>
              <a:t>Цель</a:t>
            </a:r>
            <a:r>
              <a:rPr lang="ru-RU" sz="4400" b="1" dirty="0"/>
              <a:t>:</a:t>
            </a:r>
            <a:r>
              <a:rPr lang="ru-RU" sz="4400" dirty="0"/>
              <a:t> повышение своего теоретического уровня, профессионального мастерства и компетентности.</a:t>
            </a:r>
          </a:p>
          <a:p>
            <a:pPr marL="0" indent="0">
              <a:buNone/>
            </a:pPr>
            <a:endParaRPr lang="ru-RU" sz="4400" b="1" dirty="0" smtClean="0"/>
          </a:p>
          <a:p>
            <a:pPr marL="0" indent="0">
              <a:buNone/>
            </a:pPr>
            <a:r>
              <a:rPr lang="ru-RU" sz="4400" b="1" dirty="0" smtClean="0"/>
              <a:t>Задачи</a:t>
            </a:r>
            <a:r>
              <a:rPr lang="ru-RU" sz="4400" b="1" dirty="0"/>
              <a:t>:</a:t>
            </a:r>
            <a:endParaRPr lang="ru-RU" sz="4400" dirty="0"/>
          </a:p>
          <a:p>
            <a:pPr marL="0" indent="0">
              <a:buNone/>
            </a:pPr>
            <a:r>
              <a:rPr lang="ru-RU" sz="4400" dirty="0"/>
              <a:t>1.Интегрировать </a:t>
            </a:r>
            <a:r>
              <a:rPr lang="ru-RU" sz="4400" b="1" dirty="0"/>
              <a:t>пальчиковые игры</a:t>
            </a:r>
            <a:r>
              <a:rPr lang="ru-RU" sz="4400" dirty="0"/>
              <a:t>, </a:t>
            </a:r>
            <a:r>
              <a:rPr lang="ru-RU" sz="4400" b="1" dirty="0"/>
              <a:t>упражнения</a:t>
            </a:r>
            <a:r>
              <a:rPr lang="ru-RU" sz="4400" dirty="0"/>
              <a:t> в речевой деятельности </a:t>
            </a:r>
            <a:r>
              <a:rPr lang="ru-RU" sz="4400" b="1" dirty="0"/>
              <a:t>детей</a:t>
            </a:r>
            <a:r>
              <a:rPr lang="ru-RU" sz="4400" dirty="0"/>
              <a:t>;</a:t>
            </a:r>
          </a:p>
          <a:p>
            <a:pPr marL="0" indent="0">
              <a:buNone/>
            </a:pPr>
            <a:r>
              <a:rPr lang="ru-RU" sz="4400" dirty="0"/>
              <a:t>2. Совершенствовать мелкую моторику </a:t>
            </a:r>
            <a:r>
              <a:rPr lang="ru-RU" sz="4400" b="1" dirty="0"/>
              <a:t>детей через пальчиковые игры;</a:t>
            </a:r>
            <a:endParaRPr lang="ru-RU" sz="4400" dirty="0"/>
          </a:p>
          <a:p>
            <a:pPr marL="0" indent="0">
              <a:buNone/>
            </a:pPr>
            <a:r>
              <a:rPr lang="ru-RU" sz="4400" dirty="0"/>
              <a:t>3.Систематизировать работу по совершенствованию </a:t>
            </a:r>
            <a:r>
              <a:rPr lang="ru-RU" sz="4400" b="1" dirty="0"/>
              <a:t>пальчиковой моторики</a:t>
            </a:r>
            <a:r>
              <a:rPr lang="ru-RU" sz="4400" dirty="0"/>
              <a:t>;</a:t>
            </a:r>
          </a:p>
          <a:p>
            <a:pPr marL="0" indent="0">
              <a:buNone/>
            </a:pPr>
            <a:r>
              <a:rPr lang="ru-RU" sz="4400" dirty="0"/>
              <a:t>4.Дать знания родителям о значимости </a:t>
            </a:r>
            <a:r>
              <a:rPr lang="ru-RU" sz="4400" b="1" dirty="0"/>
              <a:t>пальчиковых игр</a:t>
            </a:r>
            <a:r>
              <a:rPr lang="ru-RU" sz="4400" dirty="0"/>
              <a:t>.</a:t>
            </a:r>
          </a:p>
          <a:p>
            <a:pPr marL="0" indent="0">
              <a:buNone/>
            </a:pPr>
            <a:endParaRPr lang="ru-RU" sz="4400" b="1" dirty="0" smtClean="0"/>
          </a:p>
          <a:p>
            <a:pPr marL="0" indent="0">
              <a:buNone/>
            </a:pPr>
            <a:r>
              <a:rPr lang="ru-RU" sz="4400" b="1" dirty="0" smtClean="0"/>
              <a:t>Актуальность</a:t>
            </a:r>
            <a:r>
              <a:rPr lang="ru-RU" sz="4400" dirty="0"/>
              <a:t>:</a:t>
            </a:r>
          </a:p>
          <a:p>
            <a:pPr marL="0" indent="0">
              <a:buNone/>
            </a:pPr>
            <a:r>
              <a:rPr lang="ru-RU" sz="4400" dirty="0" smtClean="0"/>
              <a:t>Упражнения</a:t>
            </a:r>
            <a:r>
              <a:rPr lang="ru-RU" sz="4400" dirty="0"/>
              <a:t> по тренировке движений пальцев рук является мощным средством повышения работоспособности головного мозга. </a:t>
            </a:r>
            <a:r>
              <a:rPr lang="ru-RU" sz="4400" dirty="0">
                <a:solidFill>
                  <a:srgbClr val="FF0000"/>
                </a:solidFill>
              </a:rPr>
              <a:t/>
            </a:r>
            <a:br>
              <a:rPr lang="ru-RU" sz="4400" dirty="0">
                <a:solidFill>
                  <a:srgbClr val="FF0000"/>
                </a:solidFill>
              </a:rPr>
            </a:br>
            <a:r>
              <a:rPr lang="ru-RU" sz="4400" dirty="0"/>
              <a:t>Наряду с развитием мелкой моторики развиваются память, внимание, а также словарный запас.</a:t>
            </a:r>
          </a:p>
          <a:p>
            <a:pPr marL="0" indent="0">
              <a:buNone/>
            </a:pPr>
            <a:endParaRPr lang="ru-RU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4256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Примеры упражнений с пальчиковыми игрушками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683568" y="1519387"/>
            <a:ext cx="7723584" cy="4452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/>
              <a:t>Тигр выглядывает из-за дерева </a:t>
            </a:r>
            <a:r>
              <a:rPr lang="ru-RU" b="1" smtClean="0"/>
              <a:t>и рычит</a:t>
            </a:r>
            <a:endParaRPr lang="ru-RU" b="1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232792" y="1737520"/>
            <a:ext cx="1458888" cy="4452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solidFill>
                  <a:srgbClr val="92D050"/>
                </a:solidFill>
              </a:rPr>
              <a:t>Видео</a:t>
            </a:r>
            <a:endParaRPr lang="ru-RU" b="1" dirty="0">
              <a:solidFill>
                <a:srgbClr val="92D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6796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Пятый этап: папка-передвижка для родителей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Я сделала папку передвижку «Пальчиковые игры для малышей».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855176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smtClean="0">
                <a:solidFill>
                  <a:srgbClr val="FF0000"/>
                </a:solidFill>
              </a:rPr>
              <a:t>Шестой </a:t>
            </a:r>
            <a:r>
              <a:rPr lang="ru-RU" sz="3600" b="1" dirty="0" smtClean="0">
                <a:solidFill>
                  <a:srgbClr val="FF0000"/>
                </a:solidFill>
              </a:rPr>
              <a:t>этап: </a:t>
            </a:r>
            <a:r>
              <a:rPr lang="ru-RU" sz="3600" b="1" dirty="0" err="1" smtClean="0">
                <a:solidFill>
                  <a:srgbClr val="FF0000"/>
                </a:solidFill>
              </a:rPr>
              <a:t>вебинар</a:t>
            </a:r>
            <a:r>
              <a:rPr lang="ru-RU" sz="3600" b="1" dirty="0" smtClean="0">
                <a:solidFill>
                  <a:srgbClr val="FF0000"/>
                </a:solidFill>
              </a:rPr>
              <a:t> по теме самообразования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Я нашла и прослушала </a:t>
            </a:r>
            <a:r>
              <a:rPr lang="ru-RU" sz="2800" dirty="0" err="1" smtClean="0"/>
              <a:t>вебинар</a:t>
            </a:r>
            <a:r>
              <a:rPr lang="ru-RU" sz="2800" dirty="0" smtClean="0"/>
              <a:t> по теме близкой к теме </a:t>
            </a:r>
            <a:r>
              <a:rPr lang="ru-RU" sz="2800" dirty="0"/>
              <a:t>моего самообразования </a:t>
            </a:r>
            <a:r>
              <a:rPr lang="ru-RU" sz="2800" dirty="0">
                <a:solidFill>
                  <a:srgbClr val="FF0000"/>
                </a:solidFill>
              </a:rPr>
              <a:t>«Влияние </a:t>
            </a:r>
            <a:r>
              <a:rPr lang="ru-RU" sz="2800" dirty="0" err="1">
                <a:solidFill>
                  <a:srgbClr val="FF0000"/>
                </a:solidFill>
              </a:rPr>
              <a:t>сформированности</a:t>
            </a:r>
            <a:r>
              <a:rPr lang="ru-RU" sz="2800" dirty="0">
                <a:solidFill>
                  <a:srgbClr val="FF0000"/>
                </a:solidFill>
              </a:rPr>
              <a:t> мелкой моторики на речевое развитие </a:t>
            </a:r>
            <a:r>
              <a:rPr lang="ru-RU" sz="2800" dirty="0" smtClean="0">
                <a:solidFill>
                  <a:srgbClr val="FF0000"/>
                </a:solidFill>
              </a:rPr>
              <a:t>детей»</a:t>
            </a:r>
            <a:endParaRPr lang="ru-RU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0111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Итоги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5616624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2800" dirty="0" smtClean="0"/>
              <a:t>Таим образом в течении этого учебного года мне удалось достигнуть цели моего самообразования, решить поставленные задачи.</a:t>
            </a:r>
          </a:p>
          <a:p>
            <a:pPr marL="0" indent="0">
              <a:buNone/>
            </a:pPr>
            <a:r>
              <a:rPr lang="ru-RU" sz="2800" dirty="0" smtClean="0"/>
              <a:t>Я включила </a:t>
            </a:r>
            <a:r>
              <a:rPr lang="ru-RU" sz="2800" dirty="0"/>
              <a:t> пальчиковые </a:t>
            </a:r>
            <a:r>
              <a:rPr lang="ru-RU" sz="2800" dirty="0" smtClean="0"/>
              <a:t>игры</a:t>
            </a:r>
            <a:r>
              <a:rPr lang="ru-RU" sz="2800" dirty="0"/>
              <a:t> в </a:t>
            </a:r>
            <a:r>
              <a:rPr lang="ru-RU" sz="2800" dirty="0" smtClean="0"/>
              <a:t>речевую деятельность</a:t>
            </a:r>
            <a:r>
              <a:rPr lang="ru-RU" sz="2800" dirty="0"/>
              <a:t> </a:t>
            </a:r>
            <a:r>
              <a:rPr lang="ru-RU" sz="2800" dirty="0" smtClean="0"/>
              <a:t>детей,</a:t>
            </a:r>
          </a:p>
          <a:p>
            <a:pPr marL="0" indent="0">
              <a:buNone/>
            </a:pPr>
            <a:r>
              <a:rPr lang="ru-RU" sz="2800" dirty="0" smtClean="0"/>
              <a:t> использовала пальчиковые упражнения в разыгрывании сказок и песен с их проговариванием, </a:t>
            </a:r>
          </a:p>
          <a:p>
            <a:pPr marL="0" indent="0">
              <a:buNone/>
            </a:pPr>
            <a:r>
              <a:rPr lang="ru-RU" sz="2800" dirty="0" smtClean="0"/>
              <a:t>придумала комплекс упражнений с пальчиковыми игрушками для совершенствования мелкой моторики детей,</a:t>
            </a:r>
          </a:p>
          <a:p>
            <a:pPr marL="0" indent="0">
              <a:buNone/>
            </a:pPr>
            <a:r>
              <a:rPr lang="ru-RU" sz="2800" dirty="0"/>
              <a:t>а</a:t>
            </a:r>
            <a:r>
              <a:rPr lang="ru-RU" sz="2800" dirty="0" smtClean="0"/>
              <a:t>ктивизировала родителей к применению пальчиковых игр в занятиях с их детьми.</a:t>
            </a:r>
          </a:p>
          <a:p>
            <a:pPr marL="0" indent="0">
              <a:buNone/>
            </a:pPr>
            <a:r>
              <a:rPr lang="ru-RU" sz="2800" dirty="0" smtClean="0"/>
              <a:t>Благодаря этому улучшилось речевое развитие детей: активизировалось звукопроизношение,  расширился словарный запас детей, усилился интерес детей к проговариванию сказок, </a:t>
            </a:r>
            <a:r>
              <a:rPr lang="ru-RU" sz="2800" dirty="0" err="1" smtClean="0"/>
              <a:t>пропеванию</a:t>
            </a:r>
            <a:r>
              <a:rPr lang="ru-RU" sz="2800" dirty="0" smtClean="0"/>
              <a:t> песенок.</a:t>
            </a:r>
            <a:endParaRPr lang="ru-RU" sz="2800" dirty="0"/>
          </a:p>
          <a:p>
            <a:pPr marL="0" indent="0">
              <a:buNone/>
            </a:pPr>
            <a:endParaRPr lang="ru-RU" sz="2800" dirty="0" smtClean="0"/>
          </a:p>
        </p:txBody>
      </p:sp>
    </p:spTree>
    <p:extLst>
      <p:ext uri="{BB962C8B-B14F-4D97-AF65-F5344CB8AC3E}">
        <p14:creationId xmlns:p14="http://schemas.microsoft.com/office/powerpoint/2010/main" val="381573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Перспективы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68863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/>
              <a:t>В дальнейшем я планирую использовать  пальчиковые игры в работе с детьми, находить новые интересные игры в свою копилку, которые увлекут детей.</a:t>
            </a:r>
          </a:p>
          <a:p>
            <a:pPr marL="0" indent="0">
              <a:buNone/>
            </a:pPr>
            <a:r>
              <a:rPr lang="ru-RU" dirty="0" smtClean="0"/>
              <a:t>Можно расширить перечень сказок и песенок, разыгрываемых с помощью пальчиковых движений, усовершенствовать имеющиеся.</a:t>
            </a:r>
          </a:p>
          <a:p>
            <a:pPr marL="0" indent="0">
              <a:buNone/>
            </a:pPr>
            <a:r>
              <a:rPr lang="ru-RU" dirty="0" smtClean="0"/>
              <a:t>Так же можно приобрести или изготовить новые пальчиковые игрушки, придумать подходящие игры с ними.</a:t>
            </a:r>
          </a:p>
          <a:p>
            <a:pPr marL="0" indent="0">
              <a:buNone/>
            </a:pPr>
            <a:r>
              <a:rPr lang="ru-RU" dirty="0" smtClean="0"/>
              <a:t>Можно также включить консультацию для родителей </a:t>
            </a:r>
            <a:r>
              <a:rPr lang="ru-RU" dirty="0"/>
              <a:t>«Влияние </a:t>
            </a:r>
            <a:r>
              <a:rPr lang="ru-RU" dirty="0" err="1"/>
              <a:t>сформированности</a:t>
            </a:r>
            <a:r>
              <a:rPr lang="ru-RU" dirty="0"/>
              <a:t> мелкой моторики на речевое развитие детей</a:t>
            </a:r>
            <a:r>
              <a:rPr lang="ru-RU" dirty="0" smtClean="0"/>
              <a:t>» в </a:t>
            </a:r>
            <a:r>
              <a:rPr lang="ru-RU" smtClean="0"/>
              <a:t>родительское собрание.</a:t>
            </a: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7088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88640"/>
            <a:ext cx="7772400" cy="1470025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Первый этап: накопление багажа пальчиковых игр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556792"/>
            <a:ext cx="8640960" cy="4968552"/>
          </a:xfrm>
        </p:spPr>
        <p:txBody>
          <a:bodyPr numCol="2">
            <a:normAutofit/>
          </a:bodyPr>
          <a:lstStyle/>
          <a:p>
            <a:pPr marL="457200" indent="-457200" algn="l">
              <a:buAutoNum type="arabicPeriod"/>
            </a:pPr>
            <a:r>
              <a:rPr lang="ru-RU" sz="2000" dirty="0" smtClean="0">
                <a:solidFill>
                  <a:schemeClr val="tx1"/>
                </a:solidFill>
              </a:rPr>
              <a:t>Ладушки – ладошки		</a:t>
            </a:r>
          </a:p>
          <a:p>
            <a:pPr marL="457200" indent="-457200" algn="l">
              <a:buAutoNum type="arabicPeriod"/>
            </a:pPr>
            <a:r>
              <a:rPr lang="ru-RU" sz="2000" dirty="0" smtClean="0">
                <a:solidFill>
                  <a:schemeClr val="tx1"/>
                </a:solidFill>
              </a:rPr>
              <a:t>Пирожки</a:t>
            </a:r>
          </a:p>
          <a:p>
            <a:pPr marL="457200" indent="-457200" algn="l">
              <a:buAutoNum type="arabicPeriod"/>
            </a:pPr>
            <a:r>
              <a:rPr lang="ru-RU" sz="2000" dirty="0" smtClean="0">
                <a:solidFill>
                  <a:schemeClr val="tx1"/>
                </a:solidFill>
              </a:rPr>
              <a:t>Вверх ладошки!</a:t>
            </a:r>
          </a:p>
          <a:p>
            <a:pPr marL="457200" indent="-457200" algn="l">
              <a:buAutoNum type="arabicPeriod"/>
            </a:pPr>
            <a:r>
              <a:rPr lang="ru-RU" sz="2000" dirty="0" smtClean="0">
                <a:solidFill>
                  <a:schemeClr val="tx1"/>
                </a:solidFill>
              </a:rPr>
              <a:t>Это я!</a:t>
            </a:r>
          </a:p>
          <a:p>
            <a:pPr marL="457200" indent="-457200" algn="l">
              <a:buAutoNum type="arabicPeriod"/>
            </a:pPr>
            <a:r>
              <a:rPr lang="ru-RU" sz="2000" dirty="0" smtClean="0">
                <a:solidFill>
                  <a:schemeClr val="tx1"/>
                </a:solidFill>
              </a:rPr>
              <a:t>Замок</a:t>
            </a:r>
          </a:p>
          <a:p>
            <a:pPr marL="457200" indent="-457200" algn="l">
              <a:buAutoNum type="arabicPeriod"/>
            </a:pPr>
            <a:r>
              <a:rPr lang="ru-RU" sz="2000" dirty="0" smtClean="0">
                <a:solidFill>
                  <a:schemeClr val="tx1"/>
                </a:solidFill>
              </a:rPr>
              <a:t>Капуста</a:t>
            </a:r>
          </a:p>
          <a:p>
            <a:pPr marL="457200" indent="-457200" algn="l">
              <a:buAutoNum type="arabicPeriod"/>
            </a:pPr>
            <a:r>
              <a:rPr lang="ru-RU" sz="2000" dirty="0" smtClean="0">
                <a:solidFill>
                  <a:schemeClr val="tx1"/>
                </a:solidFill>
              </a:rPr>
              <a:t>Комар</a:t>
            </a:r>
          </a:p>
          <a:p>
            <a:pPr marL="457200" indent="-457200" algn="l">
              <a:buAutoNum type="arabicPeriod"/>
            </a:pPr>
            <a:r>
              <a:rPr lang="ru-RU" sz="2000" dirty="0" smtClean="0">
                <a:solidFill>
                  <a:schemeClr val="tx1"/>
                </a:solidFill>
              </a:rPr>
              <a:t>Три весёлых братца</a:t>
            </a:r>
          </a:p>
          <a:p>
            <a:pPr marL="457200" indent="-457200" algn="l">
              <a:buAutoNum type="arabicPeriod"/>
            </a:pPr>
            <a:r>
              <a:rPr lang="ru-RU" sz="2000" dirty="0" smtClean="0">
                <a:solidFill>
                  <a:schemeClr val="tx1"/>
                </a:solidFill>
              </a:rPr>
              <a:t>У кого какая песенка</a:t>
            </a:r>
          </a:p>
          <a:p>
            <a:pPr marL="457200" indent="-457200" algn="l">
              <a:buAutoNum type="arabicPeriod"/>
            </a:pPr>
            <a:r>
              <a:rPr lang="ru-RU" sz="2000" dirty="0" smtClean="0">
                <a:solidFill>
                  <a:schemeClr val="tx1"/>
                </a:solidFill>
              </a:rPr>
              <a:t>Малыши</a:t>
            </a:r>
          </a:p>
          <a:p>
            <a:pPr marL="457200" indent="-457200" algn="l">
              <a:buAutoNum type="arabicPeriod"/>
            </a:pPr>
            <a:r>
              <a:rPr lang="ru-RU" sz="2000" dirty="0" smtClean="0">
                <a:solidFill>
                  <a:schemeClr val="tx1"/>
                </a:solidFill>
              </a:rPr>
              <a:t>Весёлые овечки</a:t>
            </a:r>
          </a:p>
          <a:p>
            <a:pPr marL="457200" indent="-457200" algn="l">
              <a:buAutoNum type="arabicPeriod"/>
            </a:pPr>
            <a:r>
              <a:rPr lang="ru-RU" sz="2000" dirty="0" smtClean="0">
                <a:solidFill>
                  <a:schemeClr val="tx1"/>
                </a:solidFill>
              </a:rPr>
              <a:t>У Ивана и Фомы</a:t>
            </a:r>
          </a:p>
          <a:p>
            <a:pPr marL="457200" indent="-457200" algn="l">
              <a:buAutoNum type="arabicPeriod"/>
            </a:pPr>
            <a:r>
              <a:rPr lang="ru-RU" sz="2000" dirty="0" smtClean="0">
                <a:solidFill>
                  <a:schemeClr val="tx1"/>
                </a:solidFill>
              </a:rPr>
              <a:t>Птичка</a:t>
            </a:r>
          </a:p>
          <a:p>
            <a:pPr marL="457200" indent="-457200" algn="l">
              <a:buAutoNum type="arabicPeriod"/>
            </a:pPr>
            <a:r>
              <a:rPr lang="ru-RU" sz="2000" dirty="0" smtClean="0">
                <a:solidFill>
                  <a:schemeClr val="tx1"/>
                </a:solidFill>
              </a:rPr>
              <a:t>Ягоды</a:t>
            </a:r>
          </a:p>
          <a:p>
            <a:pPr marL="457200" indent="-457200" algn="l">
              <a:buAutoNum type="arabicPeriod"/>
            </a:pPr>
            <a:r>
              <a:rPr lang="ru-RU" sz="2000" dirty="0" smtClean="0">
                <a:solidFill>
                  <a:schemeClr val="tx1"/>
                </a:solidFill>
              </a:rPr>
              <a:t>Рыбки</a:t>
            </a:r>
          </a:p>
          <a:p>
            <a:pPr marL="457200" indent="-457200" algn="l">
              <a:buAutoNum type="arabicPeriod"/>
            </a:pPr>
            <a:r>
              <a:rPr lang="ru-RU" sz="2000" dirty="0" smtClean="0">
                <a:solidFill>
                  <a:schemeClr val="tx1"/>
                </a:solidFill>
              </a:rPr>
              <a:t>Дом</a:t>
            </a:r>
          </a:p>
          <a:p>
            <a:pPr marL="457200" indent="-457200" algn="l">
              <a:buAutoNum type="arabicPeriod"/>
            </a:pPr>
            <a:r>
              <a:rPr lang="ru-RU" sz="2000" dirty="0" smtClean="0">
                <a:solidFill>
                  <a:schemeClr val="tx1"/>
                </a:solidFill>
              </a:rPr>
              <a:t>Стрекоза</a:t>
            </a:r>
          </a:p>
          <a:p>
            <a:pPr marL="457200" indent="-457200" algn="l">
              <a:buAutoNum type="arabicPeriod"/>
            </a:pPr>
            <a:r>
              <a:rPr lang="ru-RU" sz="2000" dirty="0" smtClean="0">
                <a:solidFill>
                  <a:schemeClr val="tx1"/>
                </a:solidFill>
              </a:rPr>
              <a:t>Божья коровка</a:t>
            </a:r>
          </a:p>
          <a:p>
            <a:pPr marL="457200" indent="-457200" algn="l">
              <a:buAutoNum type="arabicPeriod"/>
            </a:pPr>
            <a:endParaRPr lang="ru-RU" sz="2000" dirty="0" smtClean="0">
              <a:solidFill>
                <a:schemeClr val="tx1"/>
              </a:solidFill>
            </a:endParaRPr>
          </a:p>
          <a:p>
            <a:pPr marL="457200" indent="-457200" algn="l">
              <a:buAutoNum type="arabicPeriod"/>
            </a:pPr>
            <a:endParaRPr lang="ru-RU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9959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Второй этап: активное использование ПИ в работе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/>
              <a:t>За время учебного года все эти пальчиковые игры были использованы в работе. </a:t>
            </a:r>
          </a:p>
          <a:p>
            <a:pPr marL="0" indent="0">
              <a:buNone/>
            </a:pPr>
            <a:r>
              <a:rPr lang="ru-RU" dirty="0"/>
              <a:t>Я применяю их  непосредственно на занятиях по развитию речи.</a:t>
            </a:r>
          </a:p>
          <a:p>
            <a:pPr marL="0" indent="0">
              <a:buNone/>
            </a:pPr>
            <a:r>
              <a:rPr lang="ru-RU" dirty="0"/>
              <a:t>Кроме того пальчиковые игры удобно использовать в целях переключения внимания (когда ребята слишком расшалились) или в качестве мини </a:t>
            </a:r>
            <a:r>
              <a:rPr lang="ru-RU" dirty="0" err="1"/>
              <a:t>физкульт</a:t>
            </a:r>
            <a:r>
              <a:rPr lang="ru-RU" dirty="0"/>
              <a:t> минуток (если устали от какой то деятельности)</a:t>
            </a:r>
          </a:p>
          <a:p>
            <a:pPr marL="0" indent="0">
              <a:buNone/>
            </a:pPr>
            <a:r>
              <a:rPr lang="ru-RU" dirty="0"/>
              <a:t>Некоторые из игр особенно полюбились детям.</a:t>
            </a:r>
            <a:endParaRPr lang="en-US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5445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971600" y="260648"/>
            <a:ext cx="7772400" cy="8223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«Капуста»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683568" y="4509120"/>
            <a:ext cx="7772400" cy="2088232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Я расширила эту пальчиковую игру. В оригинале она заканчивается словами: «Мы капусту жмём-жмём». Мы с ребятами продолжаем: «В баночку накладываем, палочкой прокалываем, крышечкой накрываем и ждём-ждём. Крышечку открываем и пробуем» Дальше ведём обсуждение: «Какая стала  капуста? Солёная. А постояла и стала… кислая.»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07504" y="980728"/>
            <a:ext cx="1458888" cy="7200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b="1" dirty="0">
              <a:solidFill>
                <a:srgbClr val="92D050"/>
              </a:solidFill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691680" y="645567"/>
            <a:ext cx="1458888" cy="4452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solidFill>
                  <a:srgbClr val="92D050"/>
                </a:solidFill>
              </a:rPr>
              <a:t>Видео</a:t>
            </a:r>
            <a:endParaRPr lang="ru-RU" b="1" dirty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2544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88641"/>
            <a:ext cx="7772400" cy="864096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«Пирожки»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55576" y="5157192"/>
            <a:ext cx="7772400" cy="1500187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Эта пальчиковая игра нравится мне и ребятам. Она позволяет установить доверие между воспитанниками и воспитателем. Когда «печка даёт пирожкам местечко», детям надо хлопнуть ладошками по ладоням воспитателя. Не каждый ребёнок с лёгкостью преодолевает этот «барьер». Но через некоторое время доверие устанавливается и все дети включаются в игру.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315666" y="535434"/>
            <a:ext cx="1458888" cy="4452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solidFill>
                  <a:srgbClr val="92D050"/>
                </a:solidFill>
              </a:rPr>
              <a:t>Видео</a:t>
            </a:r>
            <a:endParaRPr lang="ru-RU" b="1" dirty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6559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76673"/>
            <a:ext cx="7772400" cy="72008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«Комар»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560" y="4941168"/>
            <a:ext cx="7772400" cy="1500187"/>
          </a:xfrm>
        </p:spPr>
        <p:txBody>
          <a:bodyPr>
            <a:normAutofit fontScale="92500" lnSpcReduction="10000"/>
          </a:bodyPr>
          <a:lstStyle/>
          <a:p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Эта весёлая пальчиковая игра особенно нравится детям. Так как содержит элемент шутки. Играя, ребята с удовольствием </a:t>
            </a:r>
            <a:r>
              <a:rPr lang="ru-RU" dirty="0" err="1" smtClean="0">
                <a:solidFill>
                  <a:schemeClr val="tx1"/>
                </a:solidFill>
              </a:rPr>
              <a:t>включаюстся</a:t>
            </a:r>
            <a:r>
              <a:rPr lang="ru-RU" dirty="0" smtClean="0">
                <a:solidFill>
                  <a:schemeClr val="tx1"/>
                </a:solidFill>
              </a:rPr>
              <a:t> в звукоподражание: «Ж-ж-ж», «З-з-з», «</a:t>
            </a:r>
            <a:r>
              <a:rPr lang="ru-RU" dirty="0" err="1" smtClean="0">
                <a:solidFill>
                  <a:schemeClr val="tx1"/>
                </a:solidFill>
              </a:rPr>
              <a:t>Зь-зь-зь</a:t>
            </a:r>
            <a:r>
              <a:rPr lang="ru-RU" dirty="0" smtClean="0">
                <a:solidFill>
                  <a:schemeClr val="tx1"/>
                </a:solidFill>
              </a:rPr>
              <a:t>». Кроме того игра содержит элемент дыхательной гимнастики.</a:t>
            </a:r>
          </a:p>
          <a:p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475656" y="645567"/>
            <a:ext cx="1458888" cy="4452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solidFill>
                  <a:srgbClr val="92D050"/>
                </a:solidFill>
              </a:rPr>
              <a:t>Видео</a:t>
            </a:r>
            <a:endParaRPr lang="ru-RU" b="1" dirty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1626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1"/>
            <a:ext cx="7772400" cy="64807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«Про Ивана и </a:t>
            </a:r>
            <a:r>
              <a:rPr lang="ru-RU" dirty="0" err="1" smtClean="0">
                <a:solidFill>
                  <a:srgbClr val="FF0000"/>
                </a:solidFill>
              </a:rPr>
              <a:t>фому</a:t>
            </a:r>
            <a:r>
              <a:rPr lang="ru-RU" dirty="0" smtClean="0">
                <a:solidFill>
                  <a:srgbClr val="FF0000"/>
                </a:solidFill>
              </a:rPr>
              <a:t>»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55576" y="4581128"/>
            <a:ext cx="7772400" cy="1500187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Игра «Про Ивана и Фому» так же находит интерес у воспитанников, так как использует шутливые образы: «усы как у таракана», «щёки как ватрушки»…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При этом она является не только пальчиковой игрой, но и логопедической зарядкой для губ, щёк.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719908" y="758081"/>
            <a:ext cx="1458888" cy="4452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solidFill>
                  <a:srgbClr val="92D050"/>
                </a:solidFill>
              </a:rPr>
              <a:t>Видео</a:t>
            </a:r>
            <a:endParaRPr lang="ru-RU" b="1" dirty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982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Третий этап: использование пальчиков в разучивании сказок и песенок 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277072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ru-RU" sz="12800" dirty="0" smtClean="0"/>
              <a:t>Движения крупной и  мелкой моторики рук, пальцев позволяют разыгрывать знакомые сказки и песенки.</a:t>
            </a:r>
          </a:p>
          <a:p>
            <a:pPr marL="0" indent="0">
              <a:buNone/>
            </a:pPr>
            <a:r>
              <a:rPr lang="ru-RU" sz="12800" dirty="0" smtClean="0"/>
              <a:t>Я придумала движения рук и пальцев для разыгрывания таких сказок и песен:</a:t>
            </a:r>
          </a:p>
          <a:p>
            <a:pPr marL="514350" indent="-514350">
              <a:buAutoNum type="arabicPeriod"/>
            </a:pPr>
            <a:r>
              <a:rPr lang="ru-RU" sz="12800" dirty="0" smtClean="0"/>
              <a:t>Репка</a:t>
            </a:r>
          </a:p>
          <a:p>
            <a:pPr marL="514350" indent="-514350">
              <a:buAutoNum type="arabicPeriod"/>
            </a:pPr>
            <a:r>
              <a:rPr lang="ru-RU" sz="12800" dirty="0" smtClean="0"/>
              <a:t>Курочка Ряба</a:t>
            </a:r>
          </a:p>
          <a:p>
            <a:pPr marL="514350" indent="-514350">
              <a:buAutoNum type="arabicPeriod"/>
            </a:pPr>
            <a:r>
              <a:rPr lang="ru-RU" sz="12800" dirty="0" smtClean="0"/>
              <a:t>Два весёлых гуся</a:t>
            </a:r>
          </a:p>
          <a:p>
            <a:pPr marL="514350" indent="-514350">
              <a:buAutoNum type="arabicPeriod"/>
            </a:pPr>
            <a:r>
              <a:rPr lang="ru-RU" sz="12800" dirty="0" smtClean="0"/>
              <a:t>Мы делили апельсин</a:t>
            </a:r>
          </a:p>
          <a:p>
            <a:pPr marL="514350" indent="-514350">
              <a:buAutoNum type="arabicPeriod"/>
            </a:pPr>
            <a:r>
              <a:rPr lang="ru-RU" sz="12800" dirty="0" smtClean="0"/>
              <a:t>Мы едем, едем, едем</a:t>
            </a:r>
          </a:p>
          <a:p>
            <a:pPr marL="514350" indent="-514350">
              <a:buAutoNum type="arabicPeriod"/>
            </a:pPr>
            <a:r>
              <a:rPr lang="ru-RU" sz="12800" dirty="0" smtClean="0"/>
              <a:t>Вышла курочка гулять</a:t>
            </a:r>
          </a:p>
          <a:p>
            <a:pPr marL="514350" indent="-514350">
              <a:buAutoNum type="arabicPeriod"/>
            </a:pPr>
            <a:endParaRPr lang="en-US" sz="2800" dirty="0" smtClean="0"/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endParaRPr lang="en-US" sz="2800" dirty="0" smtClean="0"/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endParaRPr lang="en-US" sz="2800" dirty="0" smtClean="0"/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endParaRPr lang="ru-RU" sz="2800" dirty="0" smtClean="0"/>
          </a:p>
          <a:p>
            <a:pPr marL="0" indent="0">
              <a:buNone/>
            </a:pPr>
            <a:r>
              <a:rPr lang="ru-RU" dirty="0" smtClean="0"/>
              <a:t>                                                                              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35411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</TotalTime>
  <Words>675</Words>
  <Application>Microsoft Office PowerPoint</Application>
  <PresentationFormat>Экран (4:3)</PresentationFormat>
  <Paragraphs>123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Отчет по самообразованию «Развитие речи детей 1 младшей группы  с использованием пальчиковых игр и упражнений» воспитателя Тарасовой МН 2018-2019гг. Ссылка на полную версию: https://cloud.mail.ru/public/4Y2f/sJ455TxdM</vt:lpstr>
      <vt:lpstr>Презентация PowerPoint</vt:lpstr>
      <vt:lpstr>Первый этап: накопление багажа пальчиковых игр</vt:lpstr>
      <vt:lpstr>Второй этап: активное использование ПИ в работе</vt:lpstr>
      <vt:lpstr>«Капуста»</vt:lpstr>
      <vt:lpstr>«Пирожки»</vt:lpstr>
      <vt:lpstr>«Комар»</vt:lpstr>
      <vt:lpstr>«Про Ивана и фому»</vt:lpstr>
      <vt:lpstr>Третий этап: использование пальчиков в разучивании сказок и песенок </vt:lpstr>
      <vt:lpstr>Пример движений для разыгрывания сказки «Курочка Ряба»</vt:lpstr>
      <vt:lpstr>Пример движений для разыгрывания сказки «Курочка Ряба»</vt:lpstr>
      <vt:lpstr>Пример движений сказки «Репка»</vt:lpstr>
      <vt:lpstr>Разыгрываем «Репку» на пальчиках</vt:lpstr>
      <vt:lpstr>Четвёртый этап: занятия с использованием пальчиковых игрушек</vt:lpstr>
      <vt:lpstr>Примеры упражнений с пальчиковыми игрушками</vt:lpstr>
      <vt:lpstr>Примеры упражнений с пальчиковыми игрушками</vt:lpstr>
      <vt:lpstr>Примеры упражнений с пальчиковыми игрушками</vt:lpstr>
      <vt:lpstr>Примеры упражнений с пальчиковыми игрушками</vt:lpstr>
      <vt:lpstr>Примеры упражнений с пальчиковыми игрушками</vt:lpstr>
      <vt:lpstr>Примеры упражнений с пальчиковыми игрушками</vt:lpstr>
      <vt:lpstr>Пятый этап: папка-передвижка для родителей</vt:lpstr>
      <vt:lpstr>Шестой этап: вебинар по теме самообразования</vt:lpstr>
      <vt:lpstr>Итоги</vt:lpstr>
      <vt:lpstr>Перспективы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Маша</dc:creator>
  <cp:lastModifiedBy>Маша</cp:lastModifiedBy>
  <cp:revision>39</cp:revision>
  <dcterms:created xsi:type="dcterms:W3CDTF">2019-04-29T04:44:18Z</dcterms:created>
  <dcterms:modified xsi:type="dcterms:W3CDTF">2019-09-19T17:14:59Z</dcterms:modified>
</cp:coreProperties>
</file>