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7" r:id="rId18"/>
    <p:sldId id="271" r:id="rId19"/>
    <p:sldId id="272" r:id="rId20"/>
    <p:sldId id="278" r:id="rId21"/>
    <p:sldId id="280" r:id="rId22"/>
    <p:sldId id="281" r:id="rId23"/>
    <p:sldId id="284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4A186-AFEA-4541-A041-65BB990A590C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2653C-E2E9-4F61-A937-FAB9D2253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 юбилеем, район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Тайшетский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!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User\Desktop\karta_rajona-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00200"/>
            <a:ext cx="3714776" cy="4525963"/>
          </a:xfrm>
          <a:prstGeom prst="rect">
            <a:avLst/>
          </a:prstGeom>
          <a:noFill/>
        </p:spPr>
      </p:pic>
      <p:pic>
        <p:nvPicPr>
          <p:cNvPr id="1028" name="Picture 4" descr="C:\Users\User\Desktop\300817_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348" y="2214555"/>
            <a:ext cx="4238777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pPr fontAlgn="base"/>
            <a:r>
              <a:rPr lang="ru-RU" sz="2800" b="1" dirty="0" smtClean="0">
                <a:solidFill>
                  <a:srgbClr val="92D050"/>
                </a:solidFill>
              </a:rPr>
              <a:t>Административно-территориальное устройство</a:t>
            </a: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Площадь </a:t>
            </a:r>
            <a:r>
              <a:rPr lang="ru-RU" dirty="0" err="1" smtClean="0"/>
              <a:t>Тайшетского</a:t>
            </a:r>
            <a:r>
              <a:rPr lang="ru-RU" dirty="0" smtClean="0"/>
              <a:t> района составляет 27,8 тыс.км2. Граничит с запада и северо-запада с </a:t>
            </a:r>
            <a:r>
              <a:rPr lang="ru-RU" dirty="0" err="1" smtClean="0"/>
              <a:t>Ингашским</a:t>
            </a:r>
            <a:r>
              <a:rPr lang="ru-RU" dirty="0" smtClean="0"/>
              <a:t> районом Красноярского края, с севера с Чунским, с </a:t>
            </a:r>
            <a:r>
              <a:rPr lang="ru-RU" dirty="0" err="1" smtClean="0"/>
              <a:t>юго</a:t>
            </a:r>
            <a:r>
              <a:rPr lang="ru-RU" dirty="0" smtClean="0"/>
              <a:t>- востока с </a:t>
            </a:r>
            <a:r>
              <a:rPr lang="ru-RU" dirty="0" err="1" smtClean="0"/>
              <a:t>Нижнеудинским</a:t>
            </a:r>
            <a:r>
              <a:rPr lang="ru-RU" dirty="0" smtClean="0"/>
              <a:t>. В состав района входят 28 муниципальное образование (шесть городских и двадцать два сельских поселений), на территории которых расположены 87 населенных пунктов.</a:t>
            </a:r>
            <a:endParaRPr lang="ru-RU" dirty="0"/>
          </a:p>
        </p:txBody>
      </p:sp>
      <p:pic>
        <p:nvPicPr>
          <p:cNvPr id="5" name="Picture 2" descr="C:\Users\User\Desktop\karta_rajona-3-210x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321471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tajshet-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643050"/>
            <a:ext cx="8572500" cy="471965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«Там, где речка, речка Бирюса…»</a:t>
            </a:r>
            <a:endParaRPr lang="ru-RU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Люблю тебя, земля моя родная! 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pPr fontAlgn="base">
              <a:buNone/>
            </a:pPr>
            <a:r>
              <a:rPr lang="ru-RU" sz="2400" b="1" dirty="0" smtClean="0"/>
              <a:t>Люблю тебя, земля моя родная! </a:t>
            </a:r>
          </a:p>
          <a:p>
            <a:pPr fontAlgn="base">
              <a:buNone/>
            </a:pPr>
            <a:r>
              <a:rPr lang="ru-RU" sz="2400" b="1" dirty="0" smtClean="0"/>
              <a:t>Ты песнею живёшь в душе моей. </a:t>
            </a:r>
          </a:p>
          <a:p>
            <a:pPr fontAlgn="base">
              <a:buNone/>
            </a:pPr>
            <a:r>
              <a:rPr lang="ru-RU" sz="2400" b="1" dirty="0" smtClean="0"/>
              <a:t>По лужам бегала я здесь босая, </a:t>
            </a:r>
          </a:p>
          <a:p>
            <a:pPr fontAlgn="base">
              <a:buNone/>
            </a:pPr>
            <a:r>
              <a:rPr lang="ru-RU" sz="2400" b="1" dirty="0" smtClean="0"/>
              <a:t>И для меня нет уголка милей</a:t>
            </a:r>
          </a:p>
          <a:p>
            <a:endParaRPr lang="ru-RU" dirty="0"/>
          </a:p>
        </p:txBody>
      </p:sp>
      <p:pic>
        <p:nvPicPr>
          <p:cNvPr id="21506" name="Picture 2" descr="C:\Users\User\Desktop\02oct5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14488"/>
            <a:ext cx="403860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Люблю тебя, земля моя родная! 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pPr fontAlgn="base">
              <a:buNone/>
            </a:pPr>
            <a:r>
              <a:rPr lang="ru-RU" b="1" dirty="0" smtClean="0"/>
              <a:t>Я знаю есть места получше. </a:t>
            </a:r>
          </a:p>
          <a:p>
            <a:pPr fontAlgn="base">
              <a:buNone/>
            </a:pPr>
            <a:r>
              <a:rPr lang="ru-RU" b="1" dirty="0" smtClean="0"/>
              <a:t>Где лучше лес, где моря гладь, </a:t>
            </a:r>
          </a:p>
          <a:p>
            <a:pPr fontAlgn="base">
              <a:buNone/>
            </a:pPr>
            <a:r>
              <a:rPr lang="ru-RU" b="1" dirty="0" smtClean="0"/>
              <a:t>Где климат мягче, воздух чище. </a:t>
            </a:r>
          </a:p>
          <a:p>
            <a:pPr fontAlgn="base">
              <a:buNone/>
            </a:pPr>
            <a:r>
              <a:rPr lang="ru-RU" b="1" dirty="0" smtClean="0"/>
              <a:t>И где такая благодать! </a:t>
            </a:r>
          </a:p>
          <a:p>
            <a:pPr fontAlgn="base">
              <a:buNone/>
            </a:pPr>
            <a:r>
              <a:rPr lang="ru-RU" b="1" dirty="0" smtClean="0"/>
              <a:t>Но я люблю природу нашу. </a:t>
            </a:r>
          </a:p>
          <a:p>
            <a:pPr fontAlgn="base">
              <a:buNone/>
            </a:pPr>
            <a:r>
              <a:rPr lang="ru-RU" b="1" dirty="0" smtClean="0"/>
              <a:t>Какая есть, пусть знает свет. </a:t>
            </a:r>
          </a:p>
          <a:p>
            <a:pPr fontAlgn="base">
              <a:buNone/>
            </a:pPr>
            <a:r>
              <a:rPr lang="ru-RU" b="1" dirty="0" smtClean="0"/>
              <a:t>Что лучше места, где родился, </a:t>
            </a:r>
          </a:p>
          <a:p>
            <a:pPr fontAlgn="base">
              <a:buNone/>
            </a:pPr>
            <a:r>
              <a:rPr lang="ru-RU" b="1" dirty="0" smtClean="0"/>
              <a:t>для человека в мире нет.</a:t>
            </a:r>
          </a:p>
          <a:p>
            <a:endParaRPr lang="ru-RU" dirty="0"/>
          </a:p>
        </p:txBody>
      </p:sp>
      <p:pic>
        <p:nvPicPr>
          <p:cNvPr id="22530" name="Picture 2" descr="C:\Users\User\Desktop\0406_0209_sc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500174"/>
            <a:ext cx="403860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00B050"/>
                </a:solidFill>
              </a:rPr>
              <a:t>Тайшетский</a:t>
            </a:r>
            <a:r>
              <a:rPr lang="ru-RU" sz="3200" b="1" dirty="0" smtClean="0">
                <a:solidFill>
                  <a:srgbClr val="00B050"/>
                </a:solidFill>
              </a:rPr>
              <a:t> район в годы Великой Отечественной войны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 smtClean="0"/>
              <a:t>     По материалам всех 12 частей книги «Память», изданной в Иркутске в 1990-2005 гг., данные о погибших </a:t>
            </a:r>
            <a:r>
              <a:rPr lang="ru-RU" dirty="0" err="1" smtClean="0"/>
              <a:t>тайшетцев</a:t>
            </a:r>
            <a:r>
              <a:rPr lang="ru-RU" dirty="0" smtClean="0"/>
              <a:t> и </a:t>
            </a:r>
            <a:r>
              <a:rPr lang="ru-RU" dirty="0" err="1" smtClean="0"/>
              <a:t>шиткинцев</a:t>
            </a:r>
            <a:r>
              <a:rPr lang="ru-RU" dirty="0" smtClean="0"/>
              <a:t> в каждый год войны выглядят следующим образом (без учета 105 человек, даты гибели которых неизвестны):</a:t>
            </a:r>
          </a:p>
          <a:p>
            <a:pPr fontAlgn="base">
              <a:buNone/>
            </a:pPr>
            <a:r>
              <a:rPr lang="ru-RU" dirty="0" smtClean="0"/>
              <a:t>      1941 год – 420 человек, 1942год – 1636 человек, 1943 год – 1944 человека, 1944 год – 1060 человек, 1945 год – 550 человек. Всего 5577 человек.</a:t>
            </a:r>
          </a:p>
          <a:p>
            <a:endParaRPr lang="ru-RU" dirty="0"/>
          </a:p>
        </p:txBody>
      </p:sp>
      <p:pic>
        <p:nvPicPr>
          <p:cNvPr id="23555" name="Picture 3" descr="C:\Users\User\Desktop\9_maja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00504"/>
            <a:ext cx="4038600" cy="19288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714348" y="2013653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Дивные сокровища Сибири</a:t>
            </a:r>
            <a:endParaRPr lang="ru-RU" sz="2000" dirty="0" smtClean="0"/>
          </a:p>
          <a:p>
            <a:r>
              <a:rPr lang="ru-RU" sz="2000" b="1" dirty="0" smtClean="0"/>
              <a:t>Получала Родина сполна,</a:t>
            </a:r>
            <a:endParaRPr lang="ru-RU" sz="2000" dirty="0" smtClean="0"/>
          </a:p>
          <a:p>
            <a:r>
              <a:rPr lang="ru-RU" sz="2000" b="1" dirty="0" smtClean="0"/>
              <a:t>Но внезапно грохнуло в эфире</a:t>
            </a:r>
            <a:endParaRPr lang="ru-RU" sz="2000" dirty="0" smtClean="0"/>
          </a:p>
          <a:p>
            <a:r>
              <a:rPr lang="ru-RU" sz="2000" b="1" dirty="0" smtClean="0"/>
              <a:t>Слово ненавистное – война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00B050"/>
                </a:solidFill>
              </a:rPr>
              <a:t>Тайшетский</a:t>
            </a:r>
            <a:r>
              <a:rPr lang="ru-RU" sz="3200" b="1" dirty="0" smtClean="0">
                <a:solidFill>
                  <a:srgbClr val="00B050"/>
                </a:solidFill>
              </a:rPr>
              <a:t> район в годы Великой Отечественной войны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24578" name="Picture 2" descr="C:\Users\User\Desktop\memorial-768x9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10694" y="1600200"/>
            <a:ext cx="3713611" cy="452596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1714488"/>
            <a:ext cx="371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...Помните! Через века, через года, -</a:t>
            </a:r>
            <a:br>
              <a:rPr lang="ru-RU" sz="2400" b="1" dirty="0" smtClean="0"/>
            </a:br>
            <a:r>
              <a:rPr lang="ru-RU" sz="2400" b="1" dirty="0" smtClean="0"/>
              <a:t>помните!</a:t>
            </a:r>
            <a:br>
              <a:rPr lang="ru-RU" sz="2400" b="1" dirty="0" smtClean="0"/>
            </a:br>
            <a:r>
              <a:rPr lang="ru-RU" sz="2400" b="1" dirty="0" smtClean="0"/>
              <a:t>О тех, кто уже не придет никогда, -</a:t>
            </a:r>
            <a:br>
              <a:rPr lang="ru-RU" sz="2400" b="1" dirty="0" smtClean="0"/>
            </a:br>
            <a:r>
              <a:rPr lang="ru-RU" sz="2400" b="1" dirty="0" smtClean="0"/>
              <a:t>помните!</a:t>
            </a:r>
          </a:p>
          <a:p>
            <a:r>
              <a:rPr lang="ru-RU" sz="2400" b="1" dirty="0" smtClean="0"/>
              <a:t>Не плачьте! В горле сдержите стоны,</a:t>
            </a:r>
            <a:br>
              <a:rPr lang="ru-RU" sz="2400" b="1" dirty="0" smtClean="0"/>
            </a:br>
            <a:r>
              <a:rPr lang="ru-RU" sz="2400" b="1" dirty="0" smtClean="0"/>
              <a:t>горькие стоны.</a:t>
            </a:r>
            <a:br>
              <a:rPr lang="ru-RU" sz="2400" b="1" dirty="0" smtClean="0"/>
            </a:br>
            <a:r>
              <a:rPr lang="ru-RU" sz="2400" b="1" dirty="0" smtClean="0"/>
              <a:t>Памяти павших будьте достойны!</a:t>
            </a:r>
            <a:br>
              <a:rPr lang="ru-RU" sz="2400" b="1" dirty="0" smtClean="0"/>
            </a:br>
            <a:r>
              <a:rPr lang="ru-RU" sz="2400" b="1" dirty="0" smtClean="0"/>
              <a:t>Вечно достойны!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8229600" cy="936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3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Герои земли Тайшетской</a:t>
            </a:r>
            <a:r>
              <a:rPr lang="ru-RU" sz="39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9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9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87438"/>
            <a:ext cx="8713787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Гореликов Иван Павлович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27.10.1907г. - 6.11.1975г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Капустин Михаил Денисович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18.11.1907г. -8.02.1968г.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                                              </a:t>
            </a:r>
            <a:r>
              <a:rPr lang="ru-RU" sz="1600" b="1" dirty="0" err="1" smtClean="0"/>
              <a:t>Кублицкий</a:t>
            </a:r>
            <a:r>
              <a:rPr lang="ru-RU" sz="1600" b="1" dirty="0" smtClean="0"/>
              <a:t> Алексей Александрович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                                              01.10.1919г.- 1989г.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</a:t>
            </a:r>
            <a:r>
              <a:rPr lang="ru-RU" sz="1600" b="1" dirty="0" err="1" smtClean="0"/>
              <a:t>Пахотищев</a:t>
            </a:r>
            <a:r>
              <a:rPr lang="ru-RU" sz="1600" b="1" dirty="0" smtClean="0"/>
              <a:t> Николай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Дмитриевич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/>
              <a:t>                                                                                                                        1919 </a:t>
            </a:r>
            <a:r>
              <a:rPr lang="en-US" sz="1600" b="1" dirty="0" smtClean="0"/>
              <a:t>r</a:t>
            </a:r>
            <a:r>
              <a:rPr lang="ru-RU" sz="1600" b="1" dirty="0" smtClean="0"/>
              <a:t>.</a:t>
            </a:r>
            <a:r>
              <a:rPr lang="en-US" sz="1600" b="1" dirty="0" smtClean="0"/>
              <a:t> </a:t>
            </a:r>
            <a:r>
              <a:rPr lang="ru-RU" sz="1600" b="1" dirty="0" smtClean="0"/>
              <a:t>– 05.06.19</a:t>
            </a:r>
            <a:r>
              <a:rPr lang="en-US" sz="1600" b="1" dirty="0" smtClean="0"/>
              <a:t>80</a:t>
            </a:r>
            <a:r>
              <a:rPr lang="ru-RU" sz="1600" b="1" dirty="0" smtClean="0"/>
              <a:t> </a:t>
            </a:r>
            <a:r>
              <a:rPr lang="en-US" sz="1600" b="1" dirty="0" smtClean="0"/>
              <a:t>r</a:t>
            </a:r>
            <a:r>
              <a:rPr lang="ru-RU" sz="1600" b="1" dirty="0" smtClean="0"/>
              <a:t>.</a:t>
            </a:r>
          </a:p>
          <a:p>
            <a:pPr eaLnBrk="1" hangingPunct="1"/>
            <a:endParaRPr lang="ru-RU" sz="1600" dirty="0" smtClean="0"/>
          </a:p>
          <a:p>
            <a:pPr eaLnBrk="1" hangingPunct="1">
              <a:buFont typeface="Wingdings" pitchFamily="2" charset="2"/>
              <a:buNone/>
            </a:pPr>
            <a:endParaRPr lang="ru-RU" sz="1600" dirty="0" smtClean="0"/>
          </a:p>
          <a:p>
            <a:pPr eaLnBrk="1" hangingPunct="1">
              <a:buFont typeface="Wingdings" pitchFamily="2" charset="2"/>
              <a:buNone/>
            </a:pPr>
            <a:endParaRPr lang="ru-RU" sz="1600" b="1" dirty="0" smtClean="0"/>
          </a:p>
          <a:p>
            <a:pPr eaLnBrk="1" hangingPunct="1"/>
            <a:endParaRPr lang="ru-RU" sz="1600" dirty="0" smtClean="0"/>
          </a:p>
        </p:txBody>
      </p:sp>
      <p:pic>
        <p:nvPicPr>
          <p:cNvPr id="7172" name="Picture 4" descr="picture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781300"/>
            <a:ext cx="1628775" cy="2374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7173" name="Picture 5" descr="picture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786190"/>
            <a:ext cx="1584325" cy="23860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7174" name="Picture 6" descr="picture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000504"/>
            <a:ext cx="1581150" cy="2332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7175" name="Picture 7" descr="picture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420938"/>
            <a:ext cx="1584325" cy="23764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064500" cy="692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9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Герои земли </a:t>
            </a:r>
            <a:r>
              <a:rPr lang="ru-RU" sz="39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Тайшетской</a:t>
            </a:r>
            <a:endParaRPr lang="ru-RU" sz="3900" dirty="0">
              <a:solidFill>
                <a:srgbClr val="92D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268413"/>
            <a:ext cx="8893175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Андреев Николай Трофимович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21.11.1905г. - 27.09.1974г.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dirty="0" smtClean="0"/>
              <a:t>                                             Антонов Яков Андреевич </a:t>
            </a:r>
            <a:br>
              <a:rPr lang="ru-RU" sz="1600" b="1" dirty="0" smtClean="0"/>
            </a:br>
            <a:r>
              <a:rPr lang="ru-RU" sz="1600" b="1" dirty="0" smtClean="0"/>
              <a:t>                                        22.11.1922г. - 14.06.1980г.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                                                                                 Брюханов Степан Степанович </a:t>
            </a:r>
            <a:br>
              <a:rPr lang="ru-RU" sz="1600" b="1" dirty="0" smtClean="0"/>
            </a:br>
            <a:r>
              <a:rPr lang="ru-RU" sz="1600" b="1" dirty="0" smtClean="0"/>
              <a:t>                                                                                8.01.1915г. - 3.05.1945г.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dirty="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Мясников Иван Степанович </a:t>
            </a:r>
            <a:br>
              <a:rPr lang="ru-RU" sz="1600" b="1" dirty="0" smtClean="0"/>
            </a:br>
            <a:r>
              <a:rPr lang="ru-RU" sz="1600" b="1" dirty="0" smtClean="0"/>
              <a:t>               17.09.1912г. – 11.09. 1941г.</a:t>
            </a:r>
            <a:br>
              <a:rPr lang="ru-RU" sz="1600" b="1" dirty="0" smtClean="0"/>
            </a:br>
            <a:endParaRPr lang="ru-RU" sz="23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300" dirty="0" smtClean="0"/>
          </a:p>
        </p:txBody>
      </p:sp>
      <p:pic>
        <p:nvPicPr>
          <p:cNvPr id="6148" name="Picture 4" descr="picture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36838"/>
            <a:ext cx="1727200" cy="23542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6149" name="Picture 5" descr="picture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3213100"/>
            <a:ext cx="1584325" cy="21415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6150" name="Picture 6" descr="picture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716338"/>
            <a:ext cx="1512888" cy="20812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6151" name="Picture 7" descr="picture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4149725"/>
            <a:ext cx="1511300" cy="2076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Наш родной Разгон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Появление поселка Разгон относится к 1897-1912 годам. Он стоял на Московском тракте и наверняка имел пересыльный пункт для каторжан и почтовую станцию, от которой «разгоняли» лошадей по более мелким селениям. Этим, вероятнее всего, и объясняется название. Хотя есть и другая версия, поселок стоял на возвышенности- те, кто отправлялся из него в путь, поневоле разгонялись.</a:t>
            </a:r>
          </a:p>
          <a:p>
            <a:r>
              <a:rPr lang="ru-RU" sz="1600" dirty="0" smtClean="0"/>
              <a:t>В 1930 году была организована </a:t>
            </a:r>
            <a:r>
              <a:rPr lang="ru-RU" sz="1600" dirty="0" err="1" smtClean="0"/>
              <a:t>разгонская</a:t>
            </a:r>
            <a:r>
              <a:rPr lang="ru-RU" sz="1600" dirty="0" smtClean="0"/>
              <a:t> сельская артель «Красный ударник», которая занималась зерновым производством. Известно, что тогда председателем ее был </a:t>
            </a:r>
            <a:r>
              <a:rPr lang="ru-RU" sz="1600" dirty="0" err="1" smtClean="0"/>
              <a:t>Маковозов</a:t>
            </a:r>
            <a:r>
              <a:rPr lang="ru-RU" sz="1600" dirty="0" smtClean="0"/>
              <a:t>, председатель правления- </a:t>
            </a:r>
            <a:r>
              <a:rPr lang="ru-RU" sz="1600" dirty="0" err="1" smtClean="0"/>
              <a:t>Игнитин</a:t>
            </a:r>
            <a:r>
              <a:rPr lang="ru-RU" sz="1600" dirty="0" smtClean="0"/>
              <a:t>.</a:t>
            </a:r>
          </a:p>
          <a:p>
            <a:endParaRPr lang="ru-RU" sz="1600" dirty="0"/>
          </a:p>
        </p:txBody>
      </p:sp>
      <p:pic>
        <p:nvPicPr>
          <p:cNvPr id="25602" name="Picture 2" descr="C:\Users\User\Desktop\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28803"/>
            <a:ext cx="397192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Наш родной Разгон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ДО 1935 года Разгон входил в состав </a:t>
            </a:r>
            <a:r>
              <a:rPr lang="ru-RU" sz="1400" dirty="0" err="1" smtClean="0"/>
              <a:t>Новошелеховского</a:t>
            </a:r>
            <a:r>
              <a:rPr lang="ru-RU" sz="1400" dirty="0" smtClean="0"/>
              <a:t> сельского Совета, после его, вместе с Облепихой, присоединился к Николаевской сельской администрации.</a:t>
            </a:r>
          </a:p>
          <a:p>
            <a:r>
              <a:rPr lang="ru-RU" sz="1400" dirty="0" smtClean="0"/>
              <a:t>В начале 40-х лесозаготовительный участок на станции </a:t>
            </a:r>
            <a:r>
              <a:rPr lang="ru-RU" sz="1400" dirty="0" err="1" smtClean="0"/>
              <a:t>Байроновка</a:t>
            </a:r>
            <a:r>
              <a:rPr lang="ru-RU" sz="1400" dirty="0" smtClean="0"/>
              <a:t>, при наличии мощной сырьевой базы, превратился в крепкое лесопромышленное предприятие, захватив в зону своего влияния и п. Разгон.</a:t>
            </a:r>
          </a:p>
          <a:p>
            <a:r>
              <a:rPr lang="ru-RU" sz="1400" dirty="0" smtClean="0"/>
              <a:t>Великая Отечественная война не обошла стороной Разгон. молодые мужчины ушли сражаться, и четверо из них не вернулись с фронта: младший сержант А.С. Новоселов погиб 16 ноября 1943 года; рядовой С.И. </a:t>
            </a:r>
            <a:r>
              <a:rPr lang="ru-RU" sz="1400" dirty="0" err="1" smtClean="0"/>
              <a:t>Маковозов</a:t>
            </a:r>
            <a:r>
              <a:rPr lang="ru-RU" sz="1400" dirty="0" smtClean="0"/>
              <a:t> погиб 30 марта 1945 года; рядовой Г.И. </a:t>
            </a:r>
            <a:r>
              <a:rPr lang="ru-RU" sz="1400" dirty="0" err="1" smtClean="0"/>
              <a:t>Кучин</a:t>
            </a:r>
            <a:r>
              <a:rPr lang="ru-RU" sz="1400" dirty="0" smtClean="0"/>
              <a:t> погиб19 марта 1943 года; рядовой А.И. </a:t>
            </a:r>
            <a:r>
              <a:rPr lang="ru-RU" sz="1400" dirty="0" err="1" smtClean="0"/>
              <a:t>Кучинский</a:t>
            </a:r>
            <a:r>
              <a:rPr lang="ru-RU" sz="1400" dirty="0" smtClean="0"/>
              <a:t> погиб 10 марта 1943 года. Не может не радовать. что по сей день здравствует узница концлагеря «</a:t>
            </a:r>
            <a:r>
              <a:rPr lang="ru-RU" sz="1400" dirty="0" err="1" smtClean="0"/>
              <a:t>Режица</a:t>
            </a:r>
            <a:r>
              <a:rPr lang="ru-RU" sz="1400" dirty="0" smtClean="0"/>
              <a:t>»- Козлова Н.С.</a:t>
            </a:r>
          </a:p>
          <a:p>
            <a:endParaRPr lang="ru-RU" sz="1400" dirty="0"/>
          </a:p>
        </p:txBody>
      </p:sp>
      <p:pic>
        <p:nvPicPr>
          <p:cNvPr id="26626" name="Picture 2" descr="C:\Users\User\Desktop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История </a:t>
            </a:r>
            <a:r>
              <a:rPr lang="ru-RU" b="1" dirty="0" err="1" smtClean="0">
                <a:solidFill>
                  <a:srgbClr val="00B050"/>
                </a:solidFill>
              </a:rPr>
              <a:t>Тайшетского</a:t>
            </a:r>
            <a:r>
              <a:rPr lang="ru-RU" b="1" dirty="0" smtClean="0">
                <a:solidFill>
                  <a:srgbClr val="00B050"/>
                </a:solidFill>
              </a:rPr>
              <a:t> района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User\Desktop\3332-300x1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571612"/>
            <a:ext cx="4038600" cy="442915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1500174"/>
            <a:ext cx="4038600" cy="4525963"/>
          </a:xfrm>
        </p:spPr>
        <p:txBody>
          <a:bodyPr>
            <a:normAutofit fontScale="70000" lnSpcReduction="20000"/>
          </a:bodyPr>
          <a:lstStyle/>
          <a:p>
            <a:pPr fontAlgn="base">
              <a:buNone/>
            </a:pPr>
            <a:r>
              <a:rPr lang="ru-RU" sz="2900" dirty="0" smtClean="0"/>
              <a:t>       История возникновения и развития </a:t>
            </a:r>
            <a:r>
              <a:rPr lang="ru-RU" sz="2900" dirty="0" err="1" smtClean="0"/>
              <a:t>Тайшетского</a:t>
            </a:r>
            <a:r>
              <a:rPr lang="ru-RU" sz="2900" dirty="0" smtClean="0"/>
              <a:t> района связана со строительством Транссибирской магистрали. Участок железнодорожного полотна через район — </a:t>
            </a:r>
            <a:r>
              <a:rPr lang="ru-RU" sz="2900" dirty="0" err="1" smtClean="0"/>
              <a:t>Средне-Сибирская</a:t>
            </a:r>
            <a:r>
              <a:rPr lang="ru-RU" sz="2900" dirty="0" smtClean="0"/>
              <a:t> магистраль до Иркутска, был открыт в 1899г.</a:t>
            </a:r>
          </a:p>
          <a:p>
            <a:pPr>
              <a:buNone/>
            </a:pPr>
            <a:r>
              <a:rPr lang="ru-RU" sz="2900" dirty="0" smtClean="0"/>
              <a:t>        Строительство Сибирской магистрали оказало огромное влияние на развитие Сибири. Прежде всего, оно способствовало росту населения. В период с 1897 по 1917 года население городов </a:t>
            </a:r>
            <a:r>
              <a:rPr lang="ru-RU" dirty="0" smtClean="0"/>
              <a:t>и поселков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раб стол\школа\2014 - 2015\фото день победы 2014\DSCN2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214313"/>
            <a:ext cx="4476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D:\раб стол\школа\2014 - 2015\фото день победы 2014\DSCN25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429000"/>
            <a:ext cx="41433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D:\раб стол\школа\2014 - 2015\фото день победы 2014\DSCN25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703638"/>
            <a:ext cx="38576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1500188" y="3357563"/>
            <a:ext cx="4151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  <a:latin typeface="Lucida Sans Unicode" pitchFamily="34" charset="0"/>
              </a:rPr>
              <a:t>Память храним…</a:t>
            </a:r>
            <a:endParaRPr lang="ru-RU" sz="2800" b="1">
              <a:solidFill>
                <a:srgbClr val="FF0000"/>
              </a:solidFill>
              <a:latin typeface="Lucida Sans Unicode" pitchFamily="34" charset="0"/>
            </a:endParaRPr>
          </a:p>
        </p:txBody>
      </p:sp>
      <p:pic>
        <p:nvPicPr>
          <p:cNvPr id="15366" name="Picture 2" descr="C:\Users\1\Desktop\Положения конкурсы музей школьный\Творческие работы уч-ся школы к 70-летию ПОБЕДЫ\Шуваева Ксения, Сочинение\Ветераны  ВОВ на митинге посвященный Дню победы в 2009 году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04813"/>
            <a:ext cx="3959225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Память храним…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В ней воплощенье жизни и любви!</a:t>
            </a:r>
            <a:br>
              <a:rPr lang="ru-RU" sz="1600" dirty="0" smtClean="0"/>
            </a:br>
            <a:r>
              <a:rPr lang="ru-RU" sz="1600" dirty="0" smtClean="0"/>
              <a:t>В ней истины, забытые когда-то.</a:t>
            </a:r>
            <a:br>
              <a:rPr lang="ru-RU" sz="1600" dirty="0" smtClean="0"/>
            </a:br>
            <a:r>
              <a:rPr lang="ru-RU" sz="1600" dirty="0" smtClean="0"/>
              <a:t>В ней нежное дыхание весны,</a:t>
            </a:r>
            <a:br>
              <a:rPr lang="ru-RU" sz="1600" dirty="0" smtClean="0"/>
            </a:br>
            <a:r>
              <a:rPr lang="ru-RU" sz="1600" dirty="0" smtClean="0"/>
              <a:t>Прикосновение, которое так надо!!!</a:t>
            </a:r>
            <a:br>
              <a:rPr lang="ru-RU" sz="1600" dirty="0" smtClean="0"/>
            </a:br>
            <a:r>
              <a:rPr lang="ru-RU" sz="1600" dirty="0" smtClean="0"/>
              <a:t>Сегодня ДЕНЬ ПОБЕДЫ!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Утро раннее миром смеется,</a:t>
            </a:r>
            <a:br>
              <a:rPr lang="ru-RU" sz="1600" dirty="0" smtClean="0"/>
            </a:br>
            <a:r>
              <a:rPr lang="ru-RU" sz="1600" dirty="0" smtClean="0"/>
              <a:t>Солнце ясное светит в глаза!</a:t>
            </a:r>
            <a:br>
              <a:rPr lang="ru-RU" sz="1600" dirty="0" smtClean="0"/>
            </a:br>
            <a:r>
              <a:rPr lang="ru-RU" sz="1600" dirty="0" smtClean="0"/>
              <a:t>В свежий ветер мечта окунется,</a:t>
            </a:r>
            <a:br>
              <a:rPr lang="ru-RU" sz="1600" dirty="0" smtClean="0"/>
            </a:br>
            <a:r>
              <a:rPr lang="ru-RU" sz="1600" dirty="0" smtClean="0"/>
              <a:t>Майским днем нас закружит весна!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За все это мы Вам благодарны,</a:t>
            </a:r>
            <a:br>
              <a:rPr lang="ru-RU" sz="1600" dirty="0" smtClean="0"/>
            </a:br>
            <a:r>
              <a:rPr lang="ru-RU" sz="1600" dirty="0" smtClean="0"/>
              <a:t>Наши бабушки, деды, отцы.</a:t>
            </a:r>
            <a:br>
              <a:rPr lang="ru-RU" sz="1600" dirty="0" smtClean="0"/>
            </a:br>
            <a:r>
              <a:rPr lang="ru-RU" sz="1600" dirty="0" smtClean="0"/>
              <a:t>И опять со слезами от счастья</a:t>
            </a:r>
            <a:br>
              <a:rPr lang="ru-RU" sz="1600" dirty="0" smtClean="0"/>
            </a:br>
            <a:r>
              <a:rPr lang="ru-RU" sz="1600" dirty="0" smtClean="0"/>
              <a:t>День Победы встречаете Вы!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Не вернуть тех, кого потеряли,</a:t>
            </a:r>
            <a:br>
              <a:rPr lang="ru-RU" sz="1600" dirty="0" smtClean="0"/>
            </a:br>
            <a:r>
              <a:rPr lang="ru-RU" sz="1600" dirty="0" smtClean="0"/>
              <a:t>Только время излечит сердца.</a:t>
            </a:r>
            <a:br>
              <a:rPr lang="ru-RU" sz="1600" dirty="0" smtClean="0"/>
            </a:br>
            <a:r>
              <a:rPr lang="ru-RU" sz="1600" dirty="0" smtClean="0"/>
              <a:t>Вы надежду свою охраняли,</a:t>
            </a:r>
            <a:br>
              <a:rPr lang="ru-RU" sz="1600" dirty="0" smtClean="0"/>
            </a:br>
            <a:r>
              <a:rPr lang="ru-RU" sz="1600" dirty="0" smtClean="0"/>
              <a:t>А она Вас к ПОБЕДЕ вела!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Picture 7" descr="D:\Рабочий стол1\Светлана\Музей\ФОТОГРАФИИ ВСЕ И РАЗНЫЕ\цифровик\100SSCAM\SN1511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2357429"/>
            <a:ext cx="3324220" cy="3000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 юбилеем, район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Тайшетский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2600" dirty="0" smtClean="0"/>
              <a:t>Может быть, всегда и важно,</a:t>
            </a:r>
            <a:br>
              <a:rPr lang="ru-RU" sz="2600" dirty="0" smtClean="0"/>
            </a:br>
            <a:r>
              <a:rPr lang="ru-RU" sz="2600" dirty="0" smtClean="0"/>
              <a:t>Чтобы рос весь регион,</a:t>
            </a:r>
            <a:br>
              <a:rPr lang="ru-RU" sz="2600" dirty="0" smtClean="0"/>
            </a:br>
            <a:r>
              <a:rPr lang="ru-RU" sz="2600" dirty="0" smtClean="0"/>
              <a:t>Но сегодня поздравляем</a:t>
            </a:r>
            <a:br>
              <a:rPr lang="ru-RU" sz="2600" dirty="0" smtClean="0"/>
            </a:br>
            <a:r>
              <a:rPr lang="ru-RU" sz="2600" dirty="0" smtClean="0"/>
              <a:t>С юбилеем наш район.</a:t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Долголетия желаем,</a:t>
            </a:r>
            <a:br>
              <a:rPr lang="ru-RU" sz="2600" dirty="0" smtClean="0"/>
            </a:br>
            <a:r>
              <a:rPr lang="ru-RU" sz="2600" dirty="0" smtClean="0"/>
              <a:t>Чтобы много лет подряд</a:t>
            </a:r>
            <a:br>
              <a:rPr lang="ru-RU" sz="2600" dirty="0" smtClean="0"/>
            </a:br>
            <a:r>
              <a:rPr lang="ru-RU" sz="2600" dirty="0" smtClean="0"/>
              <a:t>Был ты всеми узнаваем,</a:t>
            </a:r>
            <a:br>
              <a:rPr lang="ru-RU" sz="2600" dirty="0" smtClean="0"/>
            </a:br>
            <a:r>
              <a:rPr lang="ru-RU" sz="2600" dirty="0" smtClean="0"/>
              <a:t>Это лучше всех наград.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C:\Users\User\Desktop\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71678"/>
            <a:ext cx="4038600" cy="3277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Авторский коллектив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5 класс МКОУ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азгонской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СОШ 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Классные руководитель – Крупская С.А. </a:t>
            </a:r>
            <a:endParaRPr lang="ru-RU" sz="2000" dirty="0"/>
          </a:p>
        </p:txBody>
      </p:sp>
      <p:pic>
        <p:nvPicPr>
          <p:cNvPr id="1026" name="Picture 2" descr="F:\Классный уголок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500858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Рабочий стол1\Светлана\Музей\ФОТОГРАФИИ ВСЕ И РАЗНЫЕ\Разгон.jpg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/>
          <a:stretch>
            <a:fillRect/>
          </a:stretch>
        </p:blipFill>
        <p:spPr bwMode="auto">
          <a:xfrm>
            <a:off x="1116013" y="357166"/>
            <a:ext cx="698500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4663" y="214290"/>
            <a:ext cx="8458200" cy="3028973"/>
          </a:xfrm>
        </p:spPr>
        <p:txBody>
          <a:bodyPr l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i="1" kern="1200" dirty="0">
                <a:solidFill>
                  <a:srgbClr val="FF0000"/>
                </a:solidFill>
                <a:effectLst/>
              </a:rPr>
              <a:t>Спасибо за внимание!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92303" y="3244334"/>
            <a:ext cx="359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92303" y="3244334"/>
            <a:ext cx="359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 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История </a:t>
            </a:r>
            <a:r>
              <a:rPr lang="ru-RU" b="1" dirty="0" err="1" smtClean="0">
                <a:solidFill>
                  <a:srgbClr val="00B050"/>
                </a:solidFill>
              </a:rPr>
              <a:t>Тайшетского</a:t>
            </a:r>
            <a:r>
              <a:rPr lang="ru-RU" b="1" dirty="0" smtClean="0">
                <a:solidFill>
                  <a:srgbClr val="00B050"/>
                </a:solidFill>
              </a:rPr>
              <a:t> района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pic>
        <p:nvPicPr>
          <p:cNvPr id="4" name="Содержимое 3" descr="123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2143116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4876" y="1571612"/>
            <a:ext cx="4038600" cy="4525963"/>
          </a:xfrm>
        </p:spPr>
        <p:txBody>
          <a:bodyPr>
            <a:normAutofit fontScale="40000" lnSpcReduction="20000"/>
          </a:bodyPr>
          <a:lstStyle/>
          <a:p>
            <a:pPr fontAlgn="base">
              <a:buNone/>
            </a:pPr>
            <a:r>
              <a:rPr lang="ru-RU" dirty="0" smtClean="0"/>
              <a:t>      </a:t>
            </a:r>
          </a:p>
          <a:p>
            <a:pPr fontAlgn="base"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dirty="0" smtClean="0"/>
              <a:t>        </a:t>
            </a:r>
            <a:r>
              <a:rPr lang="en-US" dirty="0" smtClean="0"/>
              <a:t>   </a:t>
            </a:r>
            <a:r>
              <a:rPr lang="ru-RU" sz="5000" dirty="0" smtClean="0"/>
              <a:t>В период с 1897 по 1917 года население городов и поселков Сибирского края увеличилось с 327860 человек до 767373 человек.</a:t>
            </a:r>
          </a:p>
          <a:p>
            <a:pPr fontAlgn="base">
              <a:buNone/>
            </a:pPr>
            <a:r>
              <a:rPr lang="ru-RU" sz="5000" dirty="0" smtClean="0"/>
              <a:t>      С железной дорогой связано и торгово-экономическое развитие </a:t>
            </a:r>
            <a:r>
              <a:rPr lang="ru-RU" sz="5000" dirty="0" err="1" smtClean="0"/>
              <a:t>Тайшетского</a:t>
            </a:r>
            <a:r>
              <a:rPr lang="ru-RU" sz="5000" dirty="0" smtClean="0"/>
              <a:t> района. Развитие промышленности и торговли стимулировалось не только близостью дороги, но и многими другими факторами. Прежде всего, наличием различных природных богатств этого края.</a:t>
            </a:r>
          </a:p>
          <a:p>
            <a:pPr fontAlgn="base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История </a:t>
            </a:r>
            <a:r>
              <a:rPr lang="ru-RU" b="1" dirty="0" err="1" smtClean="0">
                <a:solidFill>
                  <a:srgbClr val="00B050"/>
                </a:solidFill>
              </a:rPr>
              <a:t>Тайшетского</a:t>
            </a:r>
            <a:r>
              <a:rPr lang="ru-RU" b="1" dirty="0" smtClean="0">
                <a:solidFill>
                  <a:srgbClr val="00B050"/>
                </a:solidFill>
              </a:rPr>
              <a:t> района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Значительное влияние на хозяйственное освоение </a:t>
            </a:r>
            <a:r>
              <a:rPr lang="ru-RU" dirty="0" err="1" smtClean="0"/>
              <a:t>Тайшетского</a:t>
            </a:r>
            <a:r>
              <a:rPr lang="ru-RU" dirty="0" smtClean="0"/>
              <a:t> района оказало переселение крестьян в Сибирь в годы реформ П.А. Столыпина. За период с 1906 по 1914 годы в Восточную Сибирь переселилось 363 тысячи человек. Селились в основном в центральной полосе по обе стороны от магистрали, по долинам рек. На территории </a:t>
            </a:r>
            <a:r>
              <a:rPr lang="ru-RU" dirty="0" err="1" smtClean="0"/>
              <a:t>Тайшетского</a:t>
            </a:r>
            <a:r>
              <a:rPr lang="ru-RU" dirty="0" smtClean="0"/>
              <a:t> района одним из первых возник </a:t>
            </a:r>
            <a:r>
              <a:rPr lang="ru-RU" dirty="0" err="1" smtClean="0"/>
              <a:t>Авдюшинский</a:t>
            </a:r>
            <a:r>
              <a:rPr lang="ru-RU" dirty="0" smtClean="0"/>
              <a:t> переселенческий участок, заселенный еще в конце XIX века украинцами</a:t>
            </a:r>
            <a:r>
              <a:rPr lang="en-US" dirty="0" smtClean="0"/>
              <a:t>/</a:t>
            </a:r>
            <a:endParaRPr lang="ru-RU" dirty="0"/>
          </a:p>
        </p:txBody>
      </p:sp>
      <p:pic>
        <p:nvPicPr>
          <p:cNvPr id="16386" name="Picture 2" descr="C:\Users\User\Desktop\C-VNOejXoAEmOy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История </a:t>
            </a:r>
            <a:r>
              <a:rPr lang="ru-RU" b="1" dirty="0" err="1" smtClean="0">
                <a:solidFill>
                  <a:srgbClr val="00B050"/>
                </a:solidFill>
              </a:rPr>
              <a:t>Тайшетского</a:t>
            </a:r>
            <a:r>
              <a:rPr lang="ru-RU" b="1" dirty="0" smtClean="0">
                <a:solidFill>
                  <a:srgbClr val="00B050"/>
                </a:solidFill>
              </a:rPr>
              <a:t> района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43510"/>
          </a:xfrm>
        </p:spPr>
        <p:txBody>
          <a:bodyPr>
            <a:noAutofit/>
          </a:bodyPr>
          <a:lstStyle/>
          <a:p>
            <a:r>
              <a:rPr lang="ru-RU" sz="1600" dirty="0" smtClean="0"/>
              <a:t>Благодаря труду крестьян — переселенцев произошло расширение пахотных земель, и земледелие стало ведущей отраслью в хозяйстве </a:t>
            </a:r>
            <a:r>
              <a:rPr lang="ru-RU" sz="1600" dirty="0" err="1" smtClean="0"/>
              <a:t>Тайшетского</a:t>
            </a:r>
            <a:r>
              <a:rPr lang="ru-RU" sz="1600" dirty="0" smtClean="0"/>
              <a:t> района. </a:t>
            </a:r>
            <a:r>
              <a:rPr lang="ru-RU" sz="1600" dirty="0" err="1" smtClean="0"/>
              <a:t>Тайшетская</a:t>
            </a:r>
            <a:r>
              <a:rPr lang="ru-RU" sz="1600" dirty="0" smtClean="0"/>
              <a:t> волость возникла в 1910 году. А в 1925 году было проведено районирование территории Сибири, возник </a:t>
            </a:r>
            <a:r>
              <a:rPr lang="ru-RU" sz="1600" dirty="0" err="1" smtClean="0"/>
              <a:t>Тайшетский</a:t>
            </a:r>
            <a:r>
              <a:rPr lang="ru-RU" sz="1600" dirty="0" smtClean="0"/>
              <a:t> район </a:t>
            </a:r>
            <a:r>
              <a:rPr lang="ru-RU" sz="1600" dirty="0" err="1" smtClean="0"/>
              <a:t>Восточно-Сибирского</a:t>
            </a:r>
            <a:r>
              <a:rPr lang="ru-RU" sz="1600" dirty="0" smtClean="0"/>
              <a:t> края. Просуществовал он до 1937 года. В этом году возникает Иркутская область и Тайшет в ее составе, но уже как рабочий поселок. Этот статус Тайшету присвоили 1 октября 1935 года. 2 марта 1938 года Тайшет стал городом районного подчинения, с 1960-х годов — областного. В феврале 1960 года был упразднен </a:t>
            </a:r>
            <a:r>
              <a:rPr lang="ru-RU" sz="1600" dirty="0" err="1" smtClean="0"/>
              <a:t>Шиткинский</a:t>
            </a:r>
            <a:r>
              <a:rPr lang="ru-RU" sz="1600" dirty="0" smtClean="0"/>
              <a:t> район, его территория вошла в состав </a:t>
            </a:r>
            <a:r>
              <a:rPr lang="ru-RU" sz="1600" dirty="0" err="1" smtClean="0"/>
              <a:t>Тайшетского</a:t>
            </a:r>
            <a:r>
              <a:rPr lang="ru-RU" sz="1600" dirty="0" smtClean="0"/>
              <a:t> района.</a:t>
            </a:r>
          </a:p>
          <a:p>
            <a:endParaRPr lang="ru-RU" sz="1600" dirty="0"/>
          </a:p>
        </p:txBody>
      </p:sp>
      <p:pic>
        <p:nvPicPr>
          <p:cNvPr id="17410" name="Picture 2" descr="C:\Users\User\Desktop\D-NouhwXkAYF0x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28868"/>
            <a:ext cx="4038600" cy="32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Общая информация о районе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 smtClean="0"/>
              <a:t>Тайшетский</a:t>
            </a:r>
            <a:r>
              <a:rPr lang="ru-RU" dirty="0" smtClean="0"/>
              <a:t> район относится к муниципальным образованиям на западе Иркутской области. Район имеет общую границу с соседним Красноярским краем, а также с </a:t>
            </a:r>
            <a:r>
              <a:rPr lang="ru-RU" dirty="0" err="1" smtClean="0"/>
              <a:t>Нижнеудинским</a:t>
            </a:r>
            <a:r>
              <a:rPr lang="ru-RU" dirty="0" smtClean="0"/>
              <a:t> и Чунским районами Иркутской области. Тайшет разросся из небольшой железнодорожной станции и сейчас это крупная узловая станция. Здесь сходятся две легендарные железнодорожные магистрали – Транссиб и БАМ. Вместе с двумя магистралями в Тайшете сошлись две эпохи в жизни страны – эпоха императорской России и страны Советов.</a:t>
            </a:r>
            <a:endParaRPr lang="ru-RU" dirty="0"/>
          </a:p>
        </p:txBody>
      </p:sp>
      <p:pic>
        <p:nvPicPr>
          <p:cNvPr id="18434" name="Picture 2" descr="C:\Users\User\Desktop\герб-231x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392909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Общая информация о районе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Центр района находится в городе Тайшет, расположенный в 680 километрах от областного центра. Располагаясь на западной границе Иркутской области, район является важным пограничным пунктом и транспортным узлом области. Несмотря на то, что большая часть района покрыта тайгой и болотами и для проживания недоступна, </a:t>
            </a:r>
            <a:r>
              <a:rPr lang="ru-RU" sz="2000" dirty="0" err="1" smtClean="0"/>
              <a:t>Тайшетский</a:t>
            </a:r>
            <a:r>
              <a:rPr lang="ru-RU" sz="2000" dirty="0" smtClean="0"/>
              <a:t> район можно назвать довольно густонаселенным объектом области.</a:t>
            </a:r>
            <a:endParaRPr lang="ru-RU" sz="2000" dirty="0"/>
          </a:p>
        </p:txBody>
      </p:sp>
      <p:pic>
        <p:nvPicPr>
          <p:cNvPr id="18434" name="Picture 2" descr="C:\Users\User\Desktop\герб-231x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392909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Общая информация о районе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000" b="1" dirty="0" err="1" smtClean="0"/>
              <a:t>Тайшетский</a:t>
            </a:r>
            <a:r>
              <a:rPr lang="ru-RU" sz="2000" b="1" dirty="0" smtClean="0"/>
              <a:t> муниципальный район </a:t>
            </a:r>
            <a:r>
              <a:rPr lang="ru-RU" sz="2000" dirty="0" smtClean="0"/>
              <a:t>— муниципальный район на западе Иркутской области. Районный центр — город Тайшет.</a:t>
            </a:r>
          </a:p>
          <a:p>
            <a:pPr fontAlgn="base"/>
            <a:r>
              <a:rPr lang="ru-RU" sz="2000" b="1" dirty="0" smtClean="0"/>
              <a:t>Географическое положение</a:t>
            </a:r>
            <a:endParaRPr lang="ru-RU" sz="2000" dirty="0" smtClean="0"/>
          </a:p>
          <a:p>
            <a:pPr fontAlgn="base"/>
            <a:r>
              <a:rPr lang="ru-RU" sz="2000" dirty="0" smtClean="0"/>
              <a:t>Площадь района составляет 27,8 тысяч </a:t>
            </a:r>
            <a:r>
              <a:rPr lang="ru-RU" sz="2000" dirty="0" err="1" smtClean="0"/>
              <a:t>кв</a:t>
            </a:r>
            <a:r>
              <a:rPr lang="ru-RU" sz="2000" dirty="0" smtClean="0"/>
              <a:t> км, с севера на юг район протянулся на 300 км, с запада на восток — на 250 км. Граничит на севере — с Чунским, на юго-востоке — с </a:t>
            </a:r>
            <a:r>
              <a:rPr lang="ru-RU" sz="2000" dirty="0" err="1" smtClean="0"/>
              <a:t>Нижнеудинским</a:t>
            </a:r>
            <a:r>
              <a:rPr lang="ru-RU" sz="2000" dirty="0" smtClean="0"/>
              <a:t>. Население (2007) — 87 394 человек.</a:t>
            </a:r>
          </a:p>
          <a:p>
            <a:endParaRPr lang="ru-RU" sz="2000" dirty="0"/>
          </a:p>
        </p:txBody>
      </p:sp>
      <p:pic>
        <p:nvPicPr>
          <p:cNvPr id="19458" name="Picture 2" descr="C:\Users\User\Desktop\karta_rajona-3-210x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57190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Общая информация о районе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000" dirty="0" smtClean="0"/>
              <a:t>Территория </a:t>
            </a:r>
            <a:r>
              <a:rPr lang="ru-RU" sz="2000" dirty="0" err="1" smtClean="0"/>
              <a:t>Тайшетского</a:t>
            </a:r>
            <a:r>
              <a:rPr lang="ru-RU" sz="2000" dirty="0" smtClean="0"/>
              <a:t> района расположена в западной части Иркутской области и входит в переходную зону от Среднесибирского плоскогорья к Восточному </a:t>
            </a:r>
            <a:r>
              <a:rPr lang="ru-RU" sz="2000" dirty="0" err="1" smtClean="0"/>
              <a:t>Саяну</a:t>
            </a:r>
            <a:r>
              <a:rPr lang="ru-RU" sz="2000" dirty="0" smtClean="0"/>
              <a:t>.</a:t>
            </a:r>
          </a:p>
          <a:p>
            <a:pPr fontAlgn="base"/>
            <a:r>
              <a:rPr lang="ru-RU" sz="2000" dirty="0" smtClean="0"/>
              <a:t>Климат </a:t>
            </a:r>
            <a:r>
              <a:rPr lang="ru-RU" sz="2000" dirty="0" err="1" smtClean="0"/>
              <a:t>Тайшетского</a:t>
            </a:r>
            <a:r>
              <a:rPr lang="ru-RU" sz="2000" dirty="0" smtClean="0"/>
              <a:t> района резко-континентальный с суровой длинной зимой и жарким коротким летом. Зимой температура достигает −57 градусов, летом +40 градусов.</a:t>
            </a:r>
            <a:endParaRPr lang="ru-RU" sz="2000" dirty="0"/>
          </a:p>
        </p:txBody>
      </p:sp>
      <p:pic>
        <p:nvPicPr>
          <p:cNvPr id="19458" name="Picture 2" descr="C:\Users\User\Desktop\karta_rajona-3-210x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57190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1070</Words>
  <Application>Microsoft Office PowerPoint</Application>
  <PresentationFormat>Экран (4:3)</PresentationFormat>
  <Paragraphs>94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 юбилеем, район Тайшетский!</vt:lpstr>
      <vt:lpstr>История Тайшетского района </vt:lpstr>
      <vt:lpstr>История Тайшетского района </vt:lpstr>
      <vt:lpstr>История Тайшетского района</vt:lpstr>
      <vt:lpstr>История Тайшетского района</vt:lpstr>
      <vt:lpstr>Общая информация о районе</vt:lpstr>
      <vt:lpstr>Общая информация о районе</vt:lpstr>
      <vt:lpstr>Общая информация о районе</vt:lpstr>
      <vt:lpstr>Общая информация о районе</vt:lpstr>
      <vt:lpstr>Административно-территориальное устройство</vt:lpstr>
      <vt:lpstr>«Там, где речка, речка Бирюса…»</vt:lpstr>
      <vt:lpstr>Люблю тебя, земля моя родная!  </vt:lpstr>
      <vt:lpstr>Люблю тебя, земля моя родная!  </vt:lpstr>
      <vt:lpstr>Тайшетский район в годы Великой Отечественной войны</vt:lpstr>
      <vt:lpstr>Тайшетский район в годы Великой Отечественной войны</vt:lpstr>
      <vt:lpstr>Герои земли Тайшетской </vt:lpstr>
      <vt:lpstr>Герои земли Тайшетской</vt:lpstr>
      <vt:lpstr>Наш родной Разгон</vt:lpstr>
      <vt:lpstr>Наш родной Разгон</vt:lpstr>
      <vt:lpstr>Слайд 20</vt:lpstr>
      <vt:lpstr>Память храним…</vt:lpstr>
      <vt:lpstr>С юбилеем, район Тайшетский!</vt:lpstr>
      <vt:lpstr>Авторский коллектив 5 класс МКОУ Разгонской СОШ   Классные руководитель – Крупская С.А. </vt:lpstr>
      <vt:lpstr>Спасибо за внимание!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2013-10-04T18:19:54Z</dcterms:created>
  <dcterms:modified xsi:type="dcterms:W3CDTF">2020-04-27T06:09:40Z</dcterms:modified>
</cp:coreProperties>
</file>