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36"/>
  </p:handoutMasterIdLst>
  <p:sldIdLst>
    <p:sldId id="287" r:id="rId2"/>
    <p:sldId id="256" r:id="rId3"/>
    <p:sldId id="257" r:id="rId4"/>
    <p:sldId id="258" r:id="rId5"/>
    <p:sldId id="260" r:id="rId6"/>
    <p:sldId id="270" r:id="rId7"/>
    <p:sldId id="262" r:id="rId8"/>
    <p:sldId id="271" r:id="rId9"/>
    <p:sldId id="263" r:id="rId10"/>
    <p:sldId id="272" r:id="rId11"/>
    <p:sldId id="261" r:id="rId12"/>
    <p:sldId id="273" r:id="rId13"/>
    <p:sldId id="268" r:id="rId14"/>
    <p:sldId id="269" r:id="rId15"/>
    <p:sldId id="267" r:id="rId16"/>
    <p:sldId id="274" r:id="rId17"/>
    <p:sldId id="266" r:id="rId18"/>
    <p:sldId id="275" r:id="rId19"/>
    <p:sldId id="265" r:id="rId20"/>
    <p:sldId id="276" r:id="rId21"/>
    <p:sldId id="264" r:id="rId22"/>
    <p:sldId id="282" r:id="rId23"/>
    <p:sldId id="277" r:id="rId24"/>
    <p:sldId id="283" r:id="rId25"/>
    <p:sldId id="281" r:id="rId26"/>
    <p:sldId id="284" r:id="rId27"/>
    <p:sldId id="280" r:id="rId28"/>
    <p:sldId id="285" r:id="rId29"/>
    <p:sldId id="279" r:id="rId30"/>
    <p:sldId id="286" r:id="rId31"/>
    <p:sldId id="278" r:id="rId32"/>
    <p:sldId id="259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80" autoAdjust="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14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0E7C9-CBF3-4301-B331-523AE811B8F0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D66BB-6A50-4936-B2E1-DCE0114A0F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49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95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71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530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тве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276872"/>
            <a:ext cx="5904656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5589241"/>
            <a:ext cx="2895600" cy="432048"/>
          </a:xfrm>
        </p:spPr>
        <p:txBody>
          <a:bodyPr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81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064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27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25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0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0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9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00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1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12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1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1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18.xml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20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22.xml"/><Relationship Id="rId4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26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28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30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4.xml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3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6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8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slide" Target="slide10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938962"/>
              </p:ext>
            </p:extLst>
          </p:nvPr>
        </p:nvGraphicFramePr>
        <p:xfrm>
          <a:off x="323528" y="908720"/>
          <a:ext cx="8568952" cy="482116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{2D5ABB26-0587-4C30-8999-92F81FD0307C}</a:tableStyleId>
              </a:tblPr>
              <a:tblGrid>
                <a:gridCol w="2142238"/>
                <a:gridCol w="2142238"/>
                <a:gridCol w="2142238"/>
                <a:gridCol w="2142238"/>
              </a:tblGrid>
              <a:tr h="2590604"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230564"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3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bg1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3" name="svoya_igra-30-se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6093296"/>
            <a:ext cx="487363" cy="487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58619" y="5903813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Автор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ru-RU" dirty="0" smtClean="0">
                <a:solidFill>
                  <a:schemeClr val="bg1"/>
                </a:solidFill>
              </a:rPr>
              <a:t> Черненко Н.Е.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МДОБУ центр развития ребенка – детский сад №107 города Сочи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5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РЕБЕНКА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3635896" y="58052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778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4002"/>
            <a:ext cx="7200800" cy="5075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9912" y="573325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hlinkClick r:id="rId5" action="ppaction://hlinksldjump"/>
              </a:rPr>
              <a:t>УЗНАТЬ </a:t>
            </a:r>
            <a:r>
              <a:rPr lang="ru-RU" dirty="0">
                <a:hlinkClick r:id="rId5" action="ppaction://hlinksldjump"/>
              </a:rPr>
              <a:t>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6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dirty="0" smtClean="0">
                <a:solidFill>
                  <a:schemeClr val="bg1"/>
                </a:solidFill>
              </a:rPr>
              <a:t/>
            </a:r>
            <a:br>
              <a:rPr lang="ru-RU" sz="11500" dirty="0" smtClean="0">
                <a:solidFill>
                  <a:schemeClr val="bg1"/>
                </a:solidFill>
              </a:rPr>
            </a:br>
            <a:r>
              <a:rPr lang="ru-RU" sz="11500" dirty="0">
                <a:solidFill>
                  <a:schemeClr val="bg1"/>
                </a:solidFill>
              </a:rPr>
              <a:t/>
            </a:r>
            <a:br>
              <a:rPr lang="ru-RU" sz="11500" dirty="0">
                <a:solidFill>
                  <a:schemeClr val="bg1"/>
                </a:solidFill>
              </a:rPr>
            </a:br>
            <a:r>
              <a:rPr lang="ru-RU" sz="11500" dirty="0" smtClean="0">
                <a:solidFill>
                  <a:schemeClr val="bg1"/>
                </a:solidFill>
              </a:rPr>
              <a:t>ИГРА</a:t>
            </a:r>
            <a:endParaRPr lang="ru-RU" sz="115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573325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64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52163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9912" y="60212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hlinkClick r:id="rId5" action="ppaction://hlinksldjump"/>
              </a:rPr>
              <a:t>УЗНАТЬ </a:t>
            </a:r>
            <a:r>
              <a:rPr lang="ru-RU" dirty="0">
                <a:hlinkClick r:id="rId5" action="ppaction://hlinksldjump"/>
              </a:rPr>
              <a:t>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/>
            </a:r>
            <a:br>
              <a:rPr lang="ru-RU" sz="6600" dirty="0" smtClean="0">
                <a:solidFill>
                  <a:schemeClr val="bg1"/>
                </a:solidFill>
              </a:rPr>
            </a:br>
            <a:r>
              <a:rPr lang="ru-RU" sz="6600" dirty="0">
                <a:solidFill>
                  <a:schemeClr val="bg1"/>
                </a:solidFill>
              </a:rPr>
              <a:t/>
            </a:r>
            <a:br>
              <a:rPr lang="ru-RU" sz="6600" dirty="0">
                <a:solidFill>
                  <a:schemeClr val="bg1"/>
                </a:solidFill>
              </a:rPr>
            </a:br>
            <a:r>
              <a:rPr lang="ru-RU" sz="6600" dirty="0" smtClean="0">
                <a:solidFill>
                  <a:schemeClr val="bg1"/>
                </a:solidFill>
              </a:rPr>
              <a:t/>
            </a:r>
            <a:br>
              <a:rPr lang="ru-RU" sz="6600" dirty="0" smtClean="0">
                <a:solidFill>
                  <a:schemeClr val="bg1"/>
                </a:solidFill>
              </a:rPr>
            </a:br>
            <a:r>
              <a:rPr lang="ru-RU" sz="6600" dirty="0">
                <a:solidFill>
                  <a:schemeClr val="bg1"/>
                </a:solidFill>
              </a:rPr>
              <a:t/>
            </a:r>
            <a:br>
              <a:rPr lang="ru-RU" sz="6600" dirty="0">
                <a:solidFill>
                  <a:schemeClr val="bg1"/>
                </a:solidFill>
              </a:rPr>
            </a:br>
            <a:r>
              <a:rPr lang="ru-RU" sz="6600" dirty="0" smtClean="0">
                <a:solidFill>
                  <a:schemeClr val="bg1"/>
                </a:solidFill>
              </a:rPr>
              <a:t>ФИЗИЧЕСКОЕ РАЗВИТИЕ 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58772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679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28" y="613010"/>
            <a:ext cx="7218472" cy="49042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9912" y="587727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68760"/>
            <a:ext cx="7200800" cy="352839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ХУДОЖЕСТВЕННО – ЭСТЕТИЧЕСКОЕ РАЗВИТЕ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594928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40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2655"/>
            <a:ext cx="7200800" cy="55697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35896" y="62373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6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492896"/>
            <a:ext cx="7488832" cy="107099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СОЦИАЛЬНО – КОММУНИКАТИВНОЕ РАЗВИТИЕ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94928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55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293837"/>
            <a:ext cx="7200800" cy="5328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35896" y="59492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22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156116"/>
              </p:ext>
            </p:extLst>
          </p:nvPr>
        </p:nvGraphicFramePr>
        <p:xfrm>
          <a:off x="17586" y="0"/>
          <a:ext cx="9126413" cy="680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938"/>
                <a:gridCol w="1356095"/>
                <a:gridCol w="1356095"/>
                <a:gridCol w="1356095"/>
                <a:gridCol w="1356095"/>
                <a:gridCol w="1356095"/>
              </a:tblGrid>
              <a:tr h="2232248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Федеральная образовательная программа 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hlinkClick r:id="rId3" action="ppaction://hlinksldjump"/>
                        </a:rPr>
                        <a:t>200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hlinkClick r:id="rId4" action="ppaction://hlinksldjump"/>
                        </a:rPr>
                        <a:t>300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hlinkClick r:id="rId5" action="ppaction://hlinksldjump"/>
                        </a:rPr>
                        <a:t>400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  <a:hlinkClick r:id="rId6" action="ppaction://hlinksldjump"/>
                        </a:rPr>
                        <a:t>500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Образовательные области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7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1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Направление</a:t>
                      </a:r>
                      <a:r>
                        <a:rPr lang="ru-RU" sz="2800" b="1" baseline="0" dirty="0" smtClean="0">
                          <a:solidFill>
                            <a:schemeClr val="bg1"/>
                          </a:solidFill>
                        </a:rPr>
                        <a:t> воспитания </a:t>
                      </a:r>
                      <a:endParaRPr lang="ru-RU" sz="2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2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3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4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5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FF00"/>
                          </a:solidFill>
                          <a:hlinkClick r:id="rId16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000082"/>
                        </a:gs>
                        <a:gs pos="13000">
                          <a:srgbClr val="0047FF"/>
                        </a:gs>
                        <a:gs pos="28000">
                          <a:srgbClr val="000082"/>
                        </a:gs>
                        <a:gs pos="42999">
                          <a:srgbClr val="0047FF"/>
                        </a:gs>
                        <a:gs pos="58000">
                          <a:srgbClr val="000082"/>
                        </a:gs>
                        <a:gs pos="72000">
                          <a:srgbClr val="0047FF"/>
                        </a:gs>
                        <a:gs pos="87000">
                          <a:srgbClr val="000082"/>
                        </a:gs>
                        <a:gs pos="100000">
                          <a:srgbClr val="0047FF"/>
                        </a:gs>
                      </a:gsLst>
                      <a:lin ang="10800000" scaled="0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10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68760"/>
            <a:ext cx="7272808" cy="295232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ПОЗНАВАТЕЛЬНОЕ РАЗВИТИЕ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594928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850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420888"/>
            <a:ext cx="641905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1"/>
            <a:ext cx="7200800" cy="4752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57332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44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2008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РЕЧЕВОЕ РАЗВИТИЕ 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594928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053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3888" y="501317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УЗНАТЬ     ОТВЕТ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8568952" cy="3528392"/>
          </a:xfrm>
          <a:prstGeom prst="rect">
            <a:avLst/>
          </a:prstGeom>
        </p:spPr>
      </p:pic>
      <p:pic>
        <p:nvPicPr>
          <p:cNvPr id="6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1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6600" b="1" dirty="0" smtClean="0">
                <a:solidFill>
                  <a:schemeClr val="bg1"/>
                </a:solidFill>
              </a:rPr>
              <a:t>ПАТРИОТИЧЕСКОЕ</a:t>
            </a:r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57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4320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55892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  </a:t>
            </a:r>
            <a:r>
              <a:rPr lang="ru-RU" dirty="0" smtClean="0">
                <a:hlinkClick r:id="rId5" action="ppaction://hlinksldjump"/>
              </a:rPr>
              <a:t>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86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/>
              <a:t/>
            </a:r>
            <a:br>
              <a:rPr lang="ru-RU" sz="7200" b="1" dirty="0"/>
            </a:br>
            <a:r>
              <a:rPr lang="ru-RU" sz="7200" b="1" dirty="0" smtClean="0"/>
              <a:t/>
            </a:r>
            <a:br>
              <a:rPr lang="ru-RU" sz="7200" b="1" dirty="0" smtClean="0"/>
            </a:br>
            <a:r>
              <a:rPr lang="ru-RU" sz="7200" b="1" dirty="0" smtClean="0">
                <a:solidFill>
                  <a:schemeClr val="bg1"/>
                </a:solidFill>
              </a:rPr>
              <a:t>СОЦИАЛЬНОЕ</a:t>
            </a:r>
            <a:r>
              <a:rPr lang="ru-RU" sz="7200" b="1" dirty="0" smtClean="0"/>
              <a:t> 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63888" y="594928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47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4320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19872" y="544522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  ОТВЕТ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4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</a:rPr>
              <a:t/>
            </a:r>
            <a:br>
              <a:rPr lang="ru-RU" sz="8000" b="1" dirty="0" smtClean="0">
                <a:solidFill>
                  <a:schemeClr val="bg1"/>
                </a:solidFill>
              </a:rPr>
            </a:br>
            <a:r>
              <a:rPr lang="ru-RU" sz="8000" b="1" dirty="0">
                <a:solidFill>
                  <a:schemeClr val="bg1"/>
                </a:solidFill>
              </a:rPr>
              <a:t/>
            </a:r>
            <a:br>
              <a:rPr lang="ru-RU" sz="8000" b="1" dirty="0">
                <a:solidFill>
                  <a:schemeClr val="bg1"/>
                </a:solidFill>
              </a:rPr>
            </a:br>
            <a:r>
              <a:rPr lang="ru-RU" sz="8000" b="1" dirty="0" smtClean="0">
                <a:solidFill>
                  <a:schemeClr val="bg1"/>
                </a:solidFill>
              </a:rPr>
              <a:t/>
            </a:r>
            <a:br>
              <a:rPr lang="ru-RU" sz="8000" b="1" dirty="0" smtClean="0">
                <a:solidFill>
                  <a:schemeClr val="bg1"/>
                </a:solidFill>
              </a:rPr>
            </a:br>
            <a:r>
              <a:rPr lang="ru-RU" sz="8000" b="1" dirty="0" smtClean="0">
                <a:solidFill>
                  <a:schemeClr val="bg1"/>
                </a:solidFill>
              </a:rPr>
              <a:t>ТРУДОВОЕ 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59492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5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79"/>
            <a:ext cx="8136904" cy="45996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561004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  ОТВЕТ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7435" y="2276872"/>
            <a:ext cx="5760640" cy="13620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5040560"/>
          </a:xfrm>
          <a:prstGeom prst="rect">
            <a:avLst/>
          </a:prstGeom>
        </p:spPr>
      </p:pic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4044360" y="5661248"/>
            <a:ext cx="1627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2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/>
            </a:r>
            <a:br>
              <a:rPr lang="ru-RU" sz="6000" b="1" dirty="0" smtClean="0">
                <a:solidFill>
                  <a:schemeClr val="bg1"/>
                </a:solidFill>
              </a:rPr>
            </a:br>
            <a:r>
              <a:rPr lang="ru-RU" sz="6000" b="1" dirty="0">
                <a:solidFill>
                  <a:schemeClr val="bg1"/>
                </a:solidFill>
              </a:rPr>
              <a:t/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ru-RU" sz="6000" b="1" dirty="0" smtClean="0">
                <a:solidFill>
                  <a:schemeClr val="bg1"/>
                </a:solidFill>
              </a:rPr>
              <a:t/>
            </a:r>
            <a:br>
              <a:rPr lang="ru-RU" sz="6000" b="1" dirty="0" smtClean="0">
                <a:solidFill>
                  <a:schemeClr val="bg1"/>
                </a:solidFill>
              </a:rPr>
            </a:br>
            <a:r>
              <a:rPr lang="ru-RU" sz="6000" b="1" dirty="0">
                <a:solidFill>
                  <a:schemeClr val="bg1"/>
                </a:solidFill>
              </a:rPr>
              <a:t/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ru-RU" sz="6000" b="1" dirty="0" smtClean="0">
                <a:solidFill>
                  <a:schemeClr val="bg1"/>
                </a:solidFill>
              </a:rPr>
              <a:t>ПОЗНАВАТЕЛЬНОЕ</a:t>
            </a:r>
            <a:r>
              <a:rPr lang="ru-RU" sz="6000" b="1" dirty="0" smtClean="0"/>
              <a:t> </a:t>
            </a:r>
            <a:endParaRPr lang="ru-RU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594928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674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680"/>
            <a:ext cx="7272808" cy="49194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35896" y="580526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  ОТВЕТ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3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ДУХОВНО-НРАВСТВЕННОЕ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3635896" y="594928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490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6048672"/>
          </a:xfrm>
        </p:spPr>
        <p:txBody>
          <a:bodyPr>
            <a:norm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Ы УЗНАЛИ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5 Образовательных областей </a:t>
            </a:r>
            <a:br>
              <a:rPr lang="ru-RU" dirty="0" smtClean="0"/>
            </a:br>
            <a:r>
              <a:rPr lang="ru-RU" dirty="0" smtClean="0"/>
              <a:t>1. Физическое развитие </a:t>
            </a:r>
            <a:br>
              <a:rPr lang="ru-RU" dirty="0" smtClean="0"/>
            </a:br>
            <a:r>
              <a:rPr lang="ru-RU" dirty="0" smtClean="0"/>
              <a:t>2.Художественно-эстетическое развитие</a:t>
            </a:r>
            <a:br>
              <a:rPr lang="ru-RU" dirty="0" smtClean="0"/>
            </a:br>
            <a:r>
              <a:rPr lang="ru-RU" dirty="0" smtClean="0"/>
              <a:t>3. Социально – коммуникативное развитие </a:t>
            </a:r>
            <a:br>
              <a:rPr lang="ru-RU" dirty="0" smtClean="0"/>
            </a:br>
            <a:r>
              <a:rPr lang="ru-RU" dirty="0" smtClean="0"/>
              <a:t>4. Познавательное развитие</a:t>
            </a:r>
            <a:br>
              <a:rPr lang="ru-RU" dirty="0" smtClean="0"/>
            </a:br>
            <a:r>
              <a:rPr lang="ru-RU" dirty="0" smtClean="0"/>
              <a:t>5. Речевое развитие.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15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6048672"/>
          </a:xfrm>
        </p:spPr>
        <p:txBody>
          <a:bodyPr>
            <a:norm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Ы УЗНАЛИ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5 направлений в воспитании </a:t>
            </a:r>
            <a:br>
              <a:rPr lang="ru-RU" dirty="0" smtClean="0"/>
            </a:br>
            <a:r>
              <a:rPr lang="ru-RU" dirty="0" smtClean="0"/>
              <a:t>1. Патриотическое</a:t>
            </a:r>
            <a:br>
              <a:rPr lang="ru-RU" dirty="0" smtClean="0"/>
            </a:br>
            <a:r>
              <a:rPr lang="ru-RU" dirty="0" smtClean="0"/>
              <a:t>2. Социальное</a:t>
            </a:r>
            <a:br>
              <a:rPr lang="ru-RU" dirty="0" smtClean="0"/>
            </a:br>
            <a:r>
              <a:rPr lang="ru-RU" dirty="0" smtClean="0"/>
              <a:t>3. Трудовое</a:t>
            </a:r>
            <a:br>
              <a:rPr lang="ru-RU" dirty="0" smtClean="0"/>
            </a:br>
            <a:r>
              <a:rPr lang="ru-RU" dirty="0" smtClean="0"/>
              <a:t>4.Познавательное</a:t>
            </a:r>
            <a:br>
              <a:rPr lang="ru-RU" dirty="0" smtClean="0"/>
            </a:br>
            <a:r>
              <a:rPr lang="ru-RU" dirty="0" smtClean="0"/>
              <a:t>5.Духовно-нравственное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8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 action="ppaction://hlinksldjump"/>
              </a:rPr>
              <a:t/>
            </a:r>
            <a:br>
              <a:rPr lang="ru-RU" dirty="0" smtClean="0">
                <a:hlinkClick r:id="rId2" action="ppaction://hlinksldjump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1" y="563960"/>
            <a:ext cx="75143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cs typeface="Times New Roman" pitchFamily="18" charset="0"/>
              </a:rPr>
              <a:t>ФЕДЕРАЛЬНАЯ</a:t>
            </a:r>
            <a:r>
              <a:rPr lang="ru-RU" sz="8000" b="1" dirty="0" smtClean="0">
                <a:cs typeface="Times New Roman" pitchFamily="18" charset="0"/>
              </a:rPr>
              <a:t>    </a:t>
            </a:r>
            <a:r>
              <a:rPr lang="ru-RU" sz="6000" b="1" dirty="0" smtClean="0">
                <a:cs typeface="Times New Roman" pitchFamily="18" charset="0"/>
              </a:rPr>
              <a:t>ОБРАЗОВАТЕЛЬНАЯ</a:t>
            </a:r>
            <a:r>
              <a:rPr lang="ru-RU" sz="8000" b="1" dirty="0" smtClean="0">
                <a:cs typeface="Times New Roman" pitchFamily="18" charset="0"/>
              </a:rPr>
              <a:t>      </a:t>
            </a:r>
            <a:r>
              <a:rPr lang="ru-RU" sz="6000" b="1" dirty="0" smtClean="0">
                <a:cs typeface="Times New Roman" pitchFamily="18" charset="0"/>
              </a:rPr>
              <a:t>ПРОГРАММА</a:t>
            </a:r>
            <a:endParaRPr lang="ru-RU" sz="6000" b="1" dirty="0"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573325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hlinkClick r:id="rId3" action="ppaction://hlinksldjump"/>
              </a:rPr>
              <a:t>Вернуться на исходную страницу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8292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691680" y="2420888"/>
            <a:ext cx="576064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7200800" cy="51985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59492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0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РОДИТЕЛИ </a:t>
            </a:r>
            <a:endParaRPr lang="ru-RU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59492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3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420888"/>
            <a:ext cx="568863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5040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580526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6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9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276872"/>
            <a:ext cx="6480720" cy="1362075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ВОСПИТАНИЕ 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3779912" y="587727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white"/>
                </a:solidFill>
                <a:hlinkClick r:id="rId2" action="ppaction://hlinksldjump"/>
              </a:rPr>
              <a:t>Вернуться на исходную страницу</a:t>
            </a:r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810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420888"/>
            <a:ext cx="620303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8680"/>
            <a:ext cx="7200800" cy="50405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7904" y="59492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5" action="ppaction://hlinksldjump"/>
              </a:rPr>
              <a:t>УЗНАТЬ ОТВЕТ </a:t>
            </a:r>
            <a:endParaRPr lang="ru-RU" dirty="0"/>
          </a:p>
        </p:txBody>
      </p:sp>
      <p:pic>
        <p:nvPicPr>
          <p:cNvPr id="5" name="mix_20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941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8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161</Words>
  <Application>Microsoft Office PowerPoint</Application>
  <PresentationFormat>Экран (4:3)</PresentationFormat>
  <Paragraphs>113</Paragraphs>
  <Slides>34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РОДИТЕЛИ </vt:lpstr>
      <vt:lpstr>Презентация PowerPoint</vt:lpstr>
      <vt:lpstr>ВОСПИТАНИЕ </vt:lpstr>
      <vt:lpstr>Презентация PowerPoint</vt:lpstr>
      <vt:lpstr>РЕБЕНКА</vt:lpstr>
      <vt:lpstr>Презентация PowerPoint</vt:lpstr>
      <vt:lpstr>  ИГРА</vt:lpstr>
      <vt:lpstr>Презентация PowerPoint</vt:lpstr>
      <vt:lpstr>    ФИЗИЧЕСКОЕ РАЗВИТИЕ </vt:lpstr>
      <vt:lpstr>Презентация PowerPoint</vt:lpstr>
      <vt:lpstr>ХУДОЖЕСТВЕННО – ЭСТЕТИЧЕСКОЕ РАЗВИТЕ</vt:lpstr>
      <vt:lpstr>Презентация PowerPoint</vt:lpstr>
      <vt:lpstr>СОЦИАЛЬНО – КОММУНИКАТИВНОЕ РАЗВИТИЕ</vt:lpstr>
      <vt:lpstr>Презентация PowerPoint</vt:lpstr>
      <vt:lpstr>ПОЗНАВАТЕЛЬНОЕ РАЗВИТИЕ</vt:lpstr>
      <vt:lpstr>Презентация PowerPoint</vt:lpstr>
      <vt:lpstr>РЕЧЕВОЕ РАЗВИТИЕ </vt:lpstr>
      <vt:lpstr>Презентация PowerPoint</vt:lpstr>
      <vt:lpstr>    ПАТРИОТИЧЕСКОЕ</vt:lpstr>
      <vt:lpstr>Презентация PowerPoint</vt:lpstr>
      <vt:lpstr>   СОЦИАЛЬНОЕ </vt:lpstr>
      <vt:lpstr>Презентация PowerPoint</vt:lpstr>
      <vt:lpstr>   ТРУДОВОЕ </vt:lpstr>
      <vt:lpstr>Презентация PowerPoint</vt:lpstr>
      <vt:lpstr>    ПОЗНАВАТЕЛЬНОЕ </vt:lpstr>
      <vt:lpstr>Презентация PowerPoint</vt:lpstr>
      <vt:lpstr>ДУХОВНО-НРАВСТВЕННОЕ</vt:lpstr>
      <vt:lpstr>ВЫ УЗНАЛИ  5 Образовательных областей  1. Физическое развитие  2.Художественно-эстетическое развитие 3. Социально – коммуникативное развитие  4. Познавательное развитие 5. Речевое развитие.</vt:lpstr>
      <vt:lpstr>ВЫ УЗНАЛИ  5 направлений в воспитании  1. Патриотическое 2. Социальное 3. Трудовое 4.Познавательное 5.Духовно-нравственное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mdou107 mdou107</dc:creator>
  <cp:lastModifiedBy>mdou107 mdou107</cp:lastModifiedBy>
  <cp:revision>27</cp:revision>
  <dcterms:created xsi:type="dcterms:W3CDTF">2024-04-02T09:08:03Z</dcterms:created>
  <dcterms:modified xsi:type="dcterms:W3CDTF">2024-04-12T11:33:05Z</dcterms:modified>
</cp:coreProperties>
</file>