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56" r:id="rId2"/>
    <p:sldId id="259" r:id="rId3"/>
    <p:sldId id="258" r:id="rId4"/>
    <p:sldId id="260" r:id="rId5"/>
    <p:sldId id="263" r:id="rId6"/>
    <p:sldId id="268" r:id="rId7"/>
    <p:sldId id="266" r:id="rId8"/>
    <p:sldId id="264" r:id="rId9"/>
    <p:sldId id="269" r:id="rId10"/>
    <p:sldId id="267" r:id="rId11"/>
    <p:sldId id="270" r:id="rId12"/>
    <p:sldId id="272" r:id="rId13"/>
    <p:sldId id="273" r:id="rId14"/>
    <p:sldId id="275" r:id="rId15"/>
    <p:sldId id="261" r:id="rId16"/>
    <p:sldId id="276" r:id="rId17"/>
    <p:sldId id="278" r:id="rId18"/>
    <p:sldId id="279" r:id="rId19"/>
    <p:sldId id="280" r:id="rId20"/>
    <p:sldId id="281" r:id="rId21"/>
    <p:sldId id="282" r:id="rId22"/>
    <p:sldId id="283" r:id="rId23"/>
    <p:sldId id="284" r:id="rId24"/>
    <p:sldId id="285" r:id="rId25"/>
    <p:sldId id="286" r:id="rId26"/>
    <p:sldId id="287" r:id="rId27"/>
    <p:sldId id="288" r:id="rId28"/>
    <p:sldId id="289" r:id="rId29"/>
    <p:sldId id="290" r:id="rId30"/>
    <p:sldId id="292" r:id="rId31"/>
  </p:sldIdLst>
  <p:sldSz cx="9144000" cy="6858000" type="screen4x3"/>
  <p:notesSz cx="6858000" cy="9144000"/>
  <p:custShowLst>
    <p:custShow name="Произвольный показ 1" id="0">
      <p:sldLst>
        <p:sld r:id="rId2"/>
        <p:sld r:id="rId3"/>
        <p:sld r:id="rId4"/>
      </p:sldLst>
    </p:custShow>
  </p:custShow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Rg st="1" end="35"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943" autoAdjust="0"/>
    <p:restoredTop sz="96000" autoAdjust="0"/>
  </p:normalViewPr>
  <p:slideViewPr>
    <p:cSldViewPr>
      <p:cViewPr varScale="1">
        <p:scale>
          <a:sx n="92" d="100"/>
          <a:sy n="92" d="100"/>
        </p:scale>
        <p:origin x="104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205B80-34B2-4E7F-8247-9785623EC5DE}" type="datetimeFigureOut">
              <a:rPr lang="ru-RU" smtClean="0"/>
              <a:pPr/>
              <a:t>30.10.2023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B96449-AB1D-45E2-9D66-E360270AEC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51258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B96449-AB1D-45E2-9D66-E360270AEC65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10127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83080-F84C-4AD1-9396-095736F11F82}" type="datetimeFigureOut">
              <a:rPr lang="ru-RU" smtClean="0"/>
              <a:pPr/>
              <a:t>30.10.2023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F25C3-4DEE-4051-91A5-697C63059C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0" advTm="7600"/>
    </mc:Choice>
    <mc:Fallback xmlns="">
      <p:transition spd="slow" advTm="76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83080-F84C-4AD1-9396-095736F11F82}" type="datetimeFigureOut">
              <a:rPr lang="ru-RU" smtClean="0"/>
              <a:pPr/>
              <a:t>30.10.2023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F25C3-4DEE-4051-91A5-697C63059C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0" advTm="7600"/>
    </mc:Choice>
    <mc:Fallback xmlns="">
      <p:transition spd="slow" advTm="76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83080-F84C-4AD1-9396-095736F11F82}" type="datetimeFigureOut">
              <a:rPr lang="ru-RU" smtClean="0"/>
              <a:pPr/>
              <a:t>30.10.2023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F25C3-4DEE-4051-91A5-697C63059C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0" advTm="7600"/>
    </mc:Choice>
    <mc:Fallback xmlns="">
      <p:transition spd="slow" advTm="76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83080-F84C-4AD1-9396-095736F11F82}" type="datetimeFigureOut">
              <a:rPr lang="ru-RU" smtClean="0"/>
              <a:pPr/>
              <a:t>30.10.2023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F25C3-4DEE-4051-91A5-697C63059C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0" advTm="7600"/>
    </mc:Choice>
    <mc:Fallback xmlns="">
      <p:transition spd="slow" advTm="76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83080-F84C-4AD1-9396-095736F11F82}" type="datetimeFigureOut">
              <a:rPr lang="ru-RU" smtClean="0"/>
              <a:pPr/>
              <a:t>30.10.2023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F25C3-4DEE-4051-91A5-697C63059C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0" advTm="7600"/>
    </mc:Choice>
    <mc:Fallback xmlns="">
      <p:transition spd="slow" advTm="76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83080-F84C-4AD1-9396-095736F11F82}" type="datetimeFigureOut">
              <a:rPr lang="ru-RU" smtClean="0"/>
              <a:pPr/>
              <a:t>30.10.2023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F25C3-4DEE-4051-91A5-697C63059C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0" advTm="7600"/>
    </mc:Choice>
    <mc:Fallback xmlns="">
      <p:transition spd="slow" advTm="76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83080-F84C-4AD1-9396-095736F11F82}" type="datetimeFigureOut">
              <a:rPr lang="ru-RU" smtClean="0"/>
              <a:pPr/>
              <a:t>30.10.2023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F25C3-4DEE-4051-91A5-697C63059C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0" advTm="7600"/>
    </mc:Choice>
    <mc:Fallback xmlns="">
      <p:transition spd="slow" advTm="76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83080-F84C-4AD1-9396-095736F11F82}" type="datetimeFigureOut">
              <a:rPr lang="ru-RU" smtClean="0"/>
              <a:pPr/>
              <a:t>30.10.2023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F25C3-4DEE-4051-91A5-697C63059C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0" advTm="7600"/>
    </mc:Choice>
    <mc:Fallback xmlns="">
      <p:transition spd="slow" advTm="76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83080-F84C-4AD1-9396-095736F11F82}" type="datetimeFigureOut">
              <a:rPr lang="ru-RU" smtClean="0"/>
              <a:pPr/>
              <a:t>30.10.2023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F25C3-4DEE-4051-91A5-697C63059C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0" advTm="7600"/>
    </mc:Choice>
    <mc:Fallback xmlns="">
      <p:transition spd="slow" advTm="7600"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83080-F84C-4AD1-9396-095736F11F82}" type="datetimeFigureOut">
              <a:rPr lang="ru-RU" smtClean="0"/>
              <a:pPr/>
              <a:t>30.10.2023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F25C3-4DEE-4051-91A5-697C63059C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0" advTm="7600"/>
    </mc:Choice>
    <mc:Fallback xmlns="">
      <p:transition spd="slow" advTm="76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83080-F84C-4AD1-9396-095736F11F82}" type="datetimeFigureOut">
              <a:rPr lang="ru-RU" smtClean="0"/>
              <a:pPr/>
              <a:t>30.10.2023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F25C3-4DEE-4051-91A5-697C63059C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0" advTm="7600"/>
    </mc:Choice>
    <mc:Fallback xmlns="">
      <p:transition spd="slow" advTm="76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583080-F84C-4AD1-9396-095736F11F82}" type="datetimeFigureOut">
              <a:rPr lang="ru-RU" smtClean="0"/>
              <a:pPr/>
              <a:t>30.10.2023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CF25C3-4DEE-4051-91A5-697C63059CE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0" advTm="7600"/>
    </mc:Choice>
    <mc:Fallback xmlns="">
      <p:transition spd="slow" advTm="7600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4.xml"/><Relationship Id="rId1" Type="http://schemas.openxmlformats.org/officeDocument/2006/relationships/audio" Target="file:///E:\&#1053;&#1040;&#1058;&#1040;&#1064;&#1040;\&#1050;&#1051;&#1040;&#1057;&#1057;&#1053;&#1067;&#1049;%20&#1063;&#1040;&#1057;\&#1087;&#1088;&#1072;&#1079;&#1076;&#1085;&#1080;&#1082;%20&#1073;&#1077;&#1083;&#1099;&#1093;%20&#1078;&#1091;&#1088;&#1072;&#1074;&#1083;&#1077;&#1081;\deti-online.com_-_pust-vsegda-budet-solnce.mp3" TargetMode="External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ÐÐ°ÑÑÐ¸Ð½ÐºÐ¸ Ð¿Ð¾ Ð·Ð°Ð¿ÑÐ¾ÑÑ Ð¶ÑÑÐ°Ð²Ð»Ð¸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79512" y="162905"/>
            <a:ext cx="8856984" cy="6695095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635896" y="548680"/>
            <a:ext cx="5546203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Воинам отдавшим</a:t>
            </a:r>
          </a:p>
          <a:p>
            <a:r>
              <a:rPr lang="ru-RU" sz="4400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 жизнь за Отечество</a:t>
            </a:r>
          </a:p>
          <a:p>
            <a:r>
              <a:rPr lang="ru-RU" sz="4400" b="1" dirty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п</a:t>
            </a:r>
            <a:r>
              <a:rPr lang="ru-RU" sz="4400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освящается…</a:t>
            </a:r>
            <a:endParaRPr lang="ru-RU" sz="4400" b="1" dirty="0">
              <a:solidFill>
                <a:schemeClr val="tx2">
                  <a:lumMod val="75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0" advTm="16000"/>
    </mc:Choice>
    <mc:Fallback xmlns="">
      <p:transition spd="slow" advTm="160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328188" y="4077072"/>
            <a:ext cx="2448272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ШКРОБОВ ЕВГЕНИЙ ИВАНОВИЧ</a:t>
            </a:r>
          </a:p>
        </p:txBody>
      </p:sp>
      <p:pic>
        <p:nvPicPr>
          <p:cNvPr id="10" name="Объект 9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179512" y="1484784"/>
            <a:ext cx="4034772" cy="5184576"/>
          </a:xfrm>
          <a:prstGeom prst="rect">
            <a:avLst/>
          </a:prstGeom>
        </p:spPr>
      </p:pic>
      <p:sp>
        <p:nvSpPr>
          <p:cNvPr id="9" name="Объект 8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5069160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/>
              <a:t>Родился в г. Болотное Новосибирской области</a:t>
            </a:r>
            <a:r>
              <a:rPr lang="ru-RU" b="1" dirty="0" smtClean="0"/>
              <a:t>.</a:t>
            </a:r>
          </a:p>
          <a:p>
            <a:r>
              <a:rPr lang="ru-RU" dirty="0"/>
              <a:t>После школы учился в Новосибирском электротехническом институте. </a:t>
            </a:r>
            <a:endParaRPr lang="ru-RU" dirty="0" smtClean="0"/>
          </a:p>
          <a:p>
            <a:r>
              <a:rPr lang="ru-RU" dirty="0"/>
              <a:t>С 10 сентября 1987 г. служил в Республике Афганистан разведчиком-пулеметчиком. </a:t>
            </a:r>
            <a:r>
              <a:rPr lang="ru-RU" dirty="0" smtClean="0"/>
              <a:t>Героически погиб </a:t>
            </a:r>
            <a:r>
              <a:rPr lang="ru-RU" dirty="0"/>
              <a:t>27 мая 1988 г. от тяжелого ранения на месте взрыва мины на дороге Газни — </a:t>
            </a:r>
            <a:r>
              <a:rPr lang="ru-RU" dirty="0" err="1"/>
              <a:t>Гардез</a:t>
            </a:r>
            <a:r>
              <a:rPr lang="ru-RU" dirty="0"/>
              <a:t> в провинции Кабул </a:t>
            </a:r>
            <a:r>
              <a:rPr lang="ru-RU" dirty="0" smtClean="0"/>
              <a:t>Республики </a:t>
            </a:r>
            <a:r>
              <a:rPr lang="ru-RU" dirty="0"/>
              <a:t>Афганистан. </a:t>
            </a:r>
            <a:endParaRPr lang="ru-RU" dirty="0" smtClean="0"/>
          </a:p>
          <a:p>
            <a:r>
              <a:rPr lang="ru-RU" dirty="0"/>
              <a:t>За мужество и героизм, смелость и решительность в боях награжден орденом Красной Звезды и юбилейной медалью «70 лет Вооруженных Сил СССР», посмертно.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0" advTm="7600"/>
    </mc:Choice>
    <mc:Fallback xmlns="">
      <p:transition spd="slow" advTm="760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solidFill>
          <a:schemeClr val="accent6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AutoShape 4" descr="ÐÐ°ÑÑÐ¸Ð½ÐºÐ¸ Ð¿Ð¾ Ð·Ð°Ð¿ÑÐ¾ÑÑ ÐÐ°ÑÐº ÐÐµÑÐ½ÐµÑ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7654" name="AutoShape 6" descr="ÐÐ°ÑÑÐ¸Ð½ÐºÐ¸ Ð¿Ð¾ Ð·Ð°Ð¿ÑÐ¾ÑÑ ÐÐ°ÑÐº ÐÐµÑÐ½ÐµÑ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/>
              <a:t>ДЕРГАЙ ЕВГЕНИЙ МИХАЙЛОВИЧ 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340768"/>
            <a:ext cx="4038600" cy="5328592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/>
              <a:t>Родился в с. Баклуши </a:t>
            </a:r>
            <a:r>
              <a:rPr lang="ru-RU" b="1" dirty="0" err="1"/>
              <a:t>Доволенского</a:t>
            </a:r>
            <a:r>
              <a:rPr lang="ru-RU" b="1" dirty="0"/>
              <a:t> района Новосибирской области. </a:t>
            </a:r>
            <a:endParaRPr lang="ru-RU" b="1" dirty="0" smtClean="0"/>
          </a:p>
          <a:p>
            <a:r>
              <a:rPr lang="ru-RU" dirty="0" smtClean="0"/>
              <a:t>После </a:t>
            </a:r>
            <a:r>
              <a:rPr lang="ru-RU" dirty="0"/>
              <a:t>окончания школы учился в Новосибирском электромеханическом техникуме</a:t>
            </a:r>
            <a:r>
              <a:rPr lang="ru-RU" dirty="0" smtClean="0"/>
              <a:t>.</a:t>
            </a:r>
          </a:p>
          <a:p>
            <a:r>
              <a:rPr lang="ru-RU" dirty="0"/>
              <a:t> С 1 октября 1986 г. служил в Республике Афганистан разведчиком-пулеметчиком. Погиб 21 апреля 1987 г. в провинции Кандагар Республики Афганистан при выполнении боевого задания. </a:t>
            </a:r>
            <a:endParaRPr lang="ru-RU" dirty="0" smtClean="0"/>
          </a:p>
          <a:p>
            <a:r>
              <a:rPr lang="ru-RU" dirty="0"/>
              <a:t>За мужество и героизм, </a:t>
            </a:r>
            <a:r>
              <a:rPr lang="ru-RU" dirty="0" smtClean="0"/>
              <a:t> награжден </a:t>
            </a:r>
            <a:r>
              <a:rPr lang="ru-RU" dirty="0"/>
              <a:t>орденом Красной Звезды, посмертно. </a:t>
            </a: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07975" y="1340768"/>
            <a:ext cx="3972590" cy="530410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0" advTm="7600"/>
    </mc:Choice>
    <mc:Fallback xmlns="">
      <p:transition spd="slow" advTm="760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/>
              <a:t>НОВИКОВ АНДРЕЙ ПЕТРОВИЧ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4648200" y="1268760"/>
            <a:ext cx="4038600" cy="5400600"/>
          </a:xfrm>
        </p:spPr>
        <p:txBody>
          <a:bodyPr>
            <a:normAutofit fontScale="77500" lnSpcReduction="20000"/>
          </a:bodyPr>
          <a:lstStyle/>
          <a:p>
            <a:r>
              <a:rPr lang="ru-RU" dirty="0"/>
              <a:t>Родился в г. Новосибирске. После окончания 8 класса средней школы № 23 поступил в СПТУ-6. .</a:t>
            </a:r>
            <a:endParaRPr lang="ru-RU" dirty="0" smtClean="0"/>
          </a:p>
          <a:p>
            <a:r>
              <a:rPr lang="ru-RU" dirty="0"/>
              <a:t>С 1 февраля 1987 г. служил в Республике Афганистан разведчиком-</a:t>
            </a:r>
            <a:r>
              <a:rPr lang="ru-RU" dirty="0" err="1"/>
              <a:t>огнеметчиком</a:t>
            </a:r>
            <a:r>
              <a:rPr lang="ru-RU" dirty="0"/>
              <a:t>. Погиб 26 июля 1987 г. при выполнении боевого задания</a:t>
            </a:r>
            <a:r>
              <a:rPr lang="ru-RU" dirty="0" smtClean="0"/>
              <a:t>.</a:t>
            </a:r>
          </a:p>
          <a:p>
            <a:r>
              <a:rPr lang="ru-RU" dirty="0"/>
              <a:t>За мужество и героизм, самоотверженные действия в бою 22 февраля 1988 г. награжден орденом Красной Звезды, посмертно. </a:t>
            </a:r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79512" y="1268760"/>
            <a:ext cx="4059690" cy="5400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0" advTm="7600"/>
    </mc:Choice>
    <mc:Fallback xmlns="">
      <p:transition spd="slow" advTm="760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/>
              <a:t>КОНДРАШОВ АЛЕКСЕЙ АЛЕКСЕЕВИЧ</a:t>
            </a: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79512" y="1600200"/>
            <a:ext cx="4035951" cy="5069160"/>
          </a:xfrm>
          <a:prstGeom prst="rect">
            <a:avLst/>
          </a:prstGeom>
        </p:spPr>
      </p:pic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5069160"/>
          </a:xfrm>
        </p:spPr>
        <p:txBody>
          <a:bodyPr>
            <a:normAutofit fontScale="85000" lnSpcReduction="10000"/>
          </a:bodyPr>
          <a:lstStyle/>
          <a:p>
            <a:r>
              <a:rPr lang="ru-RU" b="1" dirty="0"/>
              <a:t>Родился в г. Бердске Новосибирской области. </a:t>
            </a:r>
            <a:r>
              <a:rPr lang="ru-RU" dirty="0"/>
              <a:t>После окончания школы учился в Новосибирском </a:t>
            </a:r>
            <a:r>
              <a:rPr lang="ru-RU" dirty="0" smtClean="0"/>
              <a:t>кулинарном училище.</a:t>
            </a:r>
          </a:p>
          <a:p>
            <a:r>
              <a:rPr lang="ru-RU" dirty="0"/>
              <a:t> Со 2 мая 1988 г. служил в Республике Афганистан наводчиком орудия. Погиб 25 июня 1988 г. в Республике Афганистан. </a:t>
            </a:r>
            <a:endParaRPr lang="ru-RU" dirty="0" smtClean="0"/>
          </a:p>
          <a:p>
            <a:r>
              <a:rPr lang="ru-RU" dirty="0"/>
              <a:t>За проявленные мужество и отвагу награжден орденом Красной Звезды, </a:t>
            </a:r>
            <a:r>
              <a:rPr lang="ru-RU" dirty="0" smtClean="0"/>
              <a:t>посмертно</a:t>
            </a:r>
            <a:r>
              <a:rPr lang="ru-RU" dirty="0"/>
              <a:t>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0" advTm="7600"/>
    </mc:Choice>
    <mc:Fallback xmlns="">
      <p:transition spd="slow" advTm="760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/>
              <a:t>ПЕТРОВ АНДРЕЙ ВАЛЕНТИНОВИЧ</a:t>
            </a: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51520" y="1196752"/>
            <a:ext cx="4104455" cy="5400600"/>
          </a:xfrm>
          <a:prstGeom prst="rect">
            <a:avLst/>
          </a:prstGeom>
        </p:spPr>
      </p:pic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4648200" y="1196752"/>
            <a:ext cx="4038600" cy="5400600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/>
              <a:t>Родился в г. Новосибирске. </a:t>
            </a:r>
            <a:r>
              <a:rPr lang="ru-RU" dirty="0"/>
              <a:t>После школы закончил Новосибирский монтажный техникум</a:t>
            </a:r>
            <a:r>
              <a:rPr lang="ru-RU" dirty="0" smtClean="0"/>
              <a:t>.</a:t>
            </a:r>
          </a:p>
          <a:p>
            <a:r>
              <a:rPr lang="ru-RU" dirty="0"/>
              <a:t> С августа 1986 г. служил в Республике Афганистан </a:t>
            </a:r>
            <a:r>
              <a:rPr lang="ru-RU" dirty="0" err="1"/>
              <a:t>огнеметчиком</a:t>
            </a:r>
            <a:r>
              <a:rPr lang="ru-RU" dirty="0"/>
              <a:t>. Погиб 7 сентября 1987 г. в провинции </a:t>
            </a:r>
            <a:r>
              <a:rPr lang="ru-RU" dirty="0" err="1"/>
              <a:t>Нангархар</a:t>
            </a:r>
            <a:r>
              <a:rPr lang="ru-RU" dirty="0"/>
              <a:t> Республики Афганистан. </a:t>
            </a:r>
            <a:endParaRPr lang="ru-RU" dirty="0" smtClean="0"/>
          </a:p>
          <a:p>
            <a:r>
              <a:rPr lang="ru-RU" dirty="0"/>
              <a:t>За проявленные стойкость, инициативу и храбрость, мужество и отвагу награжден медалью «За отвагу», посмертно.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0" advTm="7600"/>
    </mc:Choice>
    <mc:Fallback xmlns="">
      <p:transition spd="slow" advTm="760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/>
              <a:t>ЕГОРОВ ОЛЕГ СЕРГЕЕВИЧ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51520" y="1268760"/>
            <a:ext cx="3962489" cy="5256584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68760"/>
            <a:ext cx="4316288" cy="5256584"/>
          </a:xfrm>
        </p:spPr>
        <p:txBody>
          <a:bodyPr>
            <a:normAutofit fontScale="85000" lnSpcReduction="10000"/>
          </a:bodyPr>
          <a:lstStyle/>
          <a:p>
            <a:r>
              <a:rPr lang="ru-RU" b="1" dirty="0"/>
              <a:t>Родился в г. Новосибирске. </a:t>
            </a:r>
            <a:r>
              <a:rPr lang="ru-RU" dirty="0"/>
              <a:t>После </a:t>
            </a:r>
            <a:r>
              <a:rPr lang="ru-RU" dirty="0" smtClean="0"/>
              <a:t>окончания </a:t>
            </a:r>
            <a:r>
              <a:rPr lang="ru-RU" dirty="0"/>
              <a:t>школы учился в ГПТУ-18. </a:t>
            </a:r>
            <a:endParaRPr lang="ru-RU" dirty="0" smtClean="0"/>
          </a:p>
          <a:p>
            <a:r>
              <a:rPr lang="ru-RU" dirty="0"/>
              <a:t>С января 1987 г. служил в Республике Афганистан командиром отделения отряда спецназа. Погиб 24 октября 1987 г. в провинции Кандагар Республики Афганистан при выполнении боевого задания</a:t>
            </a:r>
            <a:r>
              <a:rPr lang="ru-RU" dirty="0" smtClean="0"/>
              <a:t>.</a:t>
            </a:r>
          </a:p>
          <a:p>
            <a:r>
              <a:rPr lang="ru-RU" dirty="0"/>
              <a:t>За мужество и героизм 4 марта 1988 г. награжден орденом Ленина, посмертно.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0" advTm="7600"/>
    </mc:Choice>
    <mc:Fallback xmlns="">
      <p:transition spd="slow" advTm="760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ЧЕЧЕНСКИЙ КОНФЛИКТ (ПЕРВАЯ И ВТОРАЯ ЧЕЧЕНСКИЕ ВОЙНЫ) 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3" name="Объект 12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648200" y="1600201"/>
            <a:ext cx="4388296" cy="4525961"/>
          </a:xfrm>
          <a:prstGeom prst="rect">
            <a:avLst/>
          </a:prstGeom>
        </p:spPr>
      </p:pic>
      <p:pic>
        <p:nvPicPr>
          <p:cNvPr id="12" name="Объект 11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35496" y="1600201"/>
            <a:ext cx="4460304" cy="45259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0" advTm="7600"/>
    </mc:Choice>
    <mc:Fallback xmlns="">
      <p:transition spd="slow" advTm="760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deti-online.com_-_pust-vsegda-budet-solnc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screen"/>
          <a:stretch>
            <a:fillRect/>
          </a:stretch>
        </p:blipFill>
        <p:spPr>
          <a:xfrm>
            <a:off x="683568" y="6237312"/>
            <a:ext cx="304800" cy="3048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КУЯНОВ ОЛЕГ ВИКТОРОВИЧ</a:t>
            </a: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4"/>
          <a:stretch>
            <a:fillRect/>
          </a:stretch>
        </p:blipFill>
        <p:spPr>
          <a:xfrm>
            <a:off x="179512" y="1340768"/>
            <a:ext cx="3919888" cy="5328592"/>
          </a:xfrm>
          <a:prstGeom prst="rect">
            <a:avLst/>
          </a:prstGeom>
        </p:spPr>
      </p:pic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4283968" y="1268760"/>
            <a:ext cx="4680520" cy="5472608"/>
          </a:xfrm>
        </p:spPr>
        <p:txBody>
          <a:bodyPr>
            <a:noAutofit/>
          </a:bodyPr>
          <a:lstStyle/>
          <a:p>
            <a:r>
              <a:rPr lang="ru-RU" sz="1800" b="1" dirty="0"/>
              <a:t>Родился 24 апреля 1969 года в г. Бердске Новосибирской области</a:t>
            </a:r>
            <a:r>
              <a:rPr lang="ru-RU" sz="1800" b="1" dirty="0" smtClean="0"/>
              <a:t>.</a:t>
            </a:r>
            <a:endParaRPr lang="ru-RU" sz="1800" dirty="0" smtClean="0"/>
          </a:p>
          <a:p>
            <a:r>
              <a:rPr lang="ru-RU" sz="1800" dirty="0"/>
              <a:t>В первую Чеченскую кампанию 1995–1996 годов Олег трижды находился в служебных командировках на Северном Кавказе. За участие в специальных операциях был награжден медалями «За отвагу» и «За отличие в воинской службе</a:t>
            </a:r>
            <a:r>
              <a:rPr lang="ru-RU" sz="1800" dirty="0" smtClean="0"/>
              <a:t>».</a:t>
            </a:r>
          </a:p>
          <a:p>
            <a:r>
              <a:rPr lang="ru-RU" sz="1800" dirty="0"/>
              <a:t>В начале октября 1999 года </a:t>
            </a:r>
            <a:r>
              <a:rPr lang="ru-RU" sz="1800" dirty="0" err="1"/>
              <a:t>Куянов</a:t>
            </a:r>
            <a:r>
              <a:rPr lang="ru-RU" sz="1800" dirty="0"/>
              <a:t> О.В. в составе разведгруппы </a:t>
            </a:r>
            <a:r>
              <a:rPr lang="ru-RU" sz="1800" dirty="0" smtClean="0"/>
              <a:t> попал  под обстрел и погиб.</a:t>
            </a:r>
          </a:p>
          <a:p>
            <a:r>
              <a:rPr lang="ru-RU" sz="1800" dirty="0" smtClean="0"/>
              <a:t> За </a:t>
            </a:r>
            <a:r>
              <a:rPr lang="ru-RU" sz="1800" dirty="0"/>
              <a:t>проявленное личное мужество, героизм и самопожертвование при выполнении служебного долга во имя спасения  своих товарищей прапорщику </a:t>
            </a:r>
            <a:r>
              <a:rPr lang="ru-RU" sz="1800" dirty="0" err="1"/>
              <a:t>Куянову</a:t>
            </a:r>
            <a:r>
              <a:rPr lang="ru-RU" sz="1800" dirty="0"/>
              <a:t> Олегу Викторовичу  присвоено звание Героя Российской Федерации (посмертно).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0" advTm="7600"/>
    </mc:Choice>
    <mc:Fallback xmlns="">
      <p:transition spd="slow" advTm="76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440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/>
              <a:t>ШЕЛОХВОСТОВ ИВАН ЮРЬЕВИЧ </a:t>
            </a:r>
          </a:p>
        </p:txBody>
      </p:sp>
      <p:pic>
        <p:nvPicPr>
          <p:cNvPr id="12" name="Объект 11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79512" y="1417638"/>
            <a:ext cx="3816424" cy="5251722"/>
          </a:xfrm>
          <a:prstGeom prst="rect">
            <a:avLst/>
          </a:prstGeom>
        </p:spPr>
      </p:pic>
      <p:sp>
        <p:nvSpPr>
          <p:cNvPr id="11" name="Объект 10"/>
          <p:cNvSpPr>
            <a:spLocks noGrp="1"/>
          </p:cNvSpPr>
          <p:nvPr>
            <p:ph sz="half" idx="2"/>
          </p:nvPr>
        </p:nvSpPr>
        <p:spPr>
          <a:xfrm>
            <a:off x="4139952" y="1196752"/>
            <a:ext cx="4968552" cy="5400600"/>
          </a:xfrm>
        </p:spPr>
        <p:txBody>
          <a:bodyPr>
            <a:noAutofit/>
          </a:bodyPr>
          <a:lstStyle/>
          <a:p>
            <a:r>
              <a:rPr lang="ru-RU" sz="1800" b="1" dirty="0"/>
              <a:t>Родился 10 июля 1978 года в городе Новосибирске. </a:t>
            </a:r>
            <a:endParaRPr lang="ru-RU" sz="1800" dirty="0" smtClean="0"/>
          </a:p>
          <a:p>
            <a:r>
              <a:rPr lang="ru-RU" sz="1800" dirty="0" smtClean="0"/>
              <a:t> Видя</a:t>
            </a:r>
            <a:r>
              <a:rPr lang="ru-RU" sz="1800" dirty="0"/>
              <a:t>, что численность бандитов в несколько раз превышает численность группы, он приказал подчиненным  эвакуировать  раненых и отходить к  основным силам отряда, а сам прикрывал отход товарищей</a:t>
            </a:r>
            <a:r>
              <a:rPr lang="ru-RU" sz="1800" dirty="0" smtClean="0"/>
              <a:t>. Когда </a:t>
            </a:r>
            <a:r>
              <a:rPr lang="ru-RU" sz="1800" dirty="0"/>
              <a:t>кончились  патроны,  офицер взорвал последнюю гранату, от разрыва которой потолок и перекрытия дома рухнули, погребя под собой старшего лейтенанта </a:t>
            </a:r>
            <a:r>
              <a:rPr lang="ru-RU" sz="1800" dirty="0" err="1"/>
              <a:t>Шелохвостова</a:t>
            </a:r>
            <a:r>
              <a:rPr lang="ru-RU" sz="1800" dirty="0"/>
              <a:t> и 14 бандитов. Боевая задача по розыску и уничтожению боевиков была выполнена</a:t>
            </a:r>
            <a:r>
              <a:rPr lang="ru-RU" sz="1800" dirty="0" smtClean="0"/>
              <a:t>.</a:t>
            </a:r>
          </a:p>
          <a:p>
            <a:r>
              <a:rPr lang="ru-RU" sz="1800" dirty="0" smtClean="0"/>
              <a:t> За </a:t>
            </a:r>
            <a:r>
              <a:rPr lang="ru-RU" sz="1800" dirty="0"/>
              <a:t>мужество, отвагу и героизм, проявленные при исполнении воинского долга, </a:t>
            </a:r>
            <a:r>
              <a:rPr lang="ru-RU" sz="1800" dirty="0" smtClean="0"/>
              <a:t> присвоено </a:t>
            </a:r>
            <a:r>
              <a:rPr lang="ru-RU" sz="1800" dirty="0"/>
              <a:t>звание Героя Российской Федерации (посмертно).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0" advTm="7600"/>
    </mc:Choice>
    <mc:Fallback xmlns="">
      <p:transition spd="slow" advTm="7600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/>
              <a:t>РУССКИХ ЛЕОНИД ВАЛЕНТИНОВИЧ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79512" y="1196752"/>
            <a:ext cx="3888432" cy="5400600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345632" y="1124744"/>
            <a:ext cx="4798368" cy="5001419"/>
          </a:xfrm>
        </p:spPr>
        <p:txBody>
          <a:bodyPr>
            <a:noAutofit/>
          </a:bodyPr>
          <a:lstStyle/>
          <a:p>
            <a:r>
              <a:rPr lang="ru-RU" sz="1800" b="1" dirty="0"/>
              <a:t>Родился 27 мая 1973 года в городе Карасуке Новосибирской области</a:t>
            </a:r>
            <a:r>
              <a:rPr lang="ru-RU" sz="1800" b="1" dirty="0" smtClean="0"/>
              <a:t>.</a:t>
            </a:r>
          </a:p>
          <a:p>
            <a:r>
              <a:rPr lang="ru-RU" sz="1800" dirty="0"/>
              <a:t>Благодаря подвигу старшего прапорщика милиции Русских Л.В., его самоотверженности, мужеству и отваге были спасены жизни пятерых сотрудников милиции и дан достойный отпор напавшим на колонну боевикам – в бою уничтожены четверо и ранены трое участников незаконных вооруженных формирований</a:t>
            </a:r>
            <a:r>
              <a:rPr lang="ru-RU" sz="1800" dirty="0" smtClean="0"/>
              <a:t>.</a:t>
            </a:r>
          </a:p>
          <a:p>
            <a:r>
              <a:rPr lang="ru-RU" sz="1800" dirty="0"/>
              <a:t>За заслуги перед государством и народом, связанные с совершением геройского подвига, а также за образцовое выполнение служебного </a:t>
            </a:r>
            <a:r>
              <a:rPr lang="ru-RU" sz="1800" dirty="0" smtClean="0"/>
              <a:t>долга, проявленные </a:t>
            </a:r>
            <a:r>
              <a:rPr lang="ru-RU" sz="1800" dirty="0"/>
              <a:t>при этом мужество и героизм </a:t>
            </a:r>
            <a:r>
              <a:rPr lang="ru-RU" sz="1800" dirty="0" smtClean="0"/>
              <a:t>Русских </a:t>
            </a:r>
            <a:r>
              <a:rPr lang="ru-RU" sz="1800" dirty="0"/>
              <a:t>Леонид Валентинович, </a:t>
            </a:r>
            <a:r>
              <a:rPr lang="ru-RU" sz="1800" dirty="0" smtClean="0"/>
              <a:t>  удостоен </a:t>
            </a:r>
            <a:r>
              <a:rPr lang="ru-RU" sz="1800" dirty="0"/>
              <a:t>звания Герой России (посмертно).</a:t>
            </a:r>
          </a:p>
        </p:txBody>
      </p:sp>
    </p:spTree>
    <p:extLst>
      <p:ext uri="{BB962C8B-B14F-4D97-AF65-F5344CB8AC3E}">
        <p14:creationId xmlns:p14="http://schemas.microsoft.com/office/powerpoint/2010/main" val="1693678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0" advTm="7600"/>
    </mc:Choice>
    <mc:Fallback xmlns="">
      <p:transition spd="slow" advTm="760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Великая </a:t>
            </a:r>
            <a:r>
              <a:rPr lang="ru-RU" b="1" dirty="0" smtClean="0"/>
              <a:t>Отечественная война</a:t>
            </a:r>
            <a:br>
              <a:rPr lang="ru-RU" b="1" dirty="0" smtClean="0"/>
            </a:br>
            <a:r>
              <a:rPr lang="ru-RU" b="1" dirty="0" smtClean="0"/>
              <a:t>1941-1945 гг.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3528" y="1484784"/>
            <a:ext cx="8363272" cy="525658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0" advTm="10000"/>
    </mc:Choice>
    <mc:Fallback xmlns="">
      <p:transition spd="slow" advTm="1000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/>
              <a:t>СИДОРОВ РОМАН ВИКТОРОВИЧ</a:t>
            </a:r>
          </a:p>
        </p:txBody>
      </p:sp>
      <p:pic>
        <p:nvPicPr>
          <p:cNvPr id="12" name="Объект 11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51520" y="1196753"/>
            <a:ext cx="3528391" cy="4929410"/>
          </a:xfrm>
          <a:prstGeom prst="rect">
            <a:avLst/>
          </a:prstGeom>
        </p:spPr>
      </p:pic>
      <p:sp>
        <p:nvSpPr>
          <p:cNvPr id="11" name="Объект 10"/>
          <p:cNvSpPr>
            <a:spLocks noGrp="1"/>
          </p:cNvSpPr>
          <p:nvPr>
            <p:ph sz="half" idx="2"/>
          </p:nvPr>
        </p:nvSpPr>
        <p:spPr>
          <a:xfrm>
            <a:off x="3923928" y="1196752"/>
            <a:ext cx="4762872" cy="5472608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/>
              <a:t>Родился 14 февраля 1977 года в городе </a:t>
            </a:r>
            <a:r>
              <a:rPr lang="ru-RU" b="1" dirty="0" smtClean="0"/>
              <a:t>Новосибирске.</a:t>
            </a:r>
          </a:p>
          <a:p>
            <a:r>
              <a:rPr lang="ru-RU" dirty="0"/>
              <a:t>Роман Сидоров на БМП-2 выполнял </a:t>
            </a:r>
            <a:r>
              <a:rPr lang="ru-RU" dirty="0" err="1"/>
              <a:t>задачупо</a:t>
            </a:r>
            <a:r>
              <a:rPr lang="ru-RU" dirty="0"/>
              <a:t> эвакуации раненых с поля боя в районе села </a:t>
            </a:r>
            <a:r>
              <a:rPr lang="ru-RU" dirty="0" err="1"/>
              <a:t>Тандо</a:t>
            </a:r>
            <a:r>
              <a:rPr lang="ru-RU" dirty="0"/>
              <a:t>.</a:t>
            </a:r>
            <a:endParaRPr lang="ru-RU" dirty="0" smtClean="0"/>
          </a:p>
          <a:p>
            <a:r>
              <a:rPr lang="ru-RU" dirty="0"/>
              <a:t>Возвращаясь с ранеными, боевая машина была подбита боевиками из гранатомета. Лейтенант Сидоров, ведя огонь из вооружения БМП, обеспечил выход экипажа из машины, эвакуацию раненых и занятие круговой обороны. Покинуть машину сам Роман не смог – вторым попаданием в БМП из гранатомета ему перебило обе ноги</a:t>
            </a:r>
            <a:r>
              <a:rPr lang="ru-RU" dirty="0" smtClean="0"/>
              <a:t>. Он до последнего патрона героически вел бой.</a:t>
            </a:r>
          </a:p>
          <a:p>
            <a:r>
              <a:rPr lang="ru-RU" dirty="0" smtClean="0"/>
              <a:t>  За </a:t>
            </a:r>
            <a:r>
              <a:rPr lang="ru-RU" dirty="0"/>
              <a:t>мужество, героизм и беззаветную преданность воинскому долгу, </a:t>
            </a:r>
            <a:r>
              <a:rPr lang="ru-RU" dirty="0" smtClean="0"/>
              <a:t> присвоено </a:t>
            </a:r>
            <a:r>
              <a:rPr lang="ru-RU" dirty="0"/>
              <a:t>звание Героя Российской Федерации (посмертно).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31111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0" advTm="7600"/>
    </mc:Choice>
    <mc:Fallback xmlns="">
      <p:transition spd="slow" advTm="7600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/>
              <a:t>ПОТЫЛИЦЫН ВИТАЛИЙ НИКОЛАЕВИЧ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51520" y="1268760"/>
            <a:ext cx="3872526" cy="5184576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211960" y="1196752"/>
            <a:ext cx="4824536" cy="5256584"/>
          </a:xfrm>
        </p:spPr>
        <p:txBody>
          <a:bodyPr>
            <a:noAutofit/>
          </a:bodyPr>
          <a:lstStyle/>
          <a:p>
            <a:r>
              <a:rPr lang="ru-RU" sz="1800" b="1" dirty="0"/>
              <a:t>Родился 17 мая 1973 года в городе Кара-</a:t>
            </a:r>
            <a:r>
              <a:rPr lang="ru-RU" sz="1800" b="1" dirty="0" err="1"/>
              <a:t>Суу</a:t>
            </a:r>
            <a:r>
              <a:rPr lang="ru-RU" sz="1800" b="1" dirty="0"/>
              <a:t> </a:t>
            </a:r>
            <a:r>
              <a:rPr lang="ru-RU" sz="1800" b="1" dirty="0" err="1"/>
              <a:t>Ошской</a:t>
            </a:r>
            <a:r>
              <a:rPr lang="ru-RU" sz="1800" b="1" dirty="0"/>
              <a:t> области (Киргизия</a:t>
            </a:r>
            <a:r>
              <a:rPr lang="ru-RU" sz="1800" b="1" dirty="0" smtClean="0"/>
              <a:t>).</a:t>
            </a:r>
            <a:endParaRPr lang="ru-RU" sz="1800" b="1" dirty="0"/>
          </a:p>
          <a:p>
            <a:r>
              <a:rPr lang="ru-RU" sz="1800" b="1" dirty="0" smtClean="0"/>
              <a:t> </a:t>
            </a:r>
            <a:r>
              <a:rPr lang="ru-RU" sz="1800" b="1" dirty="0"/>
              <a:t>В 1994 году окончил  2-ю роту  Новосибирского военного общевойскового командного училища</a:t>
            </a:r>
            <a:r>
              <a:rPr lang="ru-RU" sz="1800" b="1" dirty="0" smtClean="0"/>
              <a:t>.</a:t>
            </a:r>
            <a:endParaRPr lang="ru-RU" sz="1800" dirty="0" smtClean="0"/>
          </a:p>
          <a:p>
            <a:r>
              <a:rPr lang="ru-RU" sz="1800" dirty="0"/>
              <a:t>В  августе  1996  года, возглавляя  маневренную  группу, </a:t>
            </a:r>
            <a:r>
              <a:rPr lang="ru-RU" sz="1800" dirty="0" smtClean="0"/>
              <a:t> с </a:t>
            </a:r>
            <a:r>
              <a:rPr lang="ru-RU" sz="1800" dirty="0"/>
              <a:t>боем прорвался на помощь  защитникам  осажденного  боевиками  здания  Правительства Республики Чечня. Во время боя дважды был ранен, но позицию не покинул и продолжал умело руководить боевыми </a:t>
            </a:r>
            <a:r>
              <a:rPr lang="ru-RU" sz="1800" dirty="0" smtClean="0"/>
              <a:t>действиями. </a:t>
            </a:r>
            <a:r>
              <a:rPr lang="ru-RU" sz="1800" dirty="0"/>
              <a:t>Организовал и возглавил прорыв из вражеского кольца. Разведчики с боем вышли в расположение российских войск и вынесли своего командира.</a:t>
            </a:r>
          </a:p>
          <a:p>
            <a:r>
              <a:rPr lang="ru-RU" sz="1800" dirty="0" smtClean="0"/>
              <a:t> Но жизнь командира спасти не удалось.</a:t>
            </a:r>
          </a:p>
          <a:p>
            <a:r>
              <a:rPr lang="ru-RU" sz="1800" dirty="0"/>
              <a:t>За мужество и героизм, </a:t>
            </a:r>
            <a:r>
              <a:rPr lang="ru-RU" sz="1800" dirty="0" smtClean="0"/>
              <a:t> присвоено </a:t>
            </a:r>
            <a:r>
              <a:rPr lang="ru-RU" sz="1800" dirty="0"/>
              <a:t>звание Героя Российской Федерации (посмертно).</a:t>
            </a:r>
          </a:p>
        </p:txBody>
      </p:sp>
    </p:spTree>
    <p:extLst>
      <p:ext uri="{BB962C8B-B14F-4D97-AF65-F5344CB8AC3E}">
        <p14:creationId xmlns:p14="http://schemas.microsoft.com/office/powerpoint/2010/main" val="3323572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0" advTm="7600"/>
    </mc:Choice>
    <mc:Fallback xmlns="">
      <p:transition spd="slow" advTm="7600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b="1" dirty="0" smtClean="0"/>
              <a:t>Специальная </a:t>
            </a:r>
            <a:r>
              <a:rPr lang="ru-RU" sz="3600" b="1" dirty="0"/>
              <a:t>военная операция России на Украине</a:t>
            </a:r>
            <a:br>
              <a:rPr lang="ru-RU" sz="3600" b="1" dirty="0"/>
            </a:br>
            <a:endParaRPr lang="ru-RU" sz="3600" b="1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9512" y="1417638"/>
            <a:ext cx="8856984" cy="5251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3933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0" advTm="7600"/>
    </mc:Choice>
    <mc:Fallback xmlns="">
      <p:transition spd="slow" advTm="7600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Андрей </a:t>
            </a:r>
            <a:r>
              <a:rPr lang="ru-RU" b="1" dirty="0" err="1" smtClean="0"/>
              <a:t>Шкулепов</a:t>
            </a:r>
            <a:endParaRPr lang="ru-RU" b="1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0" y="1600200"/>
            <a:ext cx="4648200" cy="4853136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853136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 smtClean="0"/>
              <a:t>Родился в городе Болотное  Новосибирской области.  </a:t>
            </a:r>
          </a:p>
          <a:p>
            <a:r>
              <a:rPr lang="ru-RU" dirty="0"/>
              <a:t>Учился в школе №16, закончил 9 классов. Потом — учеба в Юргинском колледже, служба в армии. После срочной подписал контракт. Это был его осознанный выбор. Говорил: «Должен кто-то Родину защищать</a:t>
            </a:r>
            <a:r>
              <a:rPr lang="ru-RU" dirty="0" smtClean="0"/>
              <a:t>».</a:t>
            </a:r>
          </a:p>
          <a:p>
            <a:r>
              <a:rPr lang="ru-RU" dirty="0" smtClean="0"/>
              <a:t>Он </a:t>
            </a:r>
            <a:r>
              <a:rPr lang="ru-RU" dirty="0"/>
              <a:t>не прятался за спины своих сослуживцев, не отказался от этой специальной командировки и до конца выполнил свой воинский долг.</a:t>
            </a:r>
            <a:endParaRPr lang="ru-RU" dirty="0" smtClean="0"/>
          </a:p>
          <a:p>
            <a:r>
              <a:rPr lang="ru-RU" dirty="0"/>
              <a:t>Андрей </a:t>
            </a:r>
            <a:r>
              <a:rPr lang="ru-RU" dirty="0" err="1"/>
              <a:t>Шкулепов</a:t>
            </a:r>
            <a:r>
              <a:rPr lang="ru-RU" dirty="0"/>
              <a:t> награжден орденом Мужества посмертно.</a:t>
            </a:r>
          </a:p>
        </p:txBody>
      </p:sp>
    </p:spTree>
    <p:extLst>
      <p:ext uri="{BB962C8B-B14F-4D97-AF65-F5344CB8AC3E}">
        <p14:creationId xmlns:p14="http://schemas.microsoft.com/office/powerpoint/2010/main" val="894548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0" advTm="7600"/>
    </mc:Choice>
    <mc:Fallback xmlns="">
      <p:transition spd="slow" advTm="7600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/>
              <a:t>Непряхин</a:t>
            </a:r>
            <a:r>
              <a:rPr lang="ru-RU" b="1" dirty="0"/>
              <a:t> Владислав Игоревич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84784"/>
            <a:ext cx="4788024" cy="5040560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88024" y="1340768"/>
            <a:ext cx="4355976" cy="4785395"/>
          </a:xfrm>
        </p:spPr>
        <p:txBody>
          <a:bodyPr>
            <a:noAutofit/>
          </a:bodyPr>
          <a:lstStyle/>
          <a:p>
            <a:r>
              <a:rPr lang="ru-RU" sz="2000" b="1" dirty="0"/>
              <a:t>Р</a:t>
            </a:r>
            <a:r>
              <a:rPr lang="ru-RU" sz="2000" b="1" dirty="0" smtClean="0"/>
              <a:t>одился </a:t>
            </a:r>
            <a:r>
              <a:rPr lang="ru-RU" sz="2000" b="1" dirty="0"/>
              <a:t>в </a:t>
            </a:r>
            <a:r>
              <a:rPr lang="ru-RU" sz="2000" b="1" dirty="0" err="1"/>
              <a:t>Коченевском</a:t>
            </a:r>
            <a:r>
              <a:rPr lang="ru-RU" sz="2000" b="1" dirty="0"/>
              <a:t> районе. </a:t>
            </a:r>
            <a:r>
              <a:rPr lang="ru-RU" sz="2000" dirty="0"/>
              <a:t>В 2016 </a:t>
            </a:r>
            <a:r>
              <a:rPr lang="ru-RU" sz="2000" dirty="0" smtClean="0"/>
              <a:t>году </a:t>
            </a:r>
            <a:r>
              <a:rPr lang="ru-RU" sz="2000" dirty="0"/>
              <a:t>окончил девятый класс МКОУ </a:t>
            </a:r>
            <a:r>
              <a:rPr lang="ru-RU" sz="2000" dirty="0" err="1"/>
              <a:t>Чикская</a:t>
            </a:r>
            <a:r>
              <a:rPr lang="ru-RU" sz="2000" dirty="0"/>
              <a:t> СОШ №7, поступил в Новосибирский колледж питания и сервиса, а в октябре 2020 года был призван на срочную службу, где получил специальность «Механик-водитель БМП</a:t>
            </a:r>
            <a:r>
              <a:rPr lang="ru-RU" sz="2000" dirty="0" smtClean="0"/>
              <a:t>».</a:t>
            </a:r>
          </a:p>
          <a:p>
            <a:r>
              <a:rPr lang="ru-RU" sz="2000" dirty="0"/>
              <a:t>После срочной службы он подписал военный контракт. В начале спецоперации на Украине его отправили в зону боевых действий. Боец погиб 18 марта в возрасте 21 года. Указом президента РФ он посмертно награжден Орденом Мужества.</a:t>
            </a:r>
          </a:p>
        </p:txBody>
      </p:sp>
    </p:spTree>
    <p:extLst>
      <p:ext uri="{BB962C8B-B14F-4D97-AF65-F5344CB8AC3E}">
        <p14:creationId xmlns:p14="http://schemas.microsoft.com/office/powerpoint/2010/main" val="2821053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0" advTm="7600"/>
    </mc:Choice>
    <mc:Fallback xmlns="">
      <p:transition spd="slow" advTm="7600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Егор Алексеевич </a:t>
            </a:r>
            <a:r>
              <a:rPr lang="ru-RU" b="1" dirty="0"/>
              <a:t>Дмитриев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79512" y="1600200"/>
            <a:ext cx="4316288" cy="4925144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17638"/>
            <a:ext cx="4038600" cy="4708525"/>
          </a:xfrm>
        </p:spPr>
        <p:txBody>
          <a:bodyPr>
            <a:noAutofit/>
          </a:bodyPr>
          <a:lstStyle/>
          <a:p>
            <a:r>
              <a:rPr lang="ru-RU" sz="2000" dirty="0" smtClean="0"/>
              <a:t>Родился </a:t>
            </a:r>
            <a:r>
              <a:rPr lang="ru-RU" sz="2000" dirty="0"/>
              <a:t>и вырос в селе Шахты </a:t>
            </a:r>
            <a:r>
              <a:rPr lang="ru-RU" sz="2000" dirty="0" err="1"/>
              <a:t>Тогучинского</a:t>
            </a:r>
            <a:r>
              <a:rPr lang="ru-RU" sz="2000" dirty="0"/>
              <a:t> </a:t>
            </a:r>
            <a:r>
              <a:rPr lang="ru-RU" sz="2000" dirty="0" smtClean="0"/>
              <a:t>района</a:t>
            </a:r>
          </a:p>
          <a:p>
            <a:r>
              <a:rPr lang="ru-RU" sz="2000" dirty="0" smtClean="0"/>
              <a:t> Окончил Новосибирский электромеханический колледж.</a:t>
            </a:r>
          </a:p>
          <a:p>
            <a:r>
              <a:rPr lang="ru-RU" sz="2000" dirty="0"/>
              <a:t> В июле 2020 года призван на срочную службу в инженерные войска Российской Армии. </a:t>
            </a:r>
          </a:p>
          <a:p>
            <a:endParaRPr lang="ru-RU" sz="2000" dirty="0"/>
          </a:p>
          <a:p>
            <a:r>
              <a:rPr lang="ru-RU" sz="2000" dirty="0"/>
              <a:t>После прохождения службы Егор остался служить по контракту в г. Ишиме Тюменской области. Мечтал стать военным и защищать Родину</a:t>
            </a:r>
            <a:r>
              <a:rPr lang="ru-RU" sz="2000" dirty="0" smtClean="0"/>
              <a:t>.</a:t>
            </a:r>
          </a:p>
          <a:p>
            <a:r>
              <a:rPr lang="ru-RU" sz="2000" dirty="0" smtClean="0"/>
              <a:t>Погиб при </a:t>
            </a:r>
            <a:r>
              <a:rPr lang="ru-RU" sz="2000" dirty="0"/>
              <a:t>исполнении воинского </a:t>
            </a:r>
            <a:r>
              <a:rPr lang="ru-RU" sz="2000" dirty="0" smtClean="0"/>
              <a:t>долга.</a:t>
            </a:r>
            <a:endParaRPr lang="ru-RU" sz="2000" dirty="0"/>
          </a:p>
          <a:p>
            <a:endParaRPr lang="ru-RU" sz="2000" dirty="0"/>
          </a:p>
          <a:p>
            <a:r>
              <a:rPr lang="ru-RU" sz="2000" dirty="0"/>
              <a:t>Ему был всего 21 год. </a:t>
            </a:r>
            <a:r>
              <a:rPr lang="ru-RU" sz="2000" dirty="0" smtClean="0"/>
              <a:t> 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893178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0" advTm="7600"/>
    </mc:Choice>
    <mc:Fallback xmlns="">
      <p:transition spd="slow" advTm="7600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Евгений Сергеевич Котельников</a:t>
            </a:r>
          </a:p>
        </p:txBody>
      </p:sp>
      <p:sp>
        <p:nvSpPr>
          <p:cNvPr id="7" name="Объект 6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Родился в городе Черепаново Новосибирской области.</a:t>
            </a:r>
          </a:p>
          <a:p>
            <a:r>
              <a:rPr lang="ru-RU" dirty="0" smtClean="0"/>
              <a:t>Евгений участник </a:t>
            </a:r>
            <a:r>
              <a:rPr lang="ru-RU" dirty="0"/>
              <a:t>боевых действий на территории Чеченской Республики и Сирии. Награжден медалью «За отвагу» и Краповым беретом.</a:t>
            </a:r>
          </a:p>
        </p:txBody>
      </p:sp>
      <p:pic>
        <p:nvPicPr>
          <p:cNvPr id="14" name="Объект 13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79512" y="1556792"/>
            <a:ext cx="4316288" cy="5112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880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0" advTm="7600"/>
    </mc:Choice>
    <mc:Fallback xmlns="">
      <p:transition spd="slow" advTm="7600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Даниил Дмитриевич Курин</a:t>
            </a: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07504" y="1417638"/>
            <a:ext cx="4042792" cy="5251722"/>
          </a:xfrm>
          <a:prstGeom prst="rect">
            <a:avLst/>
          </a:prstGeom>
        </p:spPr>
      </p:pic>
      <p:sp>
        <p:nvSpPr>
          <p:cNvPr id="7" name="Объект 6"/>
          <p:cNvSpPr>
            <a:spLocks noGrp="1"/>
          </p:cNvSpPr>
          <p:nvPr>
            <p:ph sz="half" idx="2"/>
          </p:nvPr>
        </p:nvSpPr>
        <p:spPr>
          <a:xfrm>
            <a:off x="4283968" y="1340768"/>
            <a:ext cx="4752528" cy="5328592"/>
          </a:xfrm>
        </p:spPr>
        <p:txBody>
          <a:bodyPr>
            <a:normAutofit fontScale="55000" lnSpcReduction="20000"/>
          </a:bodyPr>
          <a:lstStyle/>
          <a:p>
            <a:r>
              <a:rPr lang="ru-RU" b="1" dirty="0" smtClean="0"/>
              <a:t>Родился в </a:t>
            </a:r>
            <a:r>
              <a:rPr lang="ru-RU" b="1" dirty="0" err="1" smtClean="0"/>
              <a:t>р.п</a:t>
            </a:r>
            <a:r>
              <a:rPr lang="ru-RU" b="1" dirty="0" smtClean="0"/>
              <a:t>. Колывань, Новосибирской области</a:t>
            </a:r>
            <a:r>
              <a:rPr lang="ru-RU" dirty="0" smtClean="0"/>
              <a:t>.</a:t>
            </a:r>
          </a:p>
          <a:p>
            <a:r>
              <a:rPr lang="ru-RU" sz="2900" dirty="0"/>
              <a:t>Даниил являлся победителем международных турниров по боксу, чемпионом Новосибирской области и Сибирского федерального округа по боксу 2017 года. Кандидат в мастера спорта по боксу. На его счету было 17 прыжков с парашютом.</a:t>
            </a:r>
          </a:p>
          <a:p>
            <a:endParaRPr lang="ru-RU" sz="2900" dirty="0"/>
          </a:p>
          <a:p>
            <a:r>
              <a:rPr lang="ru-RU" sz="2900" dirty="0"/>
              <a:t>В 2018 году в составе НВВКУ стал победителем Всероссийских и Международных соревнований «Отличник войсковой разведки», в 2019-м – победителем Всероссийских соревнований и призером Международных армейских игр среди разведчиков в Индии</a:t>
            </a:r>
            <a:r>
              <a:rPr lang="ru-RU" sz="2900" dirty="0" smtClean="0"/>
              <a:t>.</a:t>
            </a:r>
          </a:p>
          <a:p>
            <a:r>
              <a:rPr lang="ru-RU" sz="2900" dirty="0"/>
              <a:t>Уроженец Колывани установил международный рекорд по выходу на связь, завоевал личные призовые награды «Лучший связист» и «Лучший стрелок». В 2020-м в составе команды стал победителем Международных армейских игр</a:t>
            </a:r>
            <a:r>
              <a:rPr lang="ru-RU" sz="2900" dirty="0" smtClean="0"/>
              <a:t>.</a:t>
            </a:r>
          </a:p>
          <a:p>
            <a:r>
              <a:rPr lang="ru-RU" sz="2900" dirty="0"/>
              <a:t>Высшее командное училище окончил с отличием. </a:t>
            </a:r>
            <a:endParaRPr lang="ru-RU" sz="2900" dirty="0" smtClean="0"/>
          </a:p>
          <a:p>
            <a:r>
              <a:rPr lang="ru-RU" sz="2900" dirty="0" smtClean="0"/>
              <a:t>В </a:t>
            </a:r>
            <a:r>
              <a:rPr lang="ru-RU" sz="2900" dirty="0"/>
              <a:t>ходе спецоперации героически погиб, проявив мужество и </a:t>
            </a:r>
            <a:r>
              <a:rPr lang="ru-RU" sz="2900" dirty="0" smtClean="0"/>
              <a:t>отвагу.</a:t>
            </a:r>
          </a:p>
          <a:p>
            <a:pPr marL="0" indent="0">
              <a:buNone/>
            </a:pPr>
            <a:r>
              <a:rPr lang="ru-RU" sz="2900" dirty="0"/>
              <a:t> </a:t>
            </a:r>
            <a:r>
              <a:rPr lang="ru-RU" sz="2900" dirty="0" smtClean="0"/>
              <a:t>   Награждён   </a:t>
            </a:r>
            <a:r>
              <a:rPr lang="ru-RU" sz="2900" dirty="0"/>
              <a:t>Орденом  Мужества – посмертно»</a:t>
            </a:r>
          </a:p>
        </p:txBody>
      </p:sp>
    </p:spTree>
    <p:extLst>
      <p:ext uri="{BB962C8B-B14F-4D97-AF65-F5344CB8AC3E}">
        <p14:creationId xmlns:p14="http://schemas.microsoft.com/office/powerpoint/2010/main" val="3188279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0" advTm="7600"/>
    </mc:Choice>
    <mc:Fallback xmlns="">
      <p:transition spd="slow" advTm="7600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/>
              <a:t>Рыжичинский</a:t>
            </a:r>
            <a:r>
              <a:rPr lang="ru-RU" dirty="0" smtClean="0"/>
              <a:t> Константин Евгеньевич</a:t>
            </a:r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79513" y="1600200"/>
            <a:ext cx="3998938" cy="5069160"/>
          </a:xfrm>
          <a:prstGeom prst="rect">
            <a:avLst/>
          </a:prstGeom>
        </p:spPr>
      </p:pic>
      <p:sp>
        <p:nvSpPr>
          <p:cNvPr id="7" name="Объект 6"/>
          <p:cNvSpPr>
            <a:spLocks noGrp="1"/>
          </p:cNvSpPr>
          <p:nvPr>
            <p:ph sz="half" idx="2"/>
          </p:nvPr>
        </p:nvSpPr>
        <p:spPr>
          <a:xfrm>
            <a:off x="4648200" y="1556792"/>
            <a:ext cx="4388296" cy="5112568"/>
          </a:xfrm>
        </p:spPr>
        <p:txBody>
          <a:bodyPr>
            <a:noAutofit/>
          </a:bodyPr>
          <a:lstStyle/>
          <a:p>
            <a:r>
              <a:rPr lang="ru-RU" sz="1800" b="1" dirty="0" smtClean="0"/>
              <a:t>Родился </a:t>
            </a:r>
            <a:r>
              <a:rPr lang="ru-RU" sz="1800" b="1" dirty="0"/>
              <a:t>в селе </a:t>
            </a:r>
            <a:r>
              <a:rPr lang="ru-RU" sz="1800" b="1" dirty="0" err="1"/>
              <a:t>Заковряжино</a:t>
            </a:r>
            <a:r>
              <a:rPr lang="ru-RU" sz="1800" b="1" dirty="0"/>
              <a:t> </a:t>
            </a:r>
            <a:r>
              <a:rPr lang="ru-RU" sz="1800" b="1" dirty="0" err="1" smtClean="0"/>
              <a:t>Сузунского</a:t>
            </a:r>
            <a:r>
              <a:rPr lang="ru-RU" sz="1800" b="1" dirty="0" smtClean="0"/>
              <a:t> района Новосибирской области</a:t>
            </a:r>
          </a:p>
          <a:p>
            <a:r>
              <a:rPr lang="ru-RU" sz="1800" dirty="0"/>
              <a:t>Был спортсменом: играл в баскетбол, волейбол, принимал участие в лыжных гонках, соревнованиях по плаванию и стрельбе. С первого раза сдал зачет на золотой значок ГТО четвертой степени</a:t>
            </a:r>
            <a:r>
              <a:rPr lang="ru-RU" sz="1800" dirty="0" smtClean="0"/>
              <a:t>.</a:t>
            </a:r>
            <a:endParaRPr lang="ru-RU" sz="1800" dirty="0"/>
          </a:p>
          <a:p>
            <a:r>
              <a:rPr lang="ru-RU" sz="1800" dirty="0"/>
              <a:t>После школы Константин </a:t>
            </a:r>
            <a:r>
              <a:rPr lang="ru-RU" sz="1800" dirty="0" err="1"/>
              <a:t>Рыжичинский</a:t>
            </a:r>
            <a:r>
              <a:rPr lang="ru-RU" sz="1800" dirty="0"/>
              <a:t> поступил в Новосибирский электромеханический колледж. Далее был призван на службу в армию, где и остался на контрактной основе</a:t>
            </a:r>
            <a:r>
              <a:rPr lang="ru-RU" sz="1800" dirty="0" smtClean="0"/>
              <a:t>.</a:t>
            </a:r>
          </a:p>
          <a:p>
            <a:r>
              <a:rPr lang="ru-RU" sz="1800" dirty="0"/>
              <a:t>Ему было всего 22 года. Он показал настоящий пример мужества, стойкости и до конца остался верным воинской присяге и Отечеству.</a:t>
            </a:r>
          </a:p>
        </p:txBody>
      </p:sp>
    </p:spTree>
    <p:extLst>
      <p:ext uri="{BB962C8B-B14F-4D97-AF65-F5344CB8AC3E}">
        <p14:creationId xmlns:p14="http://schemas.microsoft.com/office/powerpoint/2010/main" val="3383168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0" advTm="7600"/>
    </mc:Choice>
    <mc:Fallback xmlns="">
      <p:transition spd="slow" advTm="7600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Евгений Глущенко</a:t>
            </a: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07504" y="1484784"/>
            <a:ext cx="4464496" cy="5040559"/>
          </a:xfrm>
          <a:prstGeom prst="rect">
            <a:avLst/>
          </a:prstGeom>
        </p:spPr>
      </p:pic>
      <p:sp>
        <p:nvSpPr>
          <p:cNvPr id="7" name="Объект 6"/>
          <p:cNvSpPr>
            <a:spLocks noGrp="1"/>
          </p:cNvSpPr>
          <p:nvPr>
            <p:ph sz="half" idx="2"/>
          </p:nvPr>
        </p:nvSpPr>
        <p:spPr>
          <a:xfrm>
            <a:off x="4648200" y="1484784"/>
            <a:ext cx="4388296" cy="4641379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Родился </a:t>
            </a:r>
            <a:r>
              <a:rPr lang="ru-RU" dirty="0"/>
              <a:t>и вырос в Барабинске, в 2012 году окончил школу № 93. В 2015 году завершил обучение в Куйбышевском политехническом колледже, после чего был призван в ряды Вооружённых сил РФ</a:t>
            </a:r>
            <a:r>
              <a:rPr lang="ru-RU" dirty="0" smtClean="0"/>
              <a:t>.</a:t>
            </a:r>
          </a:p>
          <a:p>
            <a:r>
              <a:rPr lang="ru-RU" dirty="0"/>
              <a:t>20 сентября этого года группа, командиром которой был Евгений Глущенко, попала под минометный обстрел. Основной удар пришелся на него</a:t>
            </a:r>
            <a:r>
              <a:rPr lang="ru-RU" dirty="0" smtClean="0"/>
              <a:t>. Он героически погиб при выполнении боевого задания.</a:t>
            </a:r>
          </a:p>
          <a:p>
            <a:r>
              <a:rPr lang="ru-RU" dirty="0"/>
              <a:t>Евгений Глущенко был не только отважным защитником, но и примерным семьянином. </a:t>
            </a:r>
          </a:p>
        </p:txBody>
      </p:sp>
    </p:spTree>
    <p:extLst>
      <p:ext uri="{BB962C8B-B14F-4D97-AF65-F5344CB8AC3E}">
        <p14:creationId xmlns:p14="http://schemas.microsoft.com/office/powerpoint/2010/main" val="1141271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0" advTm="7600"/>
    </mc:Choice>
    <mc:Fallback xmlns="">
      <p:transition spd="slow" advTm="76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50000"/>
            <a:alpha val="8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251520" y="2552129"/>
            <a:ext cx="396044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 </a:t>
            </a:r>
            <a:endParaRPr lang="ru-RU" sz="2400" dirty="0">
              <a:solidFill>
                <a:srgbClr val="000000"/>
              </a:solidFill>
              <a:latin typeface="Monotype Corsiva" pitchFamily="66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/>
              <a:t>Александр Михайлович Аксёнов</a:t>
            </a: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773771" y="1600200"/>
            <a:ext cx="3405457" cy="4525963"/>
          </a:xfrm>
          <a:prstGeom prst="rect">
            <a:avLst/>
          </a:prstGeom>
        </p:spPr>
      </p:pic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4355976" y="1700808"/>
            <a:ext cx="4680520" cy="4425355"/>
          </a:xfrm>
        </p:spPr>
        <p:txBody>
          <a:bodyPr>
            <a:normAutofit lnSpcReduction="10000"/>
          </a:bodyPr>
          <a:lstStyle/>
          <a:p>
            <a:r>
              <a:rPr lang="ru-RU" sz="2400" b="1" dirty="0"/>
              <a:t>Родился 23 июля 1919 года в городе </a:t>
            </a:r>
            <a:r>
              <a:rPr lang="ru-RU" sz="2400" b="1" dirty="0" smtClean="0"/>
              <a:t>Новосибирск</a:t>
            </a:r>
          </a:p>
          <a:p>
            <a:r>
              <a:rPr lang="ru-RU" sz="2400" dirty="0" smtClean="0"/>
              <a:t> Командир </a:t>
            </a:r>
            <a:r>
              <a:rPr lang="ru-RU" sz="2400" dirty="0"/>
              <a:t>роты личным примером воодушевлял гвардейцев на подвиги.</a:t>
            </a:r>
            <a:endParaRPr lang="ru-RU" sz="2400" dirty="0" smtClean="0"/>
          </a:p>
          <a:p>
            <a:r>
              <a:rPr lang="ru-RU" sz="2400" dirty="0"/>
              <a:t>Гвардии старший лейтенант Аксенов, в критический момент боя, </a:t>
            </a:r>
            <a:r>
              <a:rPr lang="ru-RU" sz="2400" dirty="0" smtClean="0"/>
              <a:t>бросившись </a:t>
            </a:r>
            <a:r>
              <a:rPr lang="ru-RU" sz="2400" dirty="0"/>
              <a:t>с гранатой на вражеский танк, погиб </a:t>
            </a:r>
            <a:r>
              <a:rPr lang="ru-RU" sz="2400" dirty="0" smtClean="0"/>
              <a:t>смертью </a:t>
            </a:r>
            <a:r>
              <a:rPr lang="ru-RU" sz="2400" dirty="0"/>
              <a:t>героя</a:t>
            </a:r>
            <a:r>
              <a:rPr lang="ru-RU" sz="2400" dirty="0" smtClean="0"/>
              <a:t>.</a:t>
            </a:r>
          </a:p>
          <a:p>
            <a:r>
              <a:rPr lang="ru-RU" sz="2400" dirty="0" smtClean="0"/>
              <a:t>Ему присвоено </a:t>
            </a:r>
            <a:r>
              <a:rPr lang="ru-RU" sz="2400" dirty="0"/>
              <a:t>звание Героя Советского Союза (посмертно).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0" advTm="7600"/>
    </mc:Choice>
    <mc:Fallback xmlns="">
      <p:transition spd="slow" advTm="7600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7" y="-297"/>
            <a:ext cx="9144793" cy="6858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1713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0" advTm="7600"/>
    </mc:Choice>
    <mc:Fallback xmlns="">
      <p:transition spd="slow" advTm="76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50000"/>
            <a:alpha val="6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4355976" y="2442083"/>
            <a:ext cx="432048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cs typeface="Arial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АНДРЕЕВ АЛЕКСЕЙ ДМИТРИЕВИЧ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07504" y="1628800"/>
            <a:ext cx="4176464" cy="4896544"/>
          </a:xfrm>
          <a:prstGeom prst="rect">
            <a:avLst/>
          </a:prstGeom>
        </p:spPr>
      </p:pic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>
          <a:xfrm>
            <a:off x="4572000" y="895351"/>
            <a:ext cx="4041775" cy="63976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sz="quarter" idx="4"/>
          </p:nvPr>
        </p:nvSpPr>
        <p:spPr>
          <a:xfrm>
            <a:off x="4645025" y="1628800"/>
            <a:ext cx="4041775" cy="4497363"/>
          </a:xfrm>
        </p:spPr>
        <p:txBody>
          <a:bodyPr>
            <a:normAutofit fontScale="92500" lnSpcReduction="10000"/>
          </a:bodyPr>
          <a:lstStyle/>
          <a:p>
            <a:r>
              <a:rPr lang="ru-RU" sz="2000" b="1" dirty="0"/>
              <a:t>Родился 10 октября 1916 года в селе Борисоглебском </a:t>
            </a:r>
            <a:r>
              <a:rPr lang="ru-RU" sz="2000" b="1" dirty="0" smtClean="0"/>
              <a:t> Убинского </a:t>
            </a:r>
            <a:r>
              <a:rPr lang="ru-RU" sz="2000" b="1" dirty="0"/>
              <a:t>района </a:t>
            </a:r>
            <a:r>
              <a:rPr lang="ru-RU" sz="2000" b="1" dirty="0" smtClean="0"/>
              <a:t>Новосибирской области</a:t>
            </a:r>
          </a:p>
          <a:p>
            <a:r>
              <a:rPr lang="ru-RU" sz="2000" dirty="0" smtClean="0"/>
              <a:t>Рота </a:t>
            </a:r>
            <a:r>
              <a:rPr lang="ru-RU" sz="2000" dirty="0"/>
              <a:t>Андреева </a:t>
            </a:r>
            <a:r>
              <a:rPr lang="ru-RU" sz="2000" dirty="0" smtClean="0"/>
              <a:t> отличилась при форсировании Днепра. </a:t>
            </a:r>
            <a:endParaRPr lang="ru-RU" sz="2000" dirty="0"/>
          </a:p>
          <a:p>
            <a:r>
              <a:rPr lang="ru-RU" sz="2000" dirty="0"/>
              <a:t>Рота отбила контратаку противника, уничтожив при этом до полусотни гитлеровцев и захватив двенадцать пулеметов, способствовала форсированию реки другими подразделениями полка</a:t>
            </a:r>
            <a:r>
              <a:rPr lang="ru-RU" sz="2000" dirty="0" smtClean="0"/>
              <a:t>.</a:t>
            </a:r>
          </a:p>
          <a:p>
            <a:r>
              <a:rPr lang="ru-RU" sz="2000" dirty="0" smtClean="0"/>
              <a:t>За </a:t>
            </a:r>
            <a:r>
              <a:rPr lang="ru-RU" sz="2000" dirty="0"/>
              <a:t>мужество и </a:t>
            </a:r>
            <a:r>
              <a:rPr lang="ru-RU" sz="2000" dirty="0" smtClean="0"/>
              <a:t>героизм, присвоено </a:t>
            </a:r>
            <a:r>
              <a:rPr lang="ru-RU" sz="2000" dirty="0"/>
              <a:t>звание Героя Советского Союза.</a:t>
            </a:r>
          </a:p>
          <a:p>
            <a:endParaRPr lang="ru-RU" sz="20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0" advTm="7600"/>
    </mc:Choice>
    <mc:Fallback xmlns="">
      <p:transition spd="slow" advTm="76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339752" y="5949280"/>
            <a:ext cx="2535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</a:rPr>
              <a:t> 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БАРБАШЕВ ПЕТР ПАРФЕНОВИЧ</a:t>
            </a: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51520" y="1417638"/>
            <a:ext cx="3844849" cy="5107706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17638"/>
            <a:ext cx="4038600" cy="5179714"/>
          </a:xfrm>
        </p:spPr>
        <p:txBody>
          <a:bodyPr>
            <a:normAutofit/>
          </a:bodyPr>
          <a:lstStyle/>
          <a:p>
            <a:r>
              <a:rPr lang="ru-RU" sz="1800" b="1" dirty="0"/>
              <a:t>Родился в мае 1918 в деревне Большой </a:t>
            </a:r>
            <a:r>
              <a:rPr lang="ru-RU" sz="1800" b="1" dirty="0" err="1" smtClean="0"/>
              <a:t>Сюган</a:t>
            </a:r>
            <a:r>
              <a:rPr lang="ru-RU" sz="1800" b="1" dirty="0" smtClean="0"/>
              <a:t> </a:t>
            </a:r>
            <a:r>
              <a:rPr lang="ru-RU" sz="1800" b="1" dirty="0"/>
              <a:t>Венгеровского района Новосибирской области </a:t>
            </a:r>
            <a:endParaRPr lang="ru-RU" sz="1800" b="1" dirty="0" smtClean="0"/>
          </a:p>
          <a:p>
            <a:r>
              <a:rPr lang="ru-RU" sz="1800" dirty="0" smtClean="0"/>
              <a:t>Младший </a:t>
            </a:r>
            <a:r>
              <a:rPr lang="ru-RU" sz="1800" dirty="0"/>
              <a:t>сержант </a:t>
            </a:r>
            <a:r>
              <a:rPr lang="ru-RU" sz="1800" dirty="0" err="1"/>
              <a:t>Барбашев</a:t>
            </a:r>
            <a:r>
              <a:rPr lang="ru-RU" sz="1800" dirty="0"/>
              <a:t>, </a:t>
            </a:r>
            <a:r>
              <a:rPr lang="ru-RU" sz="1800" dirty="0" smtClean="0"/>
              <a:t> с </a:t>
            </a:r>
            <a:r>
              <a:rPr lang="ru-RU" sz="1800" dirty="0"/>
              <a:t>группой бойцов обнаружил огневую точку. Вызвавшись уничтожить ее и израсходовав все боеприпасы, бросился на амбразуру и своим телом закрыл ее</a:t>
            </a:r>
            <a:r>
              <a:rPr lang="ru-RU" sz="1800" dirty="0" smtClean="0"/>
              <a:t>.</a:t>
            </a:r>
          </a:p>
          <a:p>
            <a:r>
              <a:rPr lang="ru-RU" sz="1800" dirty="0" smtClean="0"/>
              <a:t> </a:t>
            </a:r>
            <a:r>
              <a:rPr lang="ru-RU" sz="1800" dirty="0" err="1" smtClean="0"/>
              <a:t>Барбашеву</a:t>
            </a:r>
            <a:r>
              <a:rPr lang="ru-RU" sz="1800" dirty="0" smtClean="0"/>
              <a:t> </a:t>
            </a:r>
            <a:r>
              <a:rPr lang="ru-RU" sz="1800" dirty="0"/>
              <a:t>Петру Парфеновичу присвоено звание Героя Советского Союза. Награжден орденом Ленина (посмертно).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0" advTm="7600"/>
    </mc:Choice>
    <mc:Fallback xmlns="">
      <p:transition spd="slow" advTm="76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ГАРАНИН АЛЕКСЕЙ ДМИТРИЕВИЧ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841667" y="1600200"/>
            <a:ext cx="3269665" cy="4525963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ru-RU" sz="1800" b="1" dirty="0"/>
              <a:t>Родился 28 марта 1921 года в деревне Плотниково </a:t>
            </a:r>
            <a:r>
              <a:rPr lang="ru-RU" sz="1800" b="1" dirty="0" smtClean="0"/>
              <a:t>  </a:t>
            </a:r>
            <a:r>
              <a:rPr lang="ru-RU" sz="1800" b="1" dirty="0"/>
              <a:t>Ордынского района </a:t>
            </a:r>
            <a:r>
              <a:rPr lang="ru-RU" sz="1800" b="1" dirty="0" smtClean="0"/>
              <a:t>Новосибирской области</a:t>
            </a:r>
          </a:p>
          <a:p>
            <a:r>
              <a:rPr lang="ru-RU" sz="1800" dirty="0"/>
              <a:t>В ночь на 28 июня 1943 года </a:t>
            </a:r>
            <a:r>
              <a:rPr lang="ru-RU" sz="1800" dirty="0" smtClean="0"/>
              <a:t>  </a:t>
            </a:r>
            <a:r>
              <a:rPr lang="ru-RU" sz="1800" dirty="0"/>
              <a:t>А.Д. Гаранин при выполнении боевого задания в районе железнодорожной станции Орша в Витебской области Белоруссии направил горящий самолет на фашистский склад боеприпасов и погиб смертью героя</a:t>
            </a:r>
            <a:r>
              <a:rPr lang="ru-RU" sz="1800" dirty="0" smtClean="0"/>
              <a:t>.</a:t>
            </a:r>
          </a:p>
          <a:p>
            <a:r>
              <a:rPr lang="ru-RU" sz="1800" dirty="0" smtClean="0"/>
              <a:t>Присвоено </a:t>
            </a:r>
            <a:r>
              <a:rPr lang="ru-RU" sz="1800" dirty="0"/>
              <a:t>звание Героя Советского Союза.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0" advTm="7600"/>
    </mc:Choice>
    <mc:Fallback xmlns="">
      <p:transition spd="slow" advTm="760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ЕРШОВ АЛЕКСЕЙ ИВАНОВИЧ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79513" y="1124744"/>
            <a:ext cx="3919290" cy="5472608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124744"/>
            <a:ext cx="4038600" cy="5001419"/>
          </a:xfrm>
        </p:spPr>
        <p:txBody>
          <a:bodyPr>
            <a:normAutofit/>
          </a:bodyPr>
          <a:lstStyle/>
          <a:p>
            <a:r>
              <a:rPr lang="ru-RU" sz="1800" b="1" dirty="0"/>
              <a:t>Родился 18 апреля 1920 года в деревне </a:t>
            </a:r>
            <a:r>
              <a:rPr lang="ru-RU" sz="1800" b="1" dirty="0" err="1" smtClean="0"/>
              <a:t>Аполихе</a:t>
            </a:r>
            <a:r>
              <a:rPr lang="ru-RU" sz="1800" b="1" dirty="0" smtClean="0"/>
              <a:t> </a:t>
            </a:r>
            <a:r>
              <a:rPr lang="ru-RU" sz="1800" b="1" dirty="0" err="1"/>
              <a:t>Купинского</a:t>
            </a:r>
            <a:r>
              <a:rPr lang="ru-RU" sz="1800" b="1" dirty="0"/>
              <a:t> района Новосибирской </a:t>
            </a:r>
            <a:r>
              <a:rPr lang="ru-RU" sz="1800" b="1" dirty="0" smtClean="0"/>
              <a:t>области</a:t>
            </a:r>
          </a:p>
          <a:p>
            <a:r>
              <a:rPr lang="ru-RU" sz="1800" dirty="0"/>
              <a:t>Красноармеец Ершов в </a:t>
            </a:r>
            <a:r>
              <a:rPr lang="ru-RU" sz="1800" dirty="0" smtClean="0"/>
              <a:t>бою у </a:t>
            </a:r>
            <a:r>
              <a:rPr lang="ru-RU" sz="1800" dirty="0"/>
              <a:t>села </a:t>
            </a:r>
            <a:r>
              <a:rPr lang="ru-RU" sz="1800" dirty="0" err="1" smtClean="0"/>
              <a:t>Глебовка</a:t>
            </a:r>
            <a:r>
              <a:rPr lang="ru-RU" sz="1800" dirty="0"/>
              <a:t> (</a:t>
            </a:r>
            <a:r>
              <a:rPr lang="ru-RU" sz="1800" dirty="0" err="1"/>
              <a:t>Вышгородский</a:t>
            </a:r>
            <a:r>
              <a:rPr lang="ru-RU" sz="1800" dirty="0"/>
              <a:t> район Киевской </a:t>
            </a:r>
            <a:r>
              <a:rPr lang="ru-RU" sz="1800" dirty="0" smtClean="0"/>
              <a:t>области), </a:t>
            </a:r>
            <a:r>
              <a:rPr lang="ru-RU" sz="1800" dirty="0"/>
              <a:t>появляясь в самых опасных местах, уничтожил до двух десятков гитлеровцев, был ранен, но </a:t>
            </a:r>
            <a:r>
              <a:rPr lang="ru-RU" sz="1800" dirty="0" smtClean="0"/>
              <a:t>продолжал бой.  </a:t>
            </a:r>
          </a:p>
          <a:p>
            <a:r>
              <a:rPr lang="ru-RU" sz="1800" dirty="0" smtClean="0"/>
              <a:t>Только </a:t>
            </a:r>
            <a:r>
              <a:rPr lang="ru-RU" sz="1800" dirty="0"/>
              <a:t>в схватке за село Ясногородка того же района он лично уничтожил до 20 немецких солдат и офицеров</a:t>
            </a:r>
            <a:r>
              <a:rPr lang="ru-RU" sz="1800" dirty="0" smtClean="0"/>
              <a:t>.</a:t>
            </a:r>
          </a:p>
          <a:p>
            <a:r>
              <a:rPr lang="ru-RU" sz="1800" dirty="0" smtClean="0"/>
              <a:t>Присвоено </a:t>
            </a:r>
            <a:r>
              <a:rPr lang="ru-RU" sz="1800" dirty="0"/>
              <a:t>звание Героя Советского Союза.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0" advTm="7600"/>
    </mc:Choice>
    <mc:Fallback xmlns="">
      <p:transition spd="slow" advTm="760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Афганская война </a:t>
            </a:r>
            <a:r>
              <a:rPr lang="ru-RU" dirty="0" smtClean="0"/>
              <a:t>1979-1989 гг.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7504" y="1268760"/>
            <a:ext cx="8856983" cy="547260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0" advTm="7600"/>
    </mc:Choice>
    <mc:Fallback xmlns="">
      <p:transition spd="slow" advTm="760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11560" y="5949280"/>
            <a:ext cx="374441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ШМИДТ АЛЕКСАНДР АЛЬБЕРТОВИЧ</a:t>
            </a:r>
          </a:p>
        </p:txBody>
      </p:sp>
      <p:pic>
        <p:nvPicPr>
          <p:cNvPr id="10" name="Объект 9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79512" y="1417638"/>
            <a:ext cx="4248472" cy="5323730"/>
          </a:xfrm>
          <a:prstGeom prst="rect">
            <a:avLst/>
          </a:prstGeom>
        </p:spPr>
      </p:pic>
      <p:sp>
        <p:nvSpPr>
          <p:cNvPr id="9" name="Объект 8"/>
          <p:cNvSpPr>
            <a:spLocks noGrp="1"/>
          </p:cNvSpPr>
          <p:nvPr>
            <p:ph sz="half" idx="2"/>
          </p:nvPr>
        </p:nvSpPr>
        <p:spPr>
          <a:xfrm>
            <a:off x="4648200" y="1417638"/>
            <a:ext cx="4038600" cy="5323730"/>
          </a:xfrm>
        </p:spPr>
        <p:txBody>
          <a:bodyPr>
            <a:noAutofit/>
          </a:bodyPr>
          <a:lstStyle/>
          <a:p>
            <a:r>
              <a:rPr lang="ru-RU" sz="2000" b="1" dirty="0"/>
              <a:t>Родился в с. Томилове </a:t>
            </a:r>
            <a:r>
              <a:rPr lang="ru-RU" sz="2000" b="1" dirty="0" err="1"/>
              <a:t>Мошковского</a:t>
            </a:r>
            <a:r>
              <a:rPr lang="ru-RU" sz="2000" b="1" dirty="0"/>
              <a:t> района Новосибирской области</a:t>
            </a:r>
            <a:r>
              <a:rPr lang="ru-RU" sz="2000" b="1" dirty="0" smtClean="0"/>
              <a:t>.</a:t>
            </a:r>
          </a:p>
          <a:p>
            <a:r>
              <a:rPr lang="ru-RU" sz="2000" dirty="0"/>
              <a:t>После окончания школы работал автослесарем в Мошков-</a:t>
            </a:r>
            <a:r>
              <a:rPr lang="ru-RU" sz="2000" dirty="0" err="1"/>
              <a:t>ском</a:t>
            </a:r>
            <a:r>
              <a:rPr lang="ru-RU" sz="2000" dirty="0"/>
              <a:t> дорожно-строительном участке № 3.</a:t>
            </a:r>
            <a:endParaRPr lang="ru-RU" sz="2000" dirty="0" smtClean="0"/>
          </a:p>
          <a:p>
            <a:r>
              <a:rPr lang="ru-RU" sz="2000" dirty="0"/>
              <a:t>Погиб 4 августа 1988 г. в Республике Афганистан при выполнении боевого задания. </a:t>
            </a:r>
            <a:r>
              <a:rPr lang="ru-RU" sz="2000" dirty="0" smtClean="0"/>
              <a:t>Похоронен </a:t>
            </a:r>
            <a:r>
              <a:rPr lang="ru-RU" sz="2000" dirty="0"/>
              <a:t>в </a:t>
            </a:r>
            <a:r>
              <a:rPr lang="ru-RU" sz="2000" dirty="0" err="1"/>
              <a:t>пгт</a:t>
            </a:r>
            <a:r>
              <a:rPr lang="ru-RU" sz="2000" dirty="0"/>
              <a:t> Мошково. </a:t>
            </a:r>
            <a:r>
              <a:rPr lang="ru-RU" sz="2000" dirty="0" smtClean="0"/>
              <a:t> </a:t>
            </a:r>
          </a:p>
          <a:p>
            <a:r>
              <a:rPr lang="ru-RU" sz="2000" dirty="0"/>
              <a:t>За мужество и отвагу награжден орденом Красной Звезды, посмертно.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0" advTm="7600"/>
    </mc:Choice>
    <mc:Fallback xmlns="">
      <p:transition spd="slow" advTm="760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878</TotalTime>
  <Words>1841</Words>
  <Application>Microsoft Office PowerPoint</Application>
  <PresentationFormat>Экран (4:3)</PresentationFormat>
  <Paragraphs>129</Paragraphs>
  <Slides>30</Slides>
  <Notes>1</Notes>
  <HiddenSlides>0</HiddenSlides>
  <MMClips>1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  <vt:variant>
        <vt:lpstr>Произвольные показы</vt:lpstr>
      </vt:variant>
      <vt:variant>
        <vt:i4>1</vt:i4>
      </vt:variant>
    </vt:vector>
  </HeadingPairs>
  <TitlesOfParts>
    <vt:vector size="36" baseType="lpstr">
      <vt:lpstr>Arial</vt:lpstr>
      <vt:lpstr>Calibri</vt:lpstr>
      <vt:lpstr>Monotype Corsiva</vt:lpstr>
      <vt:lpstr>Times New Roman</vt:lpstr>
      <vt:lpstr>Тема Office</vt:lpstr>
      <vt:lpstr>Презентация PowerPoint</vt:lpstr>
      <vt:lpstr>Великая Отечественная война 1941-1945 гг.</vt:lpstr>
      <vt:lpstr>Александр Михайлович Аксёнов</vt:lpstr>
      <vt:lpstr>АНДРЕЕВ АЛЕКСЕЙ ДМИТРИЕВИЧ</vt:lpstr>
      <vt:lpstr>БАРБАШЕВ ПЕТР ПАРФЕНОВИЧ</vt:lpstr>
      <vt:lpstr>ГАРАНИН АЛЕКСЕЙ ДМИТРИЕВИЧ</vt:lpstr>
      <vt:lpstr>ЕРШОВ АЛЕКСЕЙ ИВАНОВИЧ  </vt:lpstr>
      <vt:lpstr>Афганская война 1979-1989 гг.</vt:lpstr>
      <vt:lpstr>ШМИДТ АЛЕКСАНДР АЛЬБЕРТОВИЧ</vt:lpstr>
      <vt:lpstr>ШКРОБОВ ЕВГЕНИЙ ИВАНОВИЧ</vt:lpstr>
      <vt:lpstr>ДЕРГАЙ ЕВГЕНИЙ МИХАЙЛОВИЧ </vt:lpstr>
      <vt:lpstr>НОВИКОВ АНДРЕЙ ПЕТРОВИЧ</vt:lpstr>
      <vt:lpstr>КОНДРАШОВ АЛЕКСЕЙ АЛЕКСЕЕВИЧ</vt:lpstr>
      <vt:lpstr>ПЕТРОВ АНДРЕЙ ВАЛЕНТИНОВИЧ</vt:lpstr>
      <vt:lpstr>ЕГОРОВ ОЛЕГ СЕРГЕЕВИЧ</vt:lpstr>
      <vt:lpstr> ЧЕЧЕНСКИЙ КОНФЛИКТ (ПЕРВАЯ И ВТОРАЯ ЧЕЧЕНСКИЕ ВОЙНЫ)   </vt:lpstr>
      <vt:lpstr>КУЯНОВ ОЛЕГ ВИКТОРОВИЧ</vt:lpstr>
      <vt:lpstr>ШЕЛОХВОСТОВ ИВАН ЮРЬЕВИЧ </vt:lpstr>
      <vt:lpstr>РУССКИХ ЛЕОНИД ВАЛЕНТИНОВИЧ</vt:lpstr>
      <vt:lpstr>СИДОРОВ РОМАН ВИКТОРОВИЧ</vt:lpstr>
      <vt:lpstr>ПОТЫЛИЦЫН ВИТАЛИЙ НИКОЛАЕВИЧ</vt:lpstr>
      <vt:lpstr> Специальная военная операция России на Украине </vt:lpstr>
      <vt:lpstr>Андрей Шкулепов</vt:lpstr>
      <vt:lpstr>Непряхин Владислав Игоревич</vt:lpstr>
      <vt:lpstr>Егор Алексеевич Дмитриев</vt:lpstr>
      <vt:lpstr>Евгений Сергеевич Котельников</vt:lpstr>
      <vt:lpstr>Даниил Дмитриевич Курин</vt:lpstr>
      <vt:lpstr>Рыжичинский Константин Евгеньевич</vt:lpstr>
      <vt:lpstr>Евгений Глущенко</vt:lpstr>
      <vt:lpstr>Презентация PowerPoint</vt:lpstr>
      <vt:lpstr>Произвольный показ 1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Home</dc:creator>
  <cp:lastModifiedBy>UserPC</cp:lastModifiedBy>
  <cp:revision>89</cp:revision>
  <dcterms:created xsi:type="dcterms:W3CDTF">2018-06-13T17:05:10Z</dcterms:created>
  <dcterms:modified xsi:type="dcterms:W3CDTF">2023-10-30T03:33:13Z</dcterms:modified>
</cp:coreProperties>
</file>